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67" r:id="rId3"/>
    <p:sldId id="256" r:id="rId4"/>
    <p:sldId id="257" r:id="rId5"/>
    <p:sldId id="343" r:id="rId6"/>
    <p:sldId id="342" r:id="rId7"/>
    <p:sldId id="344" r:id="rId8"/>
    <p:sldId id="345" r:id="rId9"/>
    <p:sldId id="259" r:id="rId10"/>
    <p:sldId id="260" r:id="rId11"/>
    <p:sldId id="261" r:id="rId12"/>
    <p:sldId id="258" r:id="rId13"/>
    <p:sldId id="264" r:id="rId14"/>
    <p:sldId id="265" r:id="rId15"/>
    <p:sldId id="34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D03A7-7B97-4723-982F-ACEF73EF66C2}" v="41" dt="2025-05-29T11:05:50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1DD03A7-7B97-4723-982F-ACEF73EF66C2}"/>
    <pc:docChg chg="custSel addSld delSld modSld sldOrd">
      <pc:chgData name="Stewart Gale" userId="3647ddd2-6040-41ae-a96d-232c23482af8" providerId="ADAL" clId="{01DD03A7-7B97-4723-982F-ACEF73EF66C2}" dt="2025-05-29T11:05:50.447" v="280" actId="20577"/>
      <pc:docMkLst>
        <pc:docMk/>
      </pc:docMkLst>
      <pc:sldChg chg="ord">
        <pc:chgData name="Stewart Gale" userId="3647ddd2-6040-41ae-a96d-232c23482af8" providerId="ADAL" clId="{01DD03A7-7B97-4723-982F-ACEF73EF66C2}" dt="2024-06-11T10:33:00.071" v="278"/>
        <pc:sldMkLst>
          <pc:docMk/>
          <pc:sldMk cId="2839598949" sldId="257"/>
        </pc:sldMkLst>
      </pc:sldChg>
      <pc:sldChg chg="ord">
        <pc:chgData name="Stewart Gale" userId="3647ddd2-6040-41ae-a96d-232c23482af8" providerId="ADAL" clId="{01DD03A7-7B97-4723-982F-ACEF73EF66C2}" dt="2024-06-11T10:32:50.164" v="274"/>
        <pc:sldMkLst>
          <pc:docMk/>
          <pc:sldMk cId="3945958875" sldId="259"/>
        </pc:sldMkLst>
      </pc:sldChg>
      <pc:sldChg chg="modSp ord">
        <pc:chgData name="Stewart Gale" userId="3647ddd2-6040-41ae-a96d-232c23482af8" providerId="ADAL" clId="{01DD03A7-7B97-4723-982F-ACEF73EF66C2}" dt="2025-05-29T11:05:50.447" v="280" actId="20577"/>
        <pc:sldMkLst>
          <pc:docMk/>
          <pc:sldMk cId="2855970078" sldId="260"/>
        </pc:sldMkLst>
        <pc:spChg chg="mod">
          <ac:chgData name="Stewart Gale" userId="3647ddd2-6040-41ae-a96d-232c23482af8" providerId="ADAL" clId="{01DD03A7-7B97-4723-982F-ACEF73EF66C2}" dt="2025-05-29T11:05:50.447" v="280" actId="20577"/>
          <ac:spMkLst>
            <pc:docMk/>
            <pc:sldMk cId="2855970078" sldId="260"/>
            <ac:spMk id="90" creationId="{00000000-0000-0000-0000-000000000000}"/>
          </ac:spMkLst>
        </pc:spChg>
      </pc:sldChg>
      <pc:sldChg chg="ord">
        <pc:chgData name="Stewart Gale" userId="3647ddd2-6040-41ae-a96d-232c23482af8" providerId="ADAL" clId="{01DD03A7-7B97-4723-982F-ACEF73EF66C2}" dt="2024-03-07T10:24:41.302" v="263"/>
        <pc:sldMkLst>
          <pc:docMk/>
          <pc:sldMk cId="2815861620" sldId="261"/>
        </pc:sldMkLst>
      </pc:sldChg>
      <pc:sldChg chg="delSp modSp mod">
        <pc:chgData name="Stewart Gale" userId="3647ddd2-6040-41ae-a96d-232c23482af8" providerId="ADAL" clId="{01DD03A7-7B97-4723-982F-ACEF73EF66C2}" dt="2022-04-19T16:50:04.336" v="257" actId="1076"/>
        <pc:sldMkLst>
          <pc:docMk/>
          <pc:sldMk cId="3308863363" sldId="263"/>
        </pc:sldMkLst>
      </pc:sldChg>
      <pc:sldChg chg="delSp del mod ord">
        <pc:chgData name="Stewart Gale" userId="3647ddd2-6040-41ae-a96d-232c23482af8" providerId="ADAL" clId="{01DD03A7-7B97-4723-982F-ACEF73EF66C2}" dt="2021-11-16T10:07:07.866" v="35" actId="47"/>
        <pc:sldMkLst>
          <pc:docMk/>
          <pc:sldMk cId="4032046537" sldId="266"/>
        </pc:sldMkLst>
      </pc:sldChg>
      <pc:sldChg chg="delSp modSp add mod">
        <pc:chgData name="Stewart Gale" userId="3647ddd2-6040-41ae-a96d-232c23482af8" providerId="ADAL" clId="{01DD03A7-7B97-4723-982F-ACEF73EF66C2}" dt="2021-11-16T10:06:41.994" v="29" actId="1076"/>
        <pc:sldMkLst>
          <pc:docMk/>
          <pc:sldMk cId="914805599" sldId="267"/>
        </pc:sldMkLst>
      </pc:sldChg>
      <pc:sldChg chg="add del setBg">
        <pc:chgData name="Stewart Gale" userId="3647ddd2-6040-41ae-a96d-232c23482af8" providerId="ADAL" clId="{01DD03A7-7B97-4723-982F-ACEF73EF66C2}" dt="2021-11-16T10:12:58.341" v="159" actId="47"/>
        <pc:sldMkLst>
          <pc:docMk/>
          <pc:sldMk cId="3768035928" sldId="340"/>
        </pc:sldMkLst>
      </pc:sldChg>
      <pc:sldChg chg="add del setBg">
        <pc:chgData name="Stewart Gale" userId="3647ddd2-6040-41ae-a96d-232c23482af8" providerId="ADAL" clId="{01DD03A7-7B97-4723-982F-ACEF73EF66C2}" dt="2021-11-16T10:12:59.879" v="160" actId="47"/>
        <pc:sldMkLst>
          <pc:docMk/>
          <pc:sldMk cId="635659753" sldId="341"/>
        </pc:sldMkLst>
      </pc:sldChg>
      <pc:sldChg chg="addSp delSp modSp add mod ord delAnim modAnim">
        <pc:chgData name="Stewart Gale" userId="3647ddd2-6040-41ae-a96d-232c23482af8" providerId="ADAL" clId="{01DD03A7-7B97-4723-982F-ACEF73EF66C2}" dt="2024-06-11T10:32:34.706" v="268"/>
        <pc:sldMkLst>
          <pc:docMk/>
          <pc:sldMk cId="2192405008" sldId="342"/>
        </pc:sldMkLst>
      </pc:sldChg>
      <pc:sldChg chg="add ord">
        <pc:chgData name="Stewart Gale" userId="3647ddd2-6040-41ae-a96d-232c23482af8" providerId="ADAL" clId="{01DD03A7-7B97-4723-982F-ACEF73EF66C2}" dt="2024-06-11T10:32:33.100" v="266"/>
        <pc:sldMkLst>
          <pc:docMk/>
          <pc:sldMk cId="2536716008" sldId="343"/>
        </pc:sldMkLst>
      </pc:sldChg>
      <pc:sldChg chg="addSp delSp modSp add mod ord">
        <pc:chgData name="Stewart Gale" userId="3647ddd2-6040-41ae-a96d-232c23482af8" providerId="ADAL" clId="{01DD03A7-7B97-4723-982F-ACEF73EF66C2}" dt="2024-06-11T10:32:37.778" v="270"/>
        <pc:sldMkLst>
          <pc:docMk/>
          <pc:sldMk cId="2947583984" sldId="344"/>
        </pc:sldMkLst>
      </pc:sldChg>
      <pc:sldChg chg="addSp delSp modSp add mod ord">
        <pc:chgData name="Stewart Gale" userId="3647ddd2-6040-41ae-a96d-232c23482af8" providerId="ADAL" clId="{01DD03A7-7B97-4723-982F-ACEF73EF66C2}" dt="2024-06-11T10:32:39.196" v="272"/>
        <pc:sldMkLst>
          <pc:docMk/>
          <pc:sldMk cId="2860412321" sldId="345"/>
        </pc:sldMkLst>
      </pc:sldChg>
      <pc:sldChg chg="modSp add del mod">
        <pc:chgData name="Stewart Gale" userId="3647ddd2-6040-41ae-a96d-232c23482af8" providerId="ADAL" clId="{01DD03A7-7B97-4723-982F-ACEF73EF66C2}" dt="2021-11-16T11:17:28.024" v="255" actId="47"/>
        <pc:sldMkLst>
          <pc:docMk/>
          <pc:sldMk cId="3918525609" sldId="346"/>
        </pc:sldMkLst>
      </pc:sldChg>
      <pc:sldChg chg="addSp delSp modSp add mod">
        <pc:chgData name="Stewart Gale" userId="3647ddd2-6040-41ae-a96d-232c23482af8" providerId="ADAL" clId="{01DD03A7-7B97-4723-982F-ACEF73EF66C2}" dt="2021-11-16T10:20:41.075" v="254" actId="14100"/>
        <pc:sldMkLst>
          <pc:docMk/>
          <pc:sldMk cId="2369734601" sldId="3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C7DCF-84AD-434B-B850-FD9C2F3B3E1D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56768-1EA6-4B64-878B-AFF1B794F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55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138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994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9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34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6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49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34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07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77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18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84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51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60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63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FD540-6B63-4444-AA39-6B1E85BA94AC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CB73-30DC-4891-B61F-8DD754ECA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22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5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5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16.png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6316" y="2123688"/>
            <a:ext cx="111469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Box Plots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8863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394238"/>
              </p:ext>
            </p:extLst>
          </p:nvPr>
        </p:nvGraphicFramePr>
        <p:xfrm>
          <a:off x="2747666" y="807638"/>
          <a:ext cx="6033132" cy="823030"/>
        </p:xfrm>
        <a:graphic>
          <a:graphicData uri="http://schemas.openxmlformats.org/drawingml/2006/table">
            <a:tbl>
              <a:tblPr/>
              <a:tblGrid>
                <a:gridCol w="670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11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86" name="Straight Arrow Connector 85"/>
          <p:cNvCxnSpPr/>
          <p:nvPr/>
        </p:nvCxnSpPr>
        <p:spPr>
          <a:xfrm flipH="1" flipV="1">
            <a:off x="8435729" y="2791672"/>
            <a:ext cx="9525" cy="2381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33"/>
          <p:cNvSpPr txBox="1">
            <a:spLocks noChangeArrowheads="1"/>
          </p:cNvSpPr>
          <p:nvPr/>
        </p:nvSpPr>
        <p:spPr bwMode="auto">
          <a:xfrm>
            <a:off x="2621672" y="3048847"/>
            <a:ext cx="1066800" cy="42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1400" dirty="0"/>
              <a:t>Smallest Number = 3</a:t>
            </a:r>
          </a:p>
        </p:txBody>
      </p:sp>
      <p:sp>
        <p:nvSpPr>
          <p:cNvPr id="88" name="TextBox 34"/>
          <p:cNvSpPr txBox="1">
            <a:spLocks noChangeArrowheads="1"/>
          </p:cNvSpPr>
          <p:nvPr/>
        </p:nvSpPr>
        <p:spPr bwMode="auto">
          <a:xfrm>
            <a:off x="3814046" y="3027168"/>
            <a:ext cx="1066800" cy="42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1400" dirty="0"/>
              <a:t>Lower Quartile = 6 </a:t>
            </a:r>
          </a:p>
        </p:txBody>
      </p:sp>
      <p:sp>
        <p:nvSpPr>
          <p:cNvPr id="89" name="TextBox 35"/>
          <p:cNvSpPr txBox="1">
            <a:spLocks noChangeArrowheads="1"/>
          </p:cNvSpPr>
          <p:nvPr/>
        </p:nvSpPr>
        <p:spPr bwMode="auto">
          <a:xfrm>
            <a:off x="5225913" y="3048847"/>
            <a:ext cx="1066800" cy="42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1400" dirty="0"/>
              <a:t>Median = 13</a:t>
            </a:r>
          </a:p>
        </p:txBody>
      </p:sp>
      <p:sp>
        <p:nvSpPr>
          <p:cNvPr id="90" name="TextBox 36"/>
          <p:cNvSpPr txBox="1">
            <a:spLocks noChangeArrowheads="1"/>
          </p:cNvSpPr>
          <p:nvPr/>
        </p:nvSpPr>
        <p:spPr bwMode="auto">
          <a:xfrm>
            <a:off x="6627955" y="3032224"/>
            <a:ext cx="1130998" cy="447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1400" dirty="0"/>
              <a:t>Upper Quartile </a:t>
            </a:r>
            <a:r>
              <a:rPr lang="en-GB" sz="1400"/>
              <a:t>= 25</a:t>
            </a:r>
            <a:endParaRPr lang="en-GB" sz="1400" dirty="0"/>
          </a:p>
        </p:txBody>
      </p:sp>
      <p:sp>
        <p:nvSpPr>
          <p:cNvPr id="91" name="TextBox 37"/>
          <p:cNvSpPr txBox="1">
            <a:spLocks noChangeArrowheads="1"/>
          </p:cNvSpPr>
          <p:nvPr/>
        </p:nvSpPr>
        <p:spPr bwMode="auto">
          <a:xfrm>
            <a:off x="7902328" y="3048847"/>
            <a:ext cx="1154265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1400" dirty="0"/>
              <a:t>Largest Number = 30</a:t>
            </a:r>
          </a:p>
        </p:txBody>
      </p:sp>
      <p:cxnSp>
        <p:nvCxnSpPr>
          <p:cNvPr id="92" name="Straight Arrow Connector 91"/>
          <p:cNvCxnSpPr/>
          <p:nvPr/>
        </p:nvCxnSpPr>
        <p:spPr>
          <a:xfrm flipH="1" flipV="1">
            <a:off x="7434196" y="2794098"/>
            <a:ext cx="9525" cy="2381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 flipV="1">
            <a:off x="5740263" y="2791672"/>
            <a:ext cx="9525" cy="2381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H="1" flipV="1">
            <a:off x="4092422" y="2782146"/>
            <a:ext cx="9525" cy="2381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3174122" y="2791672"/>
            <a:ext cx="9525" cy="2381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745" y="3993637"/>
            <a:ext cx="5689329" cy="201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Text Box 8"/>
          <p:cNvSpPr txBox="1">
            <a:spLocks noChangeArrowheads="1"/>
          </p:cNvSpPr>
          <p:nvPr/>
        </p:nvSpPr>
        <p:spPr bwMode="auto">
          <a:xfrm>
            <a:off x="3708012" y="6292925"/>
            <a:ext cx="39086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dirty="0">
                <a:solidFill>
                  <a:srgbClr val="010066"/>
                </a:solidFill>
              </a:rPr>
              <a:t>Calculators Sold</a:t>
            </a:r>
          </a:p>
        </p:txBody>
      </p:sp>
      <p:sp>
        <p:nvSpPr>
          <p:cNvPr id="99" name="Line 20"/>
          <p:cNvSpPr>
            <a:spLocks noChangeShapeType="1"/>
          </p:cNvSpPr>
          <p:nvPr/>
        </p:nvSpPr>
        <p:spPr bwMode="auto">
          <a:xfrm rot="16200000">
            <a:off x="2990026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Line 21"/>
          <p:cNvSpPr>
            <a:spLocks noChangeShapeType="1"/>
          </p:cNvSpPr>
          <p:nvPr/>
        </p:nvSpPr>
        <p:spPr bwMode="auto">
          <a:xfrm rot="16200000">
            <a:off x="3798677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Line 22"/>
          <p:cNvSpPr>
            <a:spLocks noChangeShapeType="1"/>
          </p:cNvSpPr>
          <p:nvPr/>
        </p:nvSpPr>
        <p:spPr bwMode="auto">
          <a:xfrm rot="16200000">
            <a:off x="4607329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Line 23"/>
          <p:cNvSpPr>
            <a:spLocks noChangeShapeType="1"/>
          </p:cNvSpPr>
          <p:nvPr/>
        </p:nvSpPr>
        <p:spPr bwMode="auto">
          <a:xfrm rot="16200000">
            <a:off x="5419177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Line 24"/>
          <p:cNvSpPr>
            <a:spLocks noChangeShapeType="1"/>
          </p:cNvSpPr>
          <p:nvPr/>
        </p:nvSpPr>
        <p:spPr bwMode="auto">
          <a:xfrm rot="16200000">
            <a:off x="6227829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Line 25"/>
          <p:cNvSpPr>
            <a:spLocks noChangeShapeType="1"/>
          </p:cNvSpPr>
          <p:nvPr/>
        </p:nvSpPr>
        <p:spPr bwMode="auto">
          <a:xfrm rot="16200000">
            <a:off x="7039677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Line 26"/>
          <p:cNvSpPr>
            <a:spLocks noChangeShapeType="1"/>
          </p:cNvSpPr>
          <p:nvPr/>
        </p:nvSpPr>
        <p:spPr bwMode="auto">
          <a:xfrm rot="16200000">
            <a:off x="7933029" y="6014578"/>
            <a:ext cx="3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Text Box 27"/>
          <p:cNvSpPr txBox="1">
            <a:spLocks noChangeArrowheads="1"/>
          </p:cNvSpPr>
          <p:nvPr/>
        </p:nvSpPr>
        <p:spPr bwMode="auto">
          <a:xfrm>
            <a:off x="2796615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 0</a:t>
            </a:r>
          </a:p>
        </p:txBody>
      </p:sp>
      <p:sp>
        <p:nvSpPr>
          <p:cNvPr id="107" name="Text Box 28"/>
          <p:cNvSpPr txBox="1">
            <a:spLocks noChangeArrowheads="1"/>
          </p:cNvSpPr>
          <p:nvPr/>
        </p:nvSpPr>
        <p:spPr bwMode="auto">
          <a:xfrm>
            <a:off x="3640426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</a:t>
            </a:r>
          </a:p>
        </p:txBody>
      </p:sp>
      <p:sp>
        <p:nvSpPr>
          <p:cNvPr id="108" name="Text Box 29"/>
          <p:cNvSpPr txBox="1">
            <a:spLocks noChangeArrowheads="1"/>
          </p:cNvSpPr>
          <p:nvPr/>
        </p:nvSpPr>
        <p:spPr bwMode="auto">
          <a:xfrm>
            <a:off x="4452274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10</a:t>
            </a:r>
          </a:p>
        </p:txBody>
      </p:sp>
      <p:sp>
        <p:nvSpPr>
          <p:cNvPr id="109" name="Text Box 30"/>
          <p:cNvSpPr txBox="1">
            <a:spLocks noChangeArrowheads="1"/>
          </p:cNvSpPr>
          <p:nvPr/>
        </p:nvSpPr>
        <p:spPr bwMode="auto">
          <a:xfrm>
            <a:off x="5260925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15</a:t>
            </a:r>
          </a:p>
        </p:txBody>
      </p:sp>
      <p:sp>
        <p:nvSpPr>
          <p:cNvPr id="110" name="Text Box 31"/>
          <p:cNvSpPr txBox="1">
            <a:spLocks noChangeArrowheads="1"/>
          </p:cNvSpPr>
          <p:nvPr/>
        </p:nvSpPr>
        <p:spPr bwMode="auto">
          <a:xfrm>
            <a:off x="6069577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20</a:t>
            </a:r>
          </a:p>
        </p:txBody>
      </p:sp>
      <p:sp>
        <p:nvSpPr>
          <p:cNvPr id="111" name="Text Box 32"/>
          <p:cNvSpPr txBox="1">
            <a:spLocks noChangeArrowheads="1"/>
          </p:cNvSpPr>
          <p:nvPr/>
        </p:nvSpPr>
        <p:spPr bwMode="auto">
          <a:xfrm>
            <a:off x="6878229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25</a:t>
            </a:r>
          </a:p>
        </p:txBody>
      </p:sp>
      <p:sp>
        <p:nvSpPr>
          <p:cNvPr id="112" name="Text Box 33"/>
          <p:cNvSpPr txBox="1">
            <a:spLocks noChangeArrowheads="1"/>
          </p:cNvSpPr>
          <p:nvPr/>
        </p:nvSpPr>
        <p:spPr bwMode="auto">
          <a:xfrm>
            <a:off x="7686881" y="5995437"/>
            <a:ext cx="683998" cy="34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30</a:t>
            </a:r>
          </a:p>
        </p:txBody>
      </p:sp>
      <p:cxnSp>
        <p:nvCxnSpPr>
          <p:cNvPr id="113" name="Straight Connector 112"/>
          <p:cNvCxnSpPr/>
          <p:nvPr/>
        </p:nvCxnSpPr>
        <p:spPr>
          <a:xfrm>
            <a:off x="2926064" y="5984271"/>
            <a:ext cx="5801197" cy="1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Line 26"/>
          <p:cNvSpPr>
            <a:spLocks noChangeShapeType="1"/>
          </p:cNvSpPr>
          <p:nvPr/>
        </p:nvSpPr>
        <p:spPr bwMode="auto">
          <a:xfrm rot="16200000">
            <a:off x="8649790" y="6004210"/>
            <a:ext cx="3987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5" name="Text Box 33"/>
          <p:cNvSpPr txBox="1">
            <a:spLocks noChangeArrowheads="1"/>
          </p:cNvSpPr>
          <p:nvPr/>
        </p:nvSpPr>
        <p:spPr bwMode="auto">
          <a:xfrm>
            <a:off x="8398047" y="5984271"/>
            <a:ext cx="765502" cy="33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35</a:t>
            </a:r>
          </a:p>
        </p:txBody>
      </p:sp>
      <p:sp>
        <p:nvSpPr>
          <p:cNvPr id="116" name="Line 7"/>
          <p:cNvSpPr>
            <a:spLocks noChangeShapeType="1"/>
          </p:cNvSpPr>
          <p:nvPr/>
        </p:nvSpPr>
        <p:spPr bwMode="auto">
          <a:xfrm>
            <a:off x="4025969" y="4376451"/>
            <a:ext cx="0" cy="122500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7" name="Line 10"/>
          <p:cNvSpPr>
            <a:spLocks noChangeShapeType="1"/>
          </p:cNvSpPr>
          <p:nvPr/>
        </p:nvSpPr>
        <p:spPr bwMode="auto">
          <a:xfrm>
            <a:off x="7058817" y="4375653"/>
            <a:ext cx="0" cy="122500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8" name="Line 12"/>
          <p:cNvSpPr>
            <a:spLocks noChangeShapeType="1"/>
          </p:cNvSpPr>
          <p:nvPr/>
        </p:nvSpPr>
        <p:spPr bwMode="auto">
          <a:xfrm>
            <a:off x="7859478" y="4606140"/>
            <a:ext cx="0" cy="7656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9" name="Line 13"/>
          <p:cNvSpPr>
            <a:spLocks noChangeShapeType="1"/>
          </p:cNvSpPr>
          <p:nvPr/>
        </p:nvSpPr>
        <p:spPr bwMode="auto">
          <a:xfrm>
            <a:off x="5097916" y="4376451"/>
            <a:ext cx="0" cy="122500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487005" y="4988156"/>
            <a:ext cx="536971" cy="7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6" idx="0"/>
            <a:endCxn id="117" idx="0"/>
          </p:cNvCxnSpPr>
          <p:nvPr/>
        </p:nvCxnSpPr>
        <p:spPr>
          <a:xfrm flipV="1">
            <a:off x="4025969" y="4375653"/>
            <a:ext cx="3032848" cy="7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16" idx="1"/>
            <a:endCxn id="117" idx="1"/>
          </p:cNvCxnSpPr>
          <p:nvPr/>
        </p:nvCxnSpPr>
        <p:spPr>
          <a:xfrm flipV="1">
            <a:off x="4025970" y="5600659"/>
            <a:ext cx="3032848" cy="7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058817" y="4980175"/>
            <a:ext cx="800662" cy="103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Line 12"/>
          <p:cNvSpPr>
            <a:spLocks noChangeShapeType="1"/>
          </p:cNvSpPr>
          <p:nvPr/>
        </p:nvSpPr>
        <p:spPr bwMode="auto">
          <a:xfrm>
            <a:off x="3487005" y="4606140"/>
            <a:ext cx="0" cy="7656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2332" y="265525"/>
            <a:ext cx="12179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John kept a record of the number of calculators he sells over nine 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6264" y="1757439"/>
            <a:ext cx="6087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Rearrange the data into order of size.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250697"/>
              </p:ext>
            </p:extLst>
          </p:nvPr>
        </p:nvGraphicFramePr>
        <p:xfrm>
          <a:off x="2746265" y="2346093"/>
          <a:ext cx="6033132" cy="411515"/>
        </p:xfrm>
        <a:graphic>
          <a:graphicData uri="http://schemas.openxmlformats.org/drawingml/2006/table">
            <a:tbl>
              <a:tblPr/>
              <a:tblGrid>
                <a:gridCol w="670348">
                  <a:extLst>
                    <a:ext uri="{9D8B030D-6E8A-4147-A177-3AD203B41FA5}">
                      <a16:colId xmlns:a16="http://schemas.microsoft.com/office/drawing/2014/main" val="2231135686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1717976256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2781672593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785468149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66590271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680568509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654061289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1249624894"/>
                    </a:ext>
                  </a:extLst>
                </a:gridCol>
                <a:gridCol w="670348">
                  <a:extLst>
                    <a:ext uri="{9D8B030D-6E8A-4147-A177-3AD203B41FA5}">
                      <a16:colId xmlns:a16="http://schemas.microsoft.com/office/drawing/2014/main" val="4185148127"/>
                    </a:ext>
                  </a:extLst>
                </a:gridCol>
              </a:tblGrid>
              <a:tr h="411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44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97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89" grpId="0" animBg="1"/>
      <p:bldP spid="90" grpId="0" animBg="1"/>
      <p:bldP spid="91" grpId="0" animBg="1"/>
      <p:bldP spid="116" grpId="0" animBg="1"/>
      <p:bldP spid="117" grpId="0" animBg="1"/>
      <p:bldP spid="118" grpId="0" animBg="1"/>
      <p:bldP spid="119" grpId="0" animBg="1"/>
      <p:bldP spid="12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7868030" y="1637881"/>
            <a:ext cx="26294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Range</a:t>
            </a:r>
            <a:r>
              <a:rPr lang="en-GB" sz="4000" dirty="0"/>
              <a:t> </a:t>
            </a:r>
          </a:p>
          <a:p>
            <a:r>
              <a:rPr lang="en-GB" sz="4000" dirty="0"/>
              <a:t>= 2.2 – 0.4</a:t>
            </a:r>
          </a:p>
          <a:p>
            <a:r>
              <a:rPr lang="en-GB" sz="4000" dirty="0"/>
              <a:t>= </a:t>
            </a:r>
            <a:r>
              <a:rPr lang="en-GB" sz="4000" b="1" dirty="0"/>
              <a:t>1.8m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967480" y="4509642"/>
            <a:ext cx="4323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Interquartile Range </a:t>
            </a:r>
          </a:p>
          <a:p>
            <a:r>
              <a:rPr lang="en-GB" sz="4000" dirty="0"/>
              <a:t>= 1.9 – 0.7</a:t>
            </a:r>
          </a:p>
          <a:p>
            <a:r>
              <a:rPr lang="en-GB" sz="4000" dirty="0"/>
              <a:t>= </a:t>
            </a:r>
            <a:r>
              <a:rPr lang="en-GB" sz="4000" b="1" dirty="0"/>
              <a:t>1.2m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564687" y="1351831"/>
            <a:ext cx="6353829" cy="2542906"/>
            <a:chOff x="1664023" y="1297067"/>
            <a:chExt cx="8858250" cy="3162300"/>
          </a:xfrm>
        </p:grpSpPr>
        <p:pic>
          <p:nvPicPr>
            <p:cNvPr id="6" name="Picture 5" descr="http://t0.gstatic.com/images?q=tbn:ANd9GcT91PwUB3PU5nheNATtAQq1nWlT5GWqymmSBRe_dSY6S3j8HF4S&amp;t=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6073" y="2925842"/>
              <a:ext cx="61753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http://t2.gstatic.com/images?q=tbn:ANd9GcS9FXqINNhO91O1v8MXSUDcg3bAMjN3rkVXU5GrP6adl9vbOgS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473" y="3181429"/>
              <a:ext cx="492125" cy="71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http://images.wikia.com/simpsons/it/images/6/65/Bart_Simpso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5511" y="2625804"/>
              <a:ext cx="944562" cy="140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http://t2.gstatic.com/images?q=tbn:ANd9GcS11vjhuPE67uDUDw9paRQ9ReF-Tnnw1ag6Ep5Xo_FMzE1QrLJq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973" y="2621042"/>
              <a:ext cx="5334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http://t3.gstatic.com/images?q=tbn:ANd9GcRENPlTHTaHHyTDmUO_067c-bLhPO3TbbQ7ouEs78T_5iR2azku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3961" y="2174954"/>
              <a:ext cx="1169987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 descr="http://t1.gstatic.com/images?q=tbn:ANd9GcT15O2k6tTXUaTrmy90ApnUn9oTFg9P1Ius03CIwwdev9xsYp5WaQ&amp;t=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0361" y="1373267"/>
              <a:ext cx="1509712" cy="266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http://t0.gstatic.com/images?q=tbn:ANd9GcTKzkxczdKtuj6Qa2oh0DaoEdsgHArzZLqu3AYCufGnollCi2Lj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9473" y="1906667"/>
              <a:ext cx="1222375" cy="212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http://t1.gstatic.com/images?q=tbn:ANd9GcTerD9ZyX7KsmB0s4qMLs3O7gtj9k8y2OaQF9w5GL2c-xsFf9j_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1473" y="1373267"/>
              <a:ext cx="1541463" cy="273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http://t1.gstatic.com/images?q=tbn:ANd9GcSeTvVpBHegkH-J2g3b1BXAirhC6XOgeU-6FlNweVSei-HOdGQt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8248" y="1297067"/>
              <a:ext cx="1724025" cy="2657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" name="Group 58"/>
            <p:cNvGrpSpPr/>
            <p:nvPr/>
          </p:nvGrpSpPr>
          <p:grpSpPr>
            <a:xfrm>
              <a:off x="2462536" y="2684541"/>
              <a:ext cx="7197725" cy="1270001"/>
              <a:chOff x="2190393" y="1661284"/>
              <a:chExt cx="7197725" cy="1270001"/>
            </a:xfrm>
          </p:grpSpPr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2190393" y="2101022"/>
                <a:ext cx="0" cy="6858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3267455" y="1661284"/>
                <a:ext cx="0" cy="121920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/>
            </p:nvSpPr>
            <p:spPr bwMode="auto">
              <a:xfrm>
                <a:off x="7677423" y="1661284"/>
                <a:ext cx="0" cy="12192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12"/>
              <p:cNvSpPr>
                <a:spLocks noChangeShapeType="1"/>
              </p:cNvSpPr>
              <p:nvPr/>
            </p:nvSpPr>
            <p:spPr bwMode="auto">
              <a:xfrm>
                <a:off x="9388118" y="1956560"/>
                <a:ext cx="0" cy="7620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13"/>
              <p:cNvSpPr>
                <a:spLocks noChangeShapeType="1"/>
              </p:cNvSpPr>
              <p:nvPr/>
            </p:nvSpPr>
            <p:spPr bwMode="auto">
              <a:xfrm>
                <a:off x="5193674" y="1712085"/>
                <a:ext cx="0" cy="12192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cxnSp>
            <p:nvCxnSpPr>
              <p:cNvPr id="20" name="Straight Connector 19"/>
              <p:cNvCxnSpPr>
                <a:stCxn id="16" idx="0"/>
                <a:endCxn id="17" idx="0"/>
              </p:cNvCxnSpPr>
              <p:nvPr/>
            </p:nvCxnSpPr>
            <p:spPr>
              <a:xfrm>
                <a:off x="3267455" y="1661284"/>
                <a:ext cx="4409968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6" idx="1"/>
                <a:endCxn id="17" idx="1"/>
              </p:cNvCxnSpPr>
              <p:nvPr/>
            </p:nvCxnSpPr>
            <p:spPr>
              <a:xfrm flipV="1">
                <a:off x="3267456" y="2880484"/>
                <a:ext cx="4409968" cy="1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7659330" y="2323366"/>
                <a:ext cx="1728788" cy="1419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2190393" y="2449303"/>
                <a:ext cx="1012825" cy="96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37"/>
            <p:cNvSpPr txBox="1">
              <a:spLocks noChangeArrowheads="1"/>
            </p:cNvSpPr>
            <p:nvPr/>
          </p:nvSpPr>
          <p:spPr bwMode="auto">
            <a:xfrm>
              <a:off x="2216473" y="4033917"/>
              <a:ext cx="7874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0.4m</a:t>
              </a:r>
            </a:p>
          </p:txBody>
        </p:sp>
        <p:sp>
          <p:nvSpPr>
            <p:cNvPr id="49" name="TextBox 79"/>
            <p:cNvSpPr txBox="1">
              <a:spLocks noChangeArrowheads="1"/>
            </p:cNvSpPr>
            <p:nvPr/>
          </p:nvSpPr>
          <p:spPr bwMode="auto">
            <a:xfrm>
              <a:off x="9380861" y="4089479"/>
              <a:ext cx="788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2.2m</a:t>
              </a:r>
            </a:p>
          </p:txBody>
        </p:sp>
        <p:sp>
          <p:nvSpPr>
            <p:cNvPr id="50" name="TextBox 80"/>
            <p:cNvSpPr txBox="1">
              <a:spLocks noChangeArrowheads="1"/>
            </p:cNvSpPr>
            <p:nvPr/>
          </p:nvSpPr>
          <p:spPr bwMode="auto">
            <a:xfrm>
              <a:off x="2895923" y="4033917"/>
              <a:ext cx="787400" cy="325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dirty="0"/>
                <a:t>0.6m</a:t>
              </a:r>
            </a:p>
          </p:txBody>
        </p:sp>
        <p:sp>
          <p:nvSpPr>
            <p:cNvPr id="51" name="TextBox 81"/>
            <p:cNvSpPr txBox="1">
              <a:spLocks noChangeArrowheads="1"/>
            </p:cNvSpPr>
            <p:nvPr/>
          </p:nvSpPr>
          <p:spPr bwMode="auto">
            <a:xfrm>
              <a:off x="3603948" y="4054554"/>
              <a:ext cx="788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0.8m</a:t>
              </a:r>
            </a:p>
          </p:txBody>
        </p:sp>
        <p:sp>
          <p:nvSpPr>
            <p:cNvPr id="52" name="TextBox 82"/>
            <p:cNvSpPr txBox="1">
              <a:spLocks noChangeArrowheads="1"/>
            </p:cNvSpPr>
            <p:nvPr/>
          </p:nvSpPr>
          <p:spPr bwMode="auto">
            <a:xfrm>
              <a:off x="4283398" y="4054554"/>
              <a:ext cx="788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1.1m</a:t>
              </a:r>
            </a:p>
          </p:txBody>
        </p:sp>
        <p:sp>
          <p:nvSpPr>
            <p:cNvPr id="53" name="TextBox 83"/>
            <p:cNvSpPr txBox="1">
              <a:spLocks noChangeArrowheads="1"/>
            </p:cNvSpPr>
            <p:nvPr/>
          </p:nvSpPr>
          <p:spPr bwMode="auto">
            <a:xfrm>
              <a:off x="5140648" y="4024392"/>
              <a:ext cx="7889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1.4m</a:t>
              </a:r>
            </a:p>
          </p:txBody>
        </p:sp>
        <p:sp>
          <p:nvSpPr>
            <p:cNvPr id="54" name="TextBox 84"/>
            <p:cNvSpPr txBox="1">
              <a:spLocks noChangeArrowheads="1"/>
            </p:cNvSpPr>
            <p:nvPr/>
          </p:nvSpPr>
          <p:spPr bwMode="auto">
            <a:xfrm>
              <a:off x="6031236" y="4043442"/>
              <a:ext cx="7889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1.6m</a:t>
              </a:r>
            </a:p>
          </p:txBody>
        </p:sp>
        <p:sp>
          <p:nvSpPr>
            <p:cNvPr id="55" name="TextBox 85"/>
            <p:cNvSpPr txBox="1">
              <a:spLocks noChangeArrowheads="1"/>
            </p:cNvSpPr>
            <p:nvPr/>
          </p:nvSpPr>
          <p:spPr bwMode="auto">
            <a:xfrm>
              <a:off x="7198048" y="4064079"/>
              <a:ext cx="788988" cy="325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dirty="0"/>
                <a:t>1.8m</a:t>
              </a:r>
            </a:p>
          </p:txBody>
        </p:sp>
        <p:sp>
          <p:nvSpPr>
            <p:cNvPr id="56" name="TextBox 86"/>
            <p:cNvSpPr txBox="1">
              <a:spLocks noChangeArrowheads="1"/>
            </p:cNvSpPr>
            <p:nvPr/>
          </p:nvSpPr>
          <p:spPr bwMode="auto">
            <a:xfrm>
              <a:off x="8241036" y="4064079"/>
              <a:ext cx="7889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2.0m</a:t>
              </a:r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flipH="1" flipV="1">
              <a:off x="2427610" y="1297067"/>
              <a:ext cx="3176" cy="1855787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2427610" y="1297067"/>
              <a:ext cx="75418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1664023" y="2067557"/>
              <a:ext cx="7175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/>
                <a:t> 1.8m</a:t>
              </a: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0" y="12841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Why calculate the interquartile range?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995061" y="3966214"/>
            <a:ext cx="5704782" cy="2481631"/>
            <a:chOff x="2216473" y="1373267"/>
            <a:chExt cx="7953375" cy="3086100"/>
          </a:xfrm>
        </p:grpSpPr>
        <p:pic>
          <p:nvPicPr>
            <p:cNvPr id="84" name="Picture 83" descr="http://images.wikia.com/simpsons/it/images/6/65/Bart_Simpso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5511" y="2625804"/>
              <a:ext cx="944562" cy="140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84" descr="http://t2.gstatic.com/images?q=tbn:ANd9GcS11vjhuPE67uDUDw9paRQ9ReF-Tnnw1ag6Ep5Xo_FMzE1QrLJq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973" y="2621042"/>
              <a:ext cx="5334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85" descr="http://t3.gstatic.com/images?q=tbn:ANd9GcRENPlTHTaHHyTDmUO_067c-bLhPO3TbbQ7ouEs78T_5iR2azku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3961" y="2174954"/>
              <a:ext cx="1169987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86" descr="http://t1.gstatic.com/images?q=tbn:ANd9GcT15O2k6tTXUaTrmy90ApnUn9oTFg9P1Ius03CIwwdev9xsYp5WaQ&amp;t=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0361" y="1373267"/>
              <a:ext cx="1509712" cy="266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7" descr="http://t0.gstatic.com/images?q=tbn:ANd9GcTKzkxczdKtuj6Qa2oh0DaoEdsgHArzZLqu3AYCufGnollCi2Lj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9473" y="1906667"/>
              <a:ext cx="1222375" cy="212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1" name="Group 90"/>
            <p:cNvGrpSpPr/>
            <p:nvPr/>
          </p:nvGrpSpPr>
          <p:grpSpPr>
            <a:xfrm>
              <a:off x="2462536" y="2697242"/>
              <a:ext cx="7197725" cy="1257300"/>
              <a:chOff x="2190393" y="1673985"/>
              <a:chExt cx="7197725" cy="1257300"/>
            </a:xfrm>
          </p:grpSpPr>
          <p:sp>
            <p:nvSpPr>
              <p:cNvPr id="107" name="Line 5"/>
              <p:cNvSpPr>
                <a:spLocks noChangeShapeType="1"/>
              </p:cNvSpPr>
              <p:nvPr/>
            </p:nvSpPr>
            <p:spPr bwMode="auto">
              <a:xfrm>
                <a:off x="2190393" y="2101022"/>
                <a:ext cx="0" cy="6858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8" name="Line 7"/>
              <p:cNvSpPr>
                <a:spLocks noChangeShapeType="1"/>
              </p:cNvSpPr>
              <p:nvPr/>
            </p:nvSpPr>
            <p:spPr bwMode="auto">
              <a:xfrm>
                <a:off x="3267703" y="1673985"/>
                <a:ext cx="0" cy="121920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9" name="Line 10"/>
              <p:cNvSpPr>
                <a:spLocks noChangeShapeType="1"/>
              </p:cNvSpPr>
              <p:nvPr/>
            </p:nvSpPr>
            <p:spPr bwMode="auto">
              <a:xfrm>
                <a:off x="7611769" y="1673985"/>
                <a:ext cx="0" cy="121920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0" name="Line 12"/>
              <p:cNvSpPr>
                <a:spLocks noChangeShapeType="1"/>
              </p:cNvSpPr>
              <p:nvPr/>
            </p:nvSpPr>
            <p:spPr bwMode="auto">
              <a:xfrm>
                <a:off x="9388118" y="1956560"/>
                <a:ext cx="0" cy="7620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1" name="Line 13"/>
              <p:cNvSpPr>
                <a:spLocks noChangeShapeType="1"/>
              </p:cNvSpPr>
              <p:nvPr/>
            </p:nvSpPr>
            <p:spPr bwMode="auto">
              <a:xfrm>
                <a:off x="5193674" y="1712085"/>
                <a:ext cx="0" cy="12192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cxnSp>
            <p:nvCxnSpPr>
              <p:cNvPr id="112" name="Straight Connector 111"/>
              <p:cNvCxnSpPr>
                <a:stCxn id="108" idx="0"/>
                <a:endCxn id="109" idx="0"/>
              </p:cNvCxnSpPr>
              <p:nvPr/>
            </p:nvCxnSpPr>
            <p:spPr>
              <a:xfrm>
                <a:off x="3267703" y="1673985"/>
                <a:ext cx="4344066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>
                <a:stCxn id="108" idx="1"/>
                <a:endCxn id="109" idx="1"/>
              </p:cNvCxnSpPr>
              <p:nvPr/>
            </p:nvCxnSpPr>
            <p:spPr>
              <a:xfrm>
                <a:off x="3267704" y="2893186"/>
                <a:ext cx="4344066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629863" y="2321685"/>
                <a:ext cx="1758255" cy="1587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2206100" y="2437120"/>
                <a:ext cx="1006611" cy="6802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37"/>
            <p:cNvSpPr txBox="1">
              <a:spLocks noChangeArrowheads="1"/>
            </p:cNvSpPr>
            <p:nvPr/>
          </p:nvSpPr>
          <p:spPr bwMode="auto">
            <a:xfrm>
              <a:off x="2216473" y="4033917"/>
              <a:ext cx="7874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0.4m</a:t>
              </a:r>
            </a:p>
          </p:txBody>
        </p:sp>
        <p:sp>
          <p:nvSpPr>
            <p:cNvPr id="93" name="TextBox 79"/>
            <p:cNvSpPr txBox="1">
              <a:spLocks noChangeArrowheads="1"/>
            </p:cNvSpPr>
            <p:nvPr/>
          </p:nvSpPr>
          <p:spPr bwMode="auto">
            <a:xfrm>
              <a:off x="9380861" y="4089479"/>
              <a:ext cx="788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2.2m</a:t>
              </a:r>
            </a:p>
          </p:txBody>
        </p:sp>
        <p:sp>
          <p:nvSpPr>
            <p:cNvPr id="94" name="TextBox 80"/>
            <p:cNvSpPr txBox="1">
              <a:spLocks noChangeArrowheads="1"/>
            </p:cNvSpPr>
            <p:nvPr/>
          </p:nvSpPr>
          <p:spPr bwMode="auto">
            <a:xfrm>
              <a:off x="2895924" y="4033917"/>
              <a:ext cx="787400" cy="325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dirty="0"/>
                <a:t>0.6m</a:t>
              </a:r>
            </a:p>
          </p:txBody>
        </p:sp>
        <p:sp>
          <p:nvSpPr>
            <p:cNvPr id="95" name="TextBox 81"/>
            <p:cNvSpPr txBox="1">
              <a:spLocks noChangeArrowheads="1"/>
            </p:cNvSpPr>
            <p:nvPr/>
          </p:nvSpPr>
          <p:spPr bwMode="auto">
            <a:xfrm>
              <a:off x="3603948" y="4054554"/>
              <a:ext cx="788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0.8m</a:t>
              </a:r>
            </a:p>
          </p:txBody>
        </p:sp>
        <p:sp>
          <p:nvSpPr>
            <p:cNvPr id="96" name="TextBox 82"/>
            <p:cNvSpPr txBox="1">
              <a:spLocks noChangeArrowheads="1"/>
            </p:cNvSpPr>
            <p:nvPr/>
          </p:nvSpPr>
          <p:spPr bwMode="auto">
            <a:xfrm>
              <a:off x="4283398" y="4054554"/>
              <a:ext cx="788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1.1m</a:t>
              </a:r>
            </a:p>
          </p:txBody>
        </p:sp>
        <p:sp>
          <p:nvSpPr>
            <p:cNvPr id="97" name="TextBox 83"/>
            <p:cNvSpPr txBox="1">
              <a:spLocks noChangeArrowheads="1"/>
            </p:cNvSpPr>
            <p:nvPr/>
          </p:nvSpPr>
          <p:spPr bwMode="auto">
            <a:xfrm>
              <a:off x="5140648" y="4024392"/>
              <a:ext cx="7889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1.4m</a:t>
              </a:r>
            </a:p>
          </p:txBody>
        </p:sp>
        <p:sp>
          <p:nvSpPr>
            <p:cNvPr id="98" name="TextBox 84"/>
            <p:cNvSpPr txBox="1">
              <a:spLocks noChangeArrowheads="1"/>
            </p:cNvSpPr>
            <p:nvPr/>
          </p:nvSpPr>
          <p:spPr bwMode="auto">
            <a:xfrm>
              <a:off x="6031236" y="4043442"/>
              <a:ext cx="7889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/>
                <a:t>1.6m</a:t>
              </a:r>
            </a:p>
          </p:txBody>
        </p:sp>
        <p:sp>
          <p:nvSpPr>
            <p:cNvPr id="99" name="TextBox 85"/>
            <p:cNvSpPr txBox="1">
              <a:spLocks noChangeArrowheads="1"/>
            </p:cNvSpPr>
            <p:nvPr/>
          </p:nvSpPr>
          <p:spPr bwMode="auto">
            <a:xfrm>
              <a:off x="7198048" y="4064079"/>
              <a:ext cx="788988" cy="325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dirty="0"/>
                <a:t>1.8m</a:t>
              </a:r>
            </a:p>
          </p:txBody>
        </p:sp>
        <p:sp>
          <p:nvSpPr>
            <p:cNvPr id="100" name="TextBox 86"/>
            <p:cNvSpPr txBox="1">
              <a:spLocks noChangeArrowheads="1"/>
            </p:cNvSpPr>
            <p:nvPr/>
          </p:nvSpPr>
          <p:spPr bwMode="auto">
            <a:xfrm>
              <a:off x="8241036" y="4064079"/>
              <a:ext cx="7889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dirty="0"/>
                <a:t>2.0m</a:t>
              </a:r>
            </a:p>
          </p:txBody>
        </p:sp>
        <p:cxnSp>
          <p:nvCxnSpPr>
            <p:cNvPr id="101" name="Straight Arrow Connector 100"/>
            <p:cNvCxnSpPr/>
            <p:nvPr/>
          </p:nvCxnSpPr>
          <p:spPr>
            <a:xfrm flipH="1" flipV="1">
              <a:off x="3549906" y="1723973"/>
              <a:ext cx="6352" cy="93009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635763" y="1723973"/>
              <a:ext cx="364956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2556196" y="2035893"/>
              <a:ext cx="993709" cy="42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/>
                <a:t> 1.2m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8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t0.gstatic.com/images?q=tbn:ANd9GcT91PwUB3PU5nheNATtAQq1nWlT5GWqymmSBRe_dSY6S3j8HF4S&amp;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930" y="1902585"/>
            <a:ext cx="61753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t2.gstatic.com/images?q=tbn:ANd9GcS9FXqINNhO91O1v8MXSUDcg3bAMjN3rkVXU5GrP6adl9vbOgS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30" y="2158172"/>
            <a:ext cx="4921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images.wikia.com/simpsons/it/images/6/65/Bart_Simps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368" y="1602547"/>
            <a:ext cx="944562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t2.gstatic.com/images?q=tbn:ANd9GcS11vjhuPE67uDUDw9paRQ9ReF-Tnnw1ag6Ep5Xo_FMzE1QrLJ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30" y="1597785"/>
            <a:ext cx="5334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t3.gstatic.com/images?q=tbn:ANd9GcRENPlTHTaHHyTDmUO_067c-bLhPO3TbbQ7ouEs78T_5iR2azk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818" y="1151697"/>
            <a:ext cx="1169987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t1.gstatic.com/images?q=tbn:ANd9GcT15O2k6tTXUaTrmy90ApnUn9oTFg9P1Ius03CIwwdev9xsYp5WaQ&amp;t=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218" y="350010"/>
            <a:ext cx="1509712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t0.gstatic.com/images?q=tbn:ANd9GcTKzkxczdKtuj6Qa2oh0DaoEdsgHArzZLqu3AYCufGnollCi2Lj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330" y="883410"/>
            <a:ext cx="12223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ttp://t1.gstatic.com/images?q=tbn:ANd9GcTerD9ZyX7KsmB0s4qMLs3O7gtj9k8y2OaQF9w5GL2c-xsFf9j_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330" y="350010"/>
            <a:ext cx="1541463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http://t1.gstatic.com/images?q=tbn:ANd9GcSeTvVpBHegkH-J2g3b1BXAirhC6XOgeU-6FlNweVSei-HOdGQ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105" y="273810"/>
            <a:ext cx="172402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" name="Group 58"/>
          <p:cNvGrpSpPr/>
          <p:nvPr/>
        </p:nvGrpSpPr>
        <p:grpSpPr>
          <a:xfrm>
            <a:off x="2190393" y="1692889"/>
            <a:ext cx="7197725" cy="1238396"/>
            <a:chOff x="2190393" y="1692889"/>
            <a:chExt cx="7197725" cy="1238396"/>
          </a:xfrm>
        </p:grpSpPr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190393" y="2101022"/>
              <a:ext cx="0" cy="6858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3190919" y="1706864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7750483" y="1692889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>
              <a:off x="9388118" y="1956560"/>
              <a:ext cx="0" cy="7620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5193674" y="1712085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20" name="Straight Connector 19"/>
            <p:cNvCxnSpPr>
              <a:stCxn id="16" idx="0"/>
              <a:endCxn id="17" idx="0"/>
            </p:cNvCxnSpPr>
            <p:nvPr/>
          </p:nvCxnSpPr>
          <p:spPr>
            <a:xfrm flipV="1">
              <a:off x="3190919" y="1692889"/>
              <a:ext cx="4559564" cy="1397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6" idx="1"/>
            </p:cNvCxnSpPr>
            <p:nvPr/>
          </p:nvCxnSpPr>
          <p:spPr>
            <a:xfrm>
              <a:off x="3190920" y="2926064"/>
              <a:ext cx="4584297" cy="396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750483" y="2329543"/>
              <a:ext cx="1637635" cy="801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2190393" y="2438400"/>
              <a:ext cx="981075" cy="1187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8" y="4104445"/>
            <a:ext cx="565150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4447818" y="6404732"/>
            <a:ext cx="3067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>
                <a:solidFill>
                  <a:srgbClr val="010066"/>
                </a:solidFill>
              </a:rPr>
              <a:t>Height</a:t>
            </a:r>
          </a:p>
        </p:txBody>
      </p:sp>
      <p:sp>
        <p:nvSpPr>
          <p:cNvPr id="26" name="Line 20"/>
          <p:cNvSpPr>
            <a:spLocks noChangeShapeType="1"/>
          </p:cNvSpPr>
          <p:nvPr/>
        </p:nvSpPr>
        <p:spPr bwMode="auto">
          <a:xfrm rot="16200000">
            <a:off x="3981093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 rot="16200000">
            <a:off x="4784368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 rot="16200000">
            <a:off x="5587643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Line 23"/>
          <p:cNvSpPr>
            <a:spLocks noChangeShapeType="1"/>
          </p:cNvSpPr>
          <p:nvPr/>
        </p:nvSpPr>
        <p:spPr bwMode="auto">
          <a:xfrm rot="16200000">
            <a:off x="6394093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 rot="16200000">
            <a:off x="7197368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Line 25"/>
          <p:cNvSpPr>
            <a:spLocks noChangeShapeType="1"/>
          </p:cNvSpPr>
          <p:nvPr/>
        </p:nvSpPr>
        <p:spPr bwMode="auto">
          <a:xfrm rot="16200000">
            <a:off x="8003818" y="6115807"/>
            <a:ext cx="3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3789005" y="6096757"/>
            <a:ext cx="679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 </a:t>
            </a: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4571643" y="6096757"/>
            <a:ext cx="508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0.5</a:t>
            </a: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5433655" y="6096757"/>
            <a:ext cx="4365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</a:t>
            </a:r>
          </a:p>
        </p:txBody>
      </p:sp>
      <p:sp>
        <p:nvSpPr>
          <p:cNvPr id="35" name="Text Box 30"/>
          <p:cNvSpPr txBox="1">
            <a:spLocks noChangeArrowheads="1"/>
          </p:cNvSpPr>
          <p:nvPr/>
        </p:nvSpPr>
        <p:spPr bwMode="auto">
          <a:xfrm>
            <a:off x="6236930" y="6096757"/>
            <a:ext cx="469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1.5</a:t>
            </a:r>
          </a:p>
        </p:txBody>
      </p:sp>
      <p:sp>
        <p:nvSpPr>
          <p:cNvPr id="36" name="Text Box 31"/>
          <p:cNvSpPr txBox="1">
            <a:spLocks noChangeArrowheads="1"/>
          </p:cNvSpPr>
          <p:nvPr/>
        </p:nvSpPr>
        <p:spPr bwMode="auto">
          <a:xfrm>
            <a:off x="7040205" y="6096757"/>
            <a:ext cx="4302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2</a:t>
            </a:r>
          </a:p>
        </p:txBody>
      </p:sp>
      <p:sp>
        <p:nvSpPr>
          <p:cNvPr id="37" name="Text Box 32"/>
          <p:cNvSpPr txBox="1">
            <a:spLocks noChangeArrowheads="1"/>
          </p:cNvSpPr>
          <p:nvPr/>
        </p:nvSpPr>
        <p:spPr bwMode="auto">
          <a:xfrm>
            <a:off x="7843480" y="6096757"/>
            <a:ext cx="517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2.5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3071455" y="6085645"/>
            <a:ext cx="57626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26"/>
          <p:cNvSpPr>
            <a:spLocks noChangeShapeType="1"/>
          </p:cNvSpPr>
          <p:nvPr/>
        </p:nvSpPr>
        <p:spPr bwMode="auto">
          <a:xfrm rot="16200000">
            <a:off x="8757086" y="6105489"/>
            <a:ext cx="39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3838218" y="6096757"/>
            <a:ext cx="4365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0</a:t>
            </a:r>
          </a:p>
        </p:txBody>
      </p:sp>
      <p:sp>
        <p:nvSpPr>
          <p:cNvPr id="48" name="TextBox 37"/>
          <p:cNvSpPr txBox="1">
            <a:spLocks noChangeArrowheads="1"/>
          </p:cNvSpPr>
          <p:nvPr/>
        </p:nvSpPr>
        <p:spPr bwMode="auto">
          <a:xfrm>
            <a:off x="1944330" y="3010660"/>
            <a:ext cx="78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0.4m</a:t>
            </a:r>
          </a:p>
        </p:txBody>
      </p:sp>
      <p:sp>
        <p:nvSpPr>
          <p:cNvPr id="49" name="TextBox 79"/>
          <p:cNvSpPr txBox="1">
            <a:spLocks noChangeArrowheads="1"/>
          </p:cNvSpPr>
          <p:nvPr/>
        </p:nvSpPr>
        <p:spPr bwMode="auto">
          <a:xfrm>
            <a:off x="9108718" y="3066222"/>
            <a:ext cx="788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2.2m</a:t>
            </a:r>
          </a:p>
        </p:txBody>
      </p:sp>
      <p:sp>
        <p:nvSpPr>
          <p:cNvPr id="50" name="TextBox 80"/>
          <p:cNvSpPr txBox="1">
            <a:spLocks noChangeArrowheads="1"/>
          </p:cNvSpPr>
          <p:nvPr/>
        </p:nvSpPr>
        <p:spPr bwMode="auto">
          <a:xfrm>
            <a:off x="2623780" y="3010660"/>
            <a:ext cx="787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dirty="0"/>
              <a:t>0.6m</a:t>
            </a:r>
          </a:p>
        </p:txBody>
      </p:sp>
      <p:sp>
        <p:nvSpPr>
          <p:cNvPr id="51" name="TextBox 81"/>
          <p:cNvSpPr txBox="1">
            <a:spLocks noChangeArrowheads="1"/>
          </p:cNvSpPr>
          <p:nvPr/>
        </p:nvSpPr>
        <p:spPr bwMode="auto">
          <a:xfrm>
            <a:off x="3331805" y="3031297"/>
            <a:ext cx="788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0.8m</a:t>
            </a:r>
          </a:p>
        </p:txBody>
      </p:sp>
      <p:sp>
        <p:nvSpPr>
          <p:cNvPr id="52" name="TextBox 82"/>
          <p:cNvSpPr txBox="1">
            <a:spLocks noChangeArrowheads="1"/>
          </p:cNvSpPr>
          <p:nvPr/>
        </p:nvSpPr>
        <p:spPr bwMode="auto">
          <a:xfrm>
            <a:off x="4011255" y="3031297"/>
            <a:ext cx="788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1.1m</a:t>
            </a:r>
          </a:p>
        </p:txBody>
      </p:sp>
      <p:sp>
        <p:nvSpPr>
          <p:cNvPr id="53" name="TextBox 83"/>
          <p:cNvSpPr txBox="1">
            <a:spLocks noChangeArrowheads="1"/>
          </p:cNvSpPr>
          <p:nvPr/>
        </p:nvSpPr>
        <p:spPr bwMode="auto">
          <a:xfrm>
            <a:off x="4868505" y="3001135"/>
            <a:ext cx="788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1.4m</a:t>
            </a:r>
          </a:p>
        </p:txBody>
      </p:sp>
      <p:sp>
        <p:nvSpPr>
          <p:cNvPr id="54" name="TextBox 84"/>
          <p:cNvSpPr txBox="1">
            <a:spLocks noChangeArrowheads="1"/>
          </p:cNvSpPr>
          <p:nvPr/>
        </p:nvSpPr>
        <p:spPr bwMode="auto">
          <a:xfrm>
            <a:off x="5759093" y="3020185"/>
            <a:ext cx="788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/>
              <a:t>1.6m</a:t>
            </a:r>
          </a:p>
        </p:txBody>
      </p:sp>
      <p:sp>
        <p:nvSpPr>
          <p:cNvPr id="55" name="TextBox 85"/>
          <p:cNvSpPr txBox="1">
            <a:spLocks noChangeArrowheads="1"/>
          </p:cNvSpPr>
          <p:nvPr/>
        </p:nvSpPr>
        <p:spPr bwMode="auto">
          <a:xfrm>
            <a:off x="6925905" y="3040822"/>
            <a:ext cx="7889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dirty="0"/>
              <a:t>1.8m</a:t>
            </a:r>
          </a:p>
        </p:txBody>
      </p:sp>
      <p:sp>
        <p:nvSpPr>
          <p:cNvPr id="56" name="TextBox 86"/>
          <p:cNvSpPr txBox="1">
            <a:spLocks noChangeArrowheads="1"/>
          </p:cNvSpPr>
          <p:nvPr/>
        </p:nvSpPr>
        <p:spPr bwMode="auto">
          <a:xfrm>
            <a:off x="7968893" y="3040822"/>
            <a:ext cx="788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dirty="0"/>
              <a:t>2.0m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561324" y="4439407"/>
            <a:ext cx="2926556" cy="1228725"/>
            <a:chOff x="4405749" y="3894897"/>
            <a:chExt cx="2926556" cy="1228725"/>
          </a:xfrm>
        </p:grpSpPr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4422418" y="4207635"/>
              <a:ext cx="0" cy="6858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924068" y="3904422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>
              <a:off x="6033633" y="3904422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43" name="Straight Connector 42"/>
            <p:cNvCxnSpPr>
              <a:endCxn id="57" idx="0"/>
            </p:cNvCxnSpPr>
            <p:nvPr/>
          </p:nvCxnSpPr>
          <p:spPr>
            <a:xfrm>
              <a:off x="4924068" y="3894897"/>
              <a:ext cx="1960562" cy="2381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41" idx="1"/>
              <a:endCxn id="57" idx="1"/>
            </p:cNvCxnSpPr>
            <p:nvPr/>
          </p:nvCxnSpPr>
          <p:spPr>
            <a:xfrm flipV="1">
              <a:off x="4924069" y="5116478"/>
              <a:ext cx="1960562" cy="714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884630" y="4509260"/>
              <a:ext cx="422275" cy="952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4405749" y="4494971"/>
              <a:ext cx="518319" cy="952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Line 13"/>
            <p:cNvSpPr>
              <a:spLocks noChangeShapeType="1"/>
            </p:cNvSpPr>
            <p:nvPr/>
          </p:nvSpPr>
          <p:spPr bwMode="auto">
            <a:xfrm>
              <a:off x="6884630" y="3897278"/>
              <a:ext cx="0" cy="12192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8" name="Line 5"/>
            <p:cNvSpPr>
              <a:spLocks noChangeShapeType="1"/>
            </p:cNvSpPr>
            <p:nvPr/>
          </p:nvSpPr>
          <p:spPr bwMode="auto">
            <a:xfrm>
              <a:off x="7332305" y="4166360"/>
              <a:ext cx="0" cy="6858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33208" y="3277792"/>
            <a:ext cx="101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Smallest </a:t>
            </a:r>
          </a:p>
          <a:p>
            <a:pPr algn="ctr"/>
            <a:r>
              <a:rPr lang="en-GB" dirty="0"/>
              <a:t>= 0.4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590209" y="3294675"/>
            <a:ext cx="101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Median</a:t>
            </a:r>
          </a:p>
          <a:p>
            <a:pPr algn="ctr"/>
            <a:r>
              <a:rPr lang="en-GB" dirty="0"/>
              <a:t>= 1.4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670196" y="3279824"/>
            <a:ext cx="101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LQ</a:t>
            </a:r>
          </a:p>
          <a:p>
            <a:pPr algn="ctr"/>
            <a:r>
              <a:rPr lang="en-GB" dirty="0"/>
              <a:t>= 0.7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133074" y="3270105"/>
            <a:ext cx="101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UQ </a:t>
            </a:r>
          </a:p>
          <a:p>
            <a:pPr algn="ctr"/>
            <a:r>
              <a:rPr lang="en-GB" dirty="0"/>
              <a:t>= 1.9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822968" y="3252843"/>
            <a:ext cx="101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Largest </a:t>
            </a:r>
          </a:p>
          <a:p>
            <a:pPr algn="ctr"/>
            <a:r>
              <a:rPr lang="en-GB" dirty="0"/>
              <a:t>= 2.2</a:t>
            </a:r>
          </a:p>
        </p:txBody>
      </p:sp>
    </p:spTree>
    <p:extLst>
      <p:ext uri="{BB962C8B-B14F-4D97-AF65-F5344CB8AC3E}">
        <p14:creationId xmlns:p14="http://schemas.microsoft.com/office/powerpoint/2010/main" val="1022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" grpId="0"/>
      <p:bldP spid="62" grpId="0"/>
      <p:bldP spid="63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661" t="37223" r="7194" b="3647"/>
          <a:stretch/>
        </p:blipFill>
        <p:spPr>
          <a:xfrm>
            <a:off x="1164770" y="2581777"/>
            <a:ext cx="9862458" cy="4100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7086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When you have two box plots or more on the same scale </a:t>
            </a:r>
          </a:p>
          <a:p>
            <a:pPr algn="ctr"/>
            <a:r>
              <a:rPr lang="en-GB" sz="3200" dirty="0"/>
              <a:t>you can now make comparisons.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099" y="1334431"/>
            <a:ext cx="1211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Below is the box plots of Year 11 boys and girls heights. </a:t>
            </a:r>
          </a:p>
          <a:p>
            <a:pPr algn="ctr"/>
            <a:r>
              <a:rPr lang="en-GB" sz="3200" dirty="0"/>
              <a:t>What comparisons can you make? </a:t>
            </a:r>
          </a:p>
        </p:txBody>
      </p:sp>
    </p:spTree>
    <p:extLst>
      <p:ext uri="{BB962C8B-B14F-4D97-AF65-F5344CB8AC3E}">
        <p14:creationId xmlns:p14="http://schemas.microsoft.com/office/powerpoint/2010/main" val="1325115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29" t="13735" r="21161" b="13905"/>
          <a:stretch/>
        </p:blipFill>
        <p:spPr>
          <a:xfrm>
            <a:off x="783772" y="1523999"/>
            <a:ext cx="10450285" cy="50488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1725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The box plots show the response times of two ambulance services.</a:t>
            </a:r>
          </a:p>
          <a:p>
            <a:pPr algn="ctr"/>
            <a:r>
              <a:rPr lang="en-GB" sz="3200" dirty="0"/>
              <a:t>What service would you call if you needed an ambulance?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9544" t="29496" r="3184" b="40413"/>
          <a:stretch/>
        </p:blipFill>
        <p:spPr>
          <a:xfrm>
            <a:off x="9937506" y="4800600"/>
            <a:ext cx="21359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8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127"/>
          <p:cNvGrpSpPr/>
          <p:nvPr/>
        </p:nvGrpSpPr>
        <p:grpSpPr>
          <a:xfrm>
            <a:off x="3511657" y="4997236"/>
            <a:ext cx="6192688" cy="540060"/>
            <a:chOff x="2123728" y="4761148"/>
            <a:chExt cx="6192688" cy="540060"/>
          </a:xfrm>
        </p:grpSpPr>
        <p:sp>
          <p:nvSpPr>
            <p:cNvPr id="3" name="Rectangle 2"/>
            <p:cNvSpPr/>
            <p:nvPr/>
          </p:nvSpPr>
          <p:spPr>
            <a:xfrm>
              <a:off x="3959932" y="4761148"/>
              <a:ext cx="1692188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4860032" y="4761148"/>
              <a:ext cx="0" cy="5400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endCxn id="3" idx="1"/>
            </p:cNvCxnSpPr>
            <p:nvPr/>
          </p:nvCxnSpPr>
          <p:spPr>
            <a:xfrm flipV="1">
              <a:off x="2123728" y="5031178"/>
              <a:ext cx="1836204" cy="180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>
              <a:stCxn id="3" idx="3"/>
            </p:cNvCxnSpPr>
            <p:nvPr/>
          </p:nvCxnSpPr>
          <p:spPr>
            <a:xfrm>
              <a:off x="5652120" y="5031178"/>
              <a:ext cx="26642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8316416" y="4869160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123728" y="4869160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/>
          <p:cNvGrpSpPr/>
          <p:nvPr/>
        </p:nvGrpSpPr>
        <p:grpSpPr>
          <a:xfrm>
            <a:off x="1387929" y="5969345"/>
            <a:ext cx="9036496" cy="660055"/>
            <a:chOff x="0" y="5733256"/>
            <a:chExt cx="9036496" cy="660055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79512" y="5877272"/>
              <a:ext cx="864096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971600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844080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771800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707904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580384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00092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264188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36668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028384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8820472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79512" y="5733256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63960" y="6021288"/>
              <a:ext cx="4236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5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92052" y="601199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19772" y="602128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15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884640" y="602397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40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740352" y="602128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45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4448" y="602128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50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48064" y="602128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30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19972" y="602128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455876" y="602128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12160" y="601199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35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0" y="6021288"/>
              <a:ext cx="323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0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3943705" y="4133140"/>
            <a:ext cx="4968552" cy="540060"/>
            <a:chOff x="2555776" y="3897052"/>
            <a:chExt cx="4968552" cy="540060"/>
          </a:xfrm>
        </p:grpSpPr>
        <p:sp>
          <p:nvSpPr>
            <p:cNvPr id="39" name="Rectangle 38"/>
            <p:cNvSpPr/>
            <p:nvPr/>
          </p:nvSpPr>
          <p:spPr>
            <a:xfrm>
              <a:off x="4283968" y="3897052"/>
              <a:ext cx="1656184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436096" y="3897052"/>
              <a:ext cx="0" cy="5400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9" idx="1"/>
            </p:cNvCxnSpPr>
            <p:nvPr/>
          </p:nvCxnSpPr>
          <p:spPr>
            <a:xfrm>
              <a:off x="2555776" y="4167082"/>
              <a:ext cx="17281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9" idx="3"/>
            </p:cNvCxnSpPr>
            <p:nvPr/>
          </p:nvCxnSpPr>
          <p:spPr>
            <a:xfrm>
              <a:off x="5940152" y="4167082"/>
              <a:ext cx="158417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524328" y="4005064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555776" y="4005064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5239849" y="3269044"/>
            <a:ext cx="4032448" cy="558062"/>
            <a:chOff x="3851920" y="3032956"/>
            <a:chExt cx="4032448" cy="558062"/>
          </a:xfrm>
        </p:grpSpPr>
        <p:sp>
          <p:nvSpPr>
            <p:cNvPr id="45" name="Rectangle 44"/>
            <p:cNvSpPr/>
            <p:nvPr/>
          </p:nvSpPr>
          <p:spPr>
            <a:xfrm>
              <a:off x="5814138" y="3032956"/>
              <a:ext cx="1278142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6732240" y="3050958"/>
              <a:ext cx="0" cy="5400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45" idx="1"/>
            </p:cNvCxnSpPr>
            <p:nvPr/>
          </p:nvCxnSpPr>
          <p:spPr>
            <a:xfrm>
              <a:off x="3851920" y="3302986"/>
              <a:ext cx="19622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45" idx="3"/>
            </p:cNvCxnSpPr>
            <p:nvPr/>
          </p:nvCxnSpPr>
          <p:spPr>
            <a:xfrm>
              <a:off x="7092280" y="3302986"/>
              <a:ext cx="7920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7884368" y="3140968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3851920" y="3140968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2935593" y="2404948"/>
            <a:ext cx="5472608" cy="540060"/>
            <a:chOff x="1547664" y="2168860"/>
            <a:chExt cx="5472608" cy="540060"/>
          </a:xfrm>
        </p:grpSpPr>
        <p:sp>
          <p:nvSpPr>
            <p:cNvPr id="51" name="Rectangle 50"/>
            <p:cNvSpPr/>
            <p:nvPr/>
          </p:nvSpPr>
          <p:spPr>
            <a:xfrm>
              <a:off x="3959932" y="2168860"/>
              <a:ext cx="2772308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5652120" y="2168860"/>
              <a:ext cx="0" cy="5400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endCxn id="51" idx="1"/>
            </p:cNvCxnSpPr>
            <p:nvPr/>
          </p:nvCxnSpPr>
          <p:spPr>
            <a:xfrm>
              <a:off x="1547664" y="2438890"/>
              <a:ext cx="241226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51" idx="3"/>
            </p:cNvCxnSpPr>
            <p:nvPr/>
          </p:nvCxnSpPr>
          <p:spPr>
            <a:xfrm>
              <a:off x="6732240" y="2438890"/>
              <a:ext cx="28803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7020272" y="2276872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1547664" y="2276872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3295633" y="1432840"/>
            <a:ext cx="5985048" cy="540060"/>
            <a:chOff x="1907704" y="1196752"/>
            <a:chExt cx="5985048" cy="540060"/>
          </a:xfrm>
        </p:grpSpPr>
        <p:sp>
          <p:nvSpPr>
            <p:cNvPr id="57" name="Rectangle 56"/>
            <p:cNvSpPr/>
            <p:nvPr/>
          </p:nvSpPr>
          <p:spPr>
            <a:xfrm>
              <a:off x="2780184" y="1196752"/>
              <a:ext cx="4212468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4283968" y="1196752"/>
              <a:ext cx="0" cy="5400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endCxn id="57" idx="1"/>
            </p:cNvCxnSpPr>
            <p:nvPr/>
          </p:nvCxnSpPr>
          <p:spPr>
            <a:xfrm>
              <a:off x="1907704" y="1466782"/>
              <a:ext cx="87248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57" idx="3"/>
            </p:cNvCxnSpPr>
            <p:nvPr/>
          </p:nvCxnSpPr>
          <p:spPr>
            <a:xfrm>
              <a:off x="6992652" y="1466782"/>
              <a:ext cx="9001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7892752" y="1304764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907704" y="1304764"/>
              <a:ext cx="0" cy="3600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TextBox 129"/>
          <p:cNvSpPr txBox="1"/>
          <p:nvPr/>
        </p:nvSpPr>
        <p:spPr>
          <a:xfrm>
            <a:off x="10382733" y="5918532"/>
            <a:ext cx="90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mph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458813" y="1490040"/>
            <a:ext cx="169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Road A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458813" y="2411336"/>
            <a:ext cx="169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Road B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458813" y="3305049"/>
            <a:ext cx="169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Road C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458813" y="4211536"/>
            <a:ext cx="169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Road D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458813" y="5075632"/>
            <a:ext cx="169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Road 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5815B6D-AAF7-40F6-AAD0-889115B38919}"/>
              </a:ext>
            </a:extLst>
          </p:cNvPr>
          <p:cNvSpPr txBox="1"/>
          <p:nvPr/>
        </p:nvSpPr>
        <p:spPr>
          <a:xfrm>
            <a:off x="92534" y="93522"/>
            <a:ext cx="1199605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The police are trying to decide which 30mph limit roads they are going to put a speed camera on. </a:t>
            </a:r>
          </a:p>
          <a:p>
            <a:pPr algn="ctr"/>
            <a:r>
              <a:rPr lang="en-US" sz="2100" dirty="0"/>
              <a:t>They have collected data on the possible roads and have the money for 2 speed cameras. </a:t>
            </a:r>
          </a:p>
          <a:p>
            <a:pPr algn="ctr"/>
            <a:r>
              <a:rPr lang="en-US" sz="2100" dirty="0"/>
              <a:t>Can you look at the data and decide which roads to put a camera on, explaining your reasons thoroughly?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115B8AD-76C6-416E-B0BE-7BBCC053A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7" y="1330903"/>
            <a:ext cx="1360747" cy="1696516"/>
          </a:xfrm>
          <a:prstGeom prst="rect">
            <a:avLst/>
          </a:prstGeom>
        </p:spPr>
      </p:pic>
      <p:pic>
        <p:nvPicPr>
          <p:cNvPr id="1026" name="Picture 2" descr="Speed Camera Png Download Sign - Clip Art Library">
            <a:extLst>
              <a:ext uri="{FF2B5EF4-FFF2-40B4-BE49-F238E27FC236}">
                <a16:creationId xmlns:a16="http://schemas.microsoft.com/office/drawing/2014/main" id="{DF2D8E53-0545-447B-BC43-0C0857C85B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5" r="17039"/>
          <a:stretch/>
        </p:blipFill>
        <p:spPr bwMode="auto">
          <a:xfrm>
            <a:off x="10072769" y="1622606"/>
            <a:ext cx="1926768" cy="355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734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64821" y="223509"/>
            <a:ext cx="90623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Box plots are good for showing how </a:t>
            </a:r>
          </a:p>
          <a:p>
            <a:pPr 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wide the data is spread.</a:t>
            </a:r>
            <a:r>
              <a:rPr lang="en-GB" sz="4400" dirty="0"/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221370" y="1933745"/>
            <a:ext cx="10119373" cy="4423720"/>
            <a:chOff x="359157" y="2135132"/>
            <a:chExt cx="10119373" cy="44237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35001" t="53869" r="14431" b="15043"/>
            <a:stretch/>
          </p:blipFill>
          <p:spPr>
            <a:xfrm>
              <a:off x="359157" y="2135132"/>
              <a:ext cx="9481529" cy="442372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229600" y="2248930"/>
              <a:ext cx="2248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Year 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3264930"/>
              <a:ext cx="13865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Year 5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44545" y="4235680"/>
              <a:ext cx="13955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Year 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83393" y="5184659"/>
              <a:ext cx="1404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Year 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702899" y="5597017"/>
            <a:ext cx="1017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Height </a:t>
            </a:r>
          </a:p>
          <a:p>
            <a:pPr algn="ctr"/>
            <a:r>
              <a:rPr lang="en-GB" sz="2400" b="1" dirty="0"/>
              <a:t>(cm)</a:t>
            </a:r>
          </a:p>
        </p:txBody>
      </p:sp>
    </p:spTree>
    <p:extLst>
      <p:ext uri="{BB962C8B-B14F-4D97-AF65-F5344CB8AC3E}">
        <p14:creationId xmlns:p14="http://schemas.microsoft.com/office/powerpoint/2010/main" val="91480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835" r="2016"/>
          <a:stretch/>
        </p:blipFill>
        <p:spPr>
          <a:xfrm>
            <a:off x="472140" y="549835"/>
            <a:ext cx="11164047" cy="58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8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673" y="182598"/>
            <a:ext cx="9388654" cy="64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9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68B0850-FFD7-42D1-810D-580A8B7D8371}"/>
              </a:ext>
            </a:extLst>
          </p:cNvPr>
          <p:cNvGraphicFramePr>
            <a:graphicFrameLocks noGrp="1"/>
          </p:cNvGraphicFramePr>
          <p:nvPr/>
        </p:nvGraphicFramePr>
        <p:xfrm>
          <a:off x="451758" y="4698210"/>
          <a:ext cx="11027226" cy="16263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75742">
                  <a:extLst>
                    <a:ext uri="{9D8B030D-6E8A-4147-A177-3AD203B41FA5}">
                      <a16:colId xmlns:a16="http://schemas.microsoft.com/office/drawing/2014/main" val="2140232584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2183795733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3608696197"/>
                    </a:ext>
                  </a:extLst>
                </a:gridCol>
              </a:tblGrid>
              <a:tr h="453980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Median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Interquartile 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610117"/>
                  </a:ext>
                </a:extLst>
              </a:tr>
              <a:tr h="1047225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07889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746" b="78192"/>
          <a:stretch/>
        </p:blipFill>
        <p:spPr>
          <a:xfrm>
            <a:off x="985685" y="1356217"/>
            <a:ext cx="9662750" cy="28740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74E38C-894D-4F70-AC9F-D1D6658D04EE}"/>
              </a:ext>
            </a:extLst>
          </p:cNvPr>
          <p:cNvSpPr txBox="1"/>
          <p:nvPr/>
        </p:nvSpPr>
        <p:spPr>
          <a:xfrm>
            <a:off x="1126671" y="266700"/>
            <a:ext cx="9280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Complete the table.</a:t>
            </a:r>
            <a:endParaRPr lang="en-GB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0D33A-D0E5-4BCD-B225-CB374C232A87}"/>
              </a:ext>
            </a:extLst>
          </p:cNvPr>
          <p:cNvSpPr txBox="1"/>
          <p:nvPr/>
        </p:nvSpPr>
        <p:spPr>
          <a:xfrm>
            <a:off x="1719944" y="5324079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3</a:t>
            </a:r>
            <a:endParaRPr lang="en-GB" sz="5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1DF75-BBF1-4653-9FBD-688DF53B1199}"/>
              </a:ext>
            </a:extLst>
          </p:cNvPr>
          <p:cNvSpPr txBox="1"/>
          <p:nvPr/>
        </p:nvSpPr>
        <p:spPr>
          <a:xfrm>
            <a:off x="5366657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892C8-C5AE-414E-993D-914E3593C75B}"/>
              </a:ext>
            </a:extLst>
          </p:cNvPr>
          <p:cNvSpPr txBox="1"/>
          <p:nvPr/>
        </p:nvSpPr>
        <p:spPr>
          <a:xfrm>
            <a:off x="9105900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3671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68B0850-FFD7-42D1-810D-580A8B7D8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111805"/>
              </p:ext>
            </p:extLst>
          </p:nvPr>
        </p:nvGraphicFramePr>
        <p:xfrm>
          <a:off x="451758" y="4698210"/>
          <a:ext cx="11027226" cy="16263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75742">
                  <a:extLst>
                    <a:ext uri="{9D8B030D-6E8A-4147-A177-3AD203B41FA5}">
                      <a16:colId xmlns:a16="http://schemas.microsoft.com/office/drawing/2014/main" val="2140232584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2183795733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3608696197"/>
                    </a:ext>
                  </a:extLst>
                </a:gridCol>
              </a:tblGrid>
              <a:tr h="453980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Median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Interquartile 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610117"/>
                  </a:ext>
                </a:extLst>
              </a:tr>
              <a:tr h="1047225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0788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C74E38C-894D-4F70-AC9F-D1D6658D04EE}"/>
              </a:ext>
            </a:extLst>
          </p:cNvPr>
          <p:cNvSpPr txBox="1"/>
          <p:nvPr/>
        </p:nvSpPr>
        <p:spPr>
          <a:xfrm>
            <a:off x="1126671" y="266700"/>
            <a:ext cx="9280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Complete the table.</a:t>
            </a:r>
            <a:endParaRPr lang="en-GB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0D33A-D0E5-4BCD-B225-CB374C232A87}"/>
              </a:ext>
            </a:extLst>
          </p:cNvPr>
          <p:cNvSpPr txBox="1"/>
          <p:nvPr/>
        </p:nvSpPr>
        <p:spPr>
          <a:xfrm>
            <a:off x="1719944" y="5324079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1DF75-BBF1-4653-9FBD-688DF53B1199}"/>
              </a:ext>
            </a:extLst>
          </p:cNvPr>
          <p:cNvSpPr txBox="1"/>
          <p:nvPr/>
        </p:nvSpPr>
        <p:spPr>
          <a:xfrm>
            <a:off x="5366657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892C8-C5AE-414E-993D-914E3593C75B}"/>
              </a:ext>
            </a:extLst>
          </p:cNvPr>
          <p:cNvSpPr txBox="1"/>
          <p:nvPr/>
        </p:nvSpPr>
        <p:spPr>
          <a:xfrm>
            <a:off x="9105900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2</a:t>
            </a:r>
            <a:endParaRPr lang="en-GB" sz="54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01981D-D375-4E9B-A6EA-EACAB6818A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12" b="53198"/>
          <a:stretch/>
        </p:blipFill>
        <p:spPr>
          <a:xfrm>
            <a:off x="778855" y="1101395"/>
            <a:ext cx="10533783" cy="326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0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68B0850-FFD7-42D1-810D-580A8B7D8371}"/>
              </a:ext>
            </a:extLst>
          </p:cNvPr>
          <p:cNvGraphicFramePr>
            <a:graphicFrameLocks noGrp="1"/>
          </p:cNvGraphicFramePr>
          <p:nvPr/>
        </p:nvGraphicFramePr>
        <p:xfrm>
          <a:off x="451758" y="4698210"/>
          <a:ext cx="11027226" cy="16263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75742">
                  <a:extLst>
                    <a:ext uri="{9D8B030D-6E8A-4147-A177-3AD203B41FA5}">
                      <a16:colId xmlns:a16="http://schemas.microsoft.com/office/drawing/2014/main" val="2140232584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2183795733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3608696197"/>
                    </a:ext>
                  </a:extLst>
                </a:gridCol>
              </a:tblGrid>
              <a:tr h="453980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Median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Interquartile 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610117"/>
                  </a:ext>
                </a:extLst>
              </a:tr>
              <a:tr h="1047225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0788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C74E38C-894D-4F70-AC9F-D1D6658D04EE}"/>
              </a:ext>
            </a:extLst>
          </p:cNvPr>
          <p:cNvSpPr txBox="1"/>
          <p:nvPr/>
        </p:nvSpPr>
        <p:spPr>
          <a:xfrm>
            <a:off x="1126671" y="266700"/>
            <a:ext cx="9280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Complete the table.</a:t>
            </a:r>
            <a:endParaRPr lang="en-GB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0D33A-D0E5-4BCD-B225-CB374C232A87}"/>
              </a:ext>
            </a:extLst>
          </p:cNvPr>
          <p:cNvSpPr txBox="1"/>
          <p:nvPr/>
        </p:nvSpPr>
        <p:spPr>
          <a:xfrm>
            <a:off x="1719944" y="5324079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1DF75-BBF1-4653-9FBD-688DF53B1199}"/>
              </a:ext>
            </a:extLst>
          </p:cNvPr>
          <p:cNvSpPr txBox="1"/>
          <p:nvPr/>
        </p:nvSpPr>
        <p:spPr>
          <a:xfrm>
            <a:off x="5366657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6</a:t>
            </a:r>
            <a:endParaRPr lang="en-GB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892C8-C5AE-414E-993D-914E3593C75B}"/>
              </a:ext>
            </a:extLst>
          </p:cNvPr>
          <p:cNvSpPr txBox="1"/>
          <p:nvPr/>
        </p:nvSpPr>
        <p:spPr>
          <a:xfrm>
            <a:off x="9105900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2</a:t>
            </a:r>
            <a:endParaRPr lang="en-GB" sz="5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B9002C-081F-446D-9FE1-8F3D7B9D8A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348" b="27501"/>
          <a:stretch/>
        </p:blipFill>
        <p:spPr>
          <a:xfrm>
            <a:off x="1009913" y="1052470"/>
            <a:ext cx="10172174" cy="319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8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68B0850-FFD7-42D1-810D-580A8B7D8371}"/>
              </a:ext>
            </a:extLst>
          </p:cNvPr>
          <p:cNvGraphicFramePr>
            <a:graphicFrameLocks noGrp="1"/>
          </p:cNvGraphicFramePr>
          <p:nvPr/>
        </p:nvGraphicFramePr>
        <p:xfrm>
          <a:off x="451758" y="4698210"/>
          <a:ext cx="11027226" cy="16263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75742">
                  <a:extLst>
                    <a:ext uri="{9D8B030D-6E8A-4147-A177-3AD203B41FA5}">
                      <a16:colId xmlns:a16="http://schemas.microsoft.com/office/drawing/2014/main" val="2140232584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2183795733"/>
                    </a:ext>
                  </a:extLst>
                </a:gridCol>
                <a:gridCol w="3675742">
                  <a:extLst>
                    <a:ext uri="{9D8B030D-6E8A-4147-A177-3AD203B41FA5}">
                      <a16:colId xmlns:a16="http://schemas.microsoft.com/office/drawing/2014/main" val="3608696197"/>
                    </a:ext>
                  </a:extLst>
                </a:gridCol>
              </a:tblGrid>
              <a:tr h="453980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Median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Interquartile range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610117"/>
                  </a:ext>
                </a:extLst>
              </a:tr>
              <a:tr h="1047225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0788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C74E38C-894D-4F70-AC9F-D1D6658D04EE}"/>
              </a:ext>
            </a:extLst>
          </p:cNvPr>
          <p:cNvSpPr txBox="1"/>
          <p:nvPr/>
        </p:nvSpPr>
        <p:spPr>
          <a:xfrm>
            <a:off x="1126671" y="266700"/>
            <a:ext cx="9280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Complete the table.</a:t>
            </a:r>
            <a:endParaRPr lang="en-GB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0D33A-D0E5-4BCD-B225-CB374C232A87}"/>
              </a:ext>
            </a:extLst>
          </p:cNvPr>
          <p:cNvSpPr txBox="1"/>
          <p:nvPr/>
        </p:nvSpPr>
        <p:spPr>
          <a:xfrm>
            <a:off x="1719944" y="5324079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1DF75-BBF1-4653-9FBD-688DF53B1199}"/>
              </a:ext>
            </a:extLst>
          </p:cNvPr>
          <p:cNvSpPr txBox="1"/>
          <p:nvPr/>
        </p:nvSpPr>
        <p:spPr>
          <a:xfrm>
            <a:off x="5366657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6</a:t>
            </a:r>
            <a:endParaRPr lang="en-GB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892C8-C5AE-414E-993D-914E3593C75B}"/>
              </a:ext>
            </a:extLst>
          </p:cNvPr>
          <p:cNvSpPr txBox="1"/>
          <p:nvPr/>
        </p:nvSpPr>
        <p:spPr>
          <a:xfrm>
            <a:off x="9105900" y="5367622"/>
            <a:ext cx="123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</a:t>
            </a:r>
            <a:endParaRPr lang="en-GB" sz="54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3EE8C5-CDAC-4855-8C31-443584382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465" b="515"/>
          <a:stretch/>
        </p:blipFill>
        <p:spPr>
          <a:xfrm>
            <a:off x="936697" y="1308810"/>
            <a:ext cx="10106860" cy="315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1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770043"/>
              </p:ext>
            </p:extLst>
          </p:nvPr>
        </p:nvGraphicFramePr>
        <p:xfrm>
          <a:off x="515465" y="2789290"/>
          <a:ext cx="3333377" cy="814518"/>
        </p:xfrm>
        <a:graphic>
          <a:graphicData uri="http://schemas.openxmlformats.org/drawingml/2006/table">
            <a:tbl>
              <a:tblPr/>
              <a:tblGrid>
                <a:gridCol w="238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4518"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Smallest Value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786238"/>
              </p:ext>
            </p:extLst>
          </p:nvPr>
        </p:nvGraphicFramePr>
        <p:xfrm>
          <a:off x="807373" y="1039321"/>
          <a:ext cx="10500108" cy="976376"/>
        </p:xfrm>
        <a:graphic>
          <a:graphicData uri="http://schemas.openxmlformats.org/drawingml/2006/table">
            <a:tbl>
              <a:tblPr/>
              <a:tblGrid>
                <a:gridCol w="875009">
                  <a:extLst>
                    <a:ext uri="{9D8B030D-6E8A-4147-A177-3AD203B41FA5}">
                      <a16:colId xmlns:a16="http://schemas.microsoft.com/office/drawing/2014/main" val="4294004787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3161988988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1432822420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926819574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1052932139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3473238294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1126297098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4186532142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971644754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2466985684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3296760292"/>
                    </a:ext>
                  </a:extLst>
                </a:gridCol>
                <a:gridCol w="875009">
                  <a:extLst>
                    <a:ext uri="{9D8B030D-6E8A-4147-A177-3AD203B41FA5}">
                      <a16:colId xmlns:a16="http://schemas.microsoft.com/office/drawing/2014/main" val="939732582"/>
                    </a:ext>
                  </a:extLst>
                </a:gridCol>
              </a:tblGrid>
              <a:tr h="9763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08977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455441"/>
              </p:ext>
            </p:extLst>
          </p:nvPr>
        </p:nvGraphicFramePr>
        <p:xfrm>
          <a:off x="6218311" y="4296961"/>
          <a:ext cx="3511383" cy="854330"/>
        </p:xfrm>
        <a:graphic>
          <a:graphicData uri="http://schemas.openxmlformats.org/drawingml/2006/table">
            <a:tbl>
              <a:tblPr/>
              <a:tblGrid>
                <a:gridCol w="2585234">
                  <a:extLst>
                    <a:ext uri="{9D8B030D-6E8A-4147-A177-3AD203B41FA5}">
                      <a16:colId xmlns:a16="http://schemas.microsoft.com/office/drawing/2014/main" val="239348449"/>
                    </a:ext>
                  </a:extLst>
                </a:gridCol>
                <a:gridCol w="926149">
                  <a:extLst>
                    <a:ext uri="{9D8B030D-6E8A-4147-A177-3AD203B41FA5}">
                      <a16:colId xmlns:a16="http://schemas.microsoft.com/office/drawing/2014/main" val="2180738889"/>
                    </a:ext>
                  </a:extLst>
                </a:gridCol>
              </a:tblGrid>
              <a:tr h="854330"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Upper Quartile 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8243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1215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Can you identify the required information for the list?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287385"/>
              </p:ext>
            </p:extLst>
          </p:nvPr>
        </p:nvGraphicFramePr>
        <p:xfrm>
          <a:off x="3182263" y="5718852"/>
          <a:ext cx="4150248" cy="854330"/>
        </p:xfrm>
        <a:graphic>
          <a:graphicData uri="http://schemas.openxmlformats.org/drawingml/2006/table">
            <a:tbl>
              <a:tblPr/>
              <a:tblGrid>
                <a:gridCol w="3189942">
                  <a:extLst>
                    <a:ext uri="{9D8B030D-6E8A-4147-A177-3AD203B41FA5}">
                      <a16:colId xmlns:a16="http://schemas.microsoft.com/office/drawing/2014/main" val="874832410"/>
                    </a:ext>
                  </a:extLst>
                </a:gridCol>
                <a:gridCol w="960306">
                  <a:extLst>
                    <a:ext uri="{9D8B030D-6E8A-4147-A177-3AD203B41FA5}">
                      <a16:colId xmlns:a16="http://schemas.microsoft.com/office/drawing/2014/main" val="4153013374"/>
                    </a:ext>
                  </a:extLst>
                </a:gridCol>
              </a:tblGrid>
              <a:tr h="854330"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Interquartile Range 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6996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19991"/>
              </p:ext>
            </p:extLst>
          </p:nvPr>
        </p:nvGraphicFramePr>
        <p:xfrm>
          <a:off x="4645207" y="2789290"/>
          <a:ext cx="3136153" cy="854330"/>
        </p:xfrm>
        <a:graphic>
          <a:graphicData uri="http://schemas.openxmlformats.org/drawingml/2006/table">
            <a:tbl>
              <a:tblPr/>
              <a:tblGrid>
                <a:gridCol w="691708">
                  <a:extLst>
                    <a:ext uri="{9D8B030D-6E8A-4147-A177-3AD203B41FA5}">
                      <a16:colId xmlns:a16="http://schemas.microsoft.com/office/drawing/2014/main" val="2806330984"/>
                    </a:ext>
                  </a:extLst>
                </a:gridCol>
                <a:gridCol w="691708">
                  <a:extLst>
                    <a:ext uri="{9D8B030D-6E8A-4147-A177-3AD203B41FA5}">
                      <a16:colId xmlns:a16="http://schemas.microsoft.com/office/drawing/2014/main" val="4096352654"/>
                    </a:ext>
                  </a:extLst>
                </a:gridCol>
                <a:gridCol w="691708">
                  <a:extLst>
                    <a:ext uri="{9D8B030D-6E8A-4147-A177-3AD203B41FA5}">
                      <a16:colId xmlns:a16="http://schemas.microsoft.com/office/drawing/2014/main" val="4016700486"/>
                    </a:ext>
                  </a:extLst>
                </a:gridCol>
                <a:gridCol w="194441">
                  <a:extLst>
                    <a:ext uri="{9D8B030D-6E8A-4147-A177-3AD203B41FA5}">
                      <a16:colId xmlns:a16="http://schemas.microsoft.com/office/drawing/2014/main" val="2583401672"/>
                    </a:ext>
                  </a:extLst>
                </a:gridCol>
                <a:gridCol w="866588">
                  <a:extLst>
                    <a:ext uri="{9D8B030D-6E8A-4147-A177-3AD203B41FA5}">
                      <a16:colId xmlns:a16="http://schemas.microsoft.com/office/drawing/2014/main" val="1979876389"/>
                    </a:ext>
                  </a:extLst>
                </a:gridCol>
              </a:tblGrid>
              <a:tr h="854330">
                <a:tc gridSpan="4"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Biggest Value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8959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88723"/>
              </p:ext>
            </p:extLst>
          </p:nvPr>
        </p:nvGraphicFramePr>
        <p:xfrm>
          <a:off x="8207183" y="2760100"/>
          <a:ext cx="3028577" cy="854330"/>
        </p:xfrm>
        <a:graphic>
          <a:graphicData uri="http://schemas.openxmlformats.org/drawingml/2006/table">
            <a:tbl>
              <a:tblPr/>
              <a:tblGrid>
                <a:gridCol w="2084294">
                  <a:extLst>
                    <a:ext uri="{9D8B030D-6E8A-4147-A177-3AD203B41FA5}">
                      <a16:colId xmlns:a16="http://schemas.microsoft.com/office/drawing/2014/main" val="4240098822"/>
                    </a:ext>
                  </a:extLst>
                </a:gridCol>
                <a:gridCol w="944283">
                  <a:extLst>
                    <a:ext uri="{9D8B030D-6E8A-4147-A177-3AD203B41FA5}">
                      <a16:colId xmlns:a16="http://schemas.microsoft.com/office/drawing/2014/main" val="1741046817"/>
                    </a:ext>
                  </a:extLst>
                </a:gridCol>
              </a:tblGrid>
              <a:tr h="854330"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15184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718899"/>
              </p:ext>
            </p:extLst>
          </p:nvPr>
        </p:nvGraphicFramePr>
        <p:xfrm>
          <a:off x="1427053" y="4296961"/>
          <a:ext cx="3458540" cy="854330"/>
        </p:xfrm>
        <a:graphic>
          <a:graphicData uri="http://schemas.openxmlformats.org/drawingml/2006/table">
            <a:tbl>
              <a:tblPr/>
              <a:tblGrid>
                <a:gridCol w="2610224">
                  <a:extLst>
                    <a:ext uri="{9D8B030D-6E8A-4147-A177-3AD203B41FA5}">
                      <a16:colId xmlns:a16="http://schemas.microsoft.com/office/drawing/2014/main" val="3754246181"/>
                    </a:ext>
                  </a:extLst>
                </a:gridCol>
                <a:gridCol w="848316">
                  <a:extLst>
                    <a:ext uri="{9D8B030D-6E8A-4147-A177-3AD203B41FA5}">
                      <a16:colId xmlns:a16="http://schemas.microsoft.com/office/drawing/2014/main" val="740099"/>
                    </a:ext>
                  </a:extLst>
                </a:gridCol>
              </a:tblGrid>
              <a:tr h="854330"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Lower Quartile 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391002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V="1">
            <a:off x="1261035" y="1997519"/>
            <a:ext cx="275" cy="3691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037729" y="805545"/>
            <a:ext cx="3842" cy="142666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415553" y="805545"/>
            <a:ext cx="13448" cy="142666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0886141" y="1997518"/>
            <a:ext cx="275" cy="3691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8659906" y="805545"/>
            <a:ext cx="66" cy="1578976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874682" y="2760100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920221" y="2760100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291481" y="2745505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27952" y="4267771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800354" y="4294453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68677" y="5695638"/>
            <a:ext cx="1016000" cy="8835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595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424</Words>
  <Application>Microsoft Office PowerPoint</Application>
  <PresentationFormat>Widescreen</PresentationFormat>
  <Paragraphs>195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2015-11-06T12:49:49Z</dcterms:created>
  <dcterms:modified xsi:type="dcterms:W3CDTF">2025-05-29T11:06:00Z</dcterms:modified>
</cp:coreProperties>
</file>