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  <p:sldId id="267" r:id="rId3"/>
    <p:sldId id="268" r:id="rId4"/>
    <p:sldId id="270" r:id="rId5"/>
    <p:sldId id="271" r:id="rId6"/>
    <p:sldId id="258" r:id="rId7"/>
    <p:sldId id="259" r:id="rId8"/>
    <p:sldId id="260" r:id="rId9"/>
    <p:sldId id="257" r:id="rId10"/>
    <p:sldId id="263" r:id="rId11"/>
    <p:sldId id="262" r:id="rId12"/>
    <p:sldId id="264" r:id="rId13"/>
    <p:sldId id="265" r:id="rId14"/>
    <p:sldId id="266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CCFF"/>
    <a:srgbClr val="FF6600"/>
    <a:srgbClr val="00FFFF"/>
    <a:srgbClr val="FF00FF"/>
    <a:srgbClr val="0000FF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3612DEB-49DC-4375-894B-2221106245FF}" v="2" dt="2022-09-16T06:43:50.81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86" d="100"/>
          <a:sy n="86" d="100"/>
        </p:scale>
        <p:origin x="30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23612DEB-49DC-4375-894B-2221106245FF}"/>
    <pc:docChg chg="custSel addSld delSld modSld sldOrd">
      <pc:chgData name="Stewart Gale" userId="3647ddd2-6040-41ae-a96d-232c23482af8" providerId="ADAL" clId="{23612DEB-49DC-4375-894B-2221106245FF}" dt="2022-09-22T10:48:52.331" v="122" actId="1076"/>
      <pc:docMkLst>
        <pc:docMk/>
      </pc:docMkLst>
      <pc:sldChg chg="delSp modSp mod">
        <pc:chgData name="Stewart Gale" userId="3647ddd2-6040-41ae-a96d-232c23482af8" providerId="ADAL" clId="{23612DEB-49DC-4375-894B-2221106245FF}" dt="2022-03-09T04:21:31.521" v="22" actId="1076"/>
        <pc:sldMkLst>
          <pc:docMk/>
          <pc:sldMk cId="2604508537" sldId="258"/>
        </pc:sldMkLst>
        <pc:spChg chg="mod">
          <ac:chgData name="Stewart Gale" userId="3647ddd2-6040-41ae-a96d-232c23482af8" providerId="ADAL" clId="{23612DEB-49DC-4375-894B-2221106245FF}" dt="2022-03-09T04:21:26.827" v="20" actId="1076"/>
          <ac:spMkLst>
            <pc:docMk/>
            <pc:sldMk cId="2604508537" sldId="258"/>
            <ac:spMk id="4" creationId="{00000000-0000-0000-0000-000000000000}"/>
          </ac:spMkLst>
        </pc:spChg>
        <pc:spChg chg="del">
          <ac:chgData name="Stewart Gale" userId="3647ddd2-6040-41ae-a96d-232c23482af8" providerId="ADAL" clId="{23612DEB-49DC-4375-894B-2221106245FF}" dt="2022-03-09T04:21:09.971" v="11" actId="478"/>
          <ac:spMkLst>
            <pc:docMk/>
            <pc:sldMk cId="2604508537" sldId="258"/>
            <ac:spMk id="6" creationId="{00000000-0000-0000-0000-000000000000}"/>
          </ac:spMkLst>
        </pc:spChg>
        <pc:spChg chg="mod">
          <ac:chgData name="Stewart Gale" userId="3647ddd2-6040-41ae-a96d-232c23482af8" providerId="ADAL" clId="{23612DEB-49DC-4375-894B-2221106245FF}" dt="2022-03-09T04:21:31.521" v="22" actId="1076"/>
          <ac:spMkLst>
            <pc:docMk/>
            <pc:sldMk cId="2604508537" sldId="258"/>
            <ac:spMk id="7" creationId="{00000000-0000-0000-0000-000000000000}"/>
          </ac:spMkLst>
        </pc:spChg>
        <pc:picChg chg="mod">
          <ac:chgData name="Stewart Gale" userId="3647ddd2-6040-41ae-a96d-232c23482af8" providerId="ADAL" clId="{23612DEB-49DC-4375-894B-2221106245FF}" dt="2022-03-09T04:21:29.263" v="21" actId="1076"/>
          <ac:picMkLst>
            <pc:docMk/>
            <pc:sldMk cId="2604508537" sldId="258"/>
            <ac:picMk id="9" creationId="{00000000-0000-0000-0000-000000000000}"/>
          </ac:picMkLst>
        </pc:picChg>
      </pc:sldChg>
      <pc:sldChg chg="addSp delSp modSp mod">
        <pc:chgData name="Stewart Gale" userId="3647ddd2-6040-41ae-a96d-232c23482af8" providerId="ADAL" clId="{23612DEB-49DC-4375-894B-2221106245FF}" dt="2022-09-16T06:44:06.466" v="114" actId="1076"/>
        <pc:sldMkLst>
          <pc:docMk/>
          <pc:sldMk cId="2597468475" sldId="259"/>
        </pc:sldMkLst>
        <pc:spChg chg="mod">
          <ac:chgData name="Stewart Gale" userId="3647ddd2-6040-41ae-a96d-232c23482af8" providerId="ADAL" clId="{23612DEB-49DC-4375-894B-2221106245FF}" dt="2022-09-16T06:44:04.093" v="113" actId="1076"/>
          <ac:spMkLst>
            <pc:docMk/>
            <pc:sldMk cId="2597468475" sldId="259"/>
            <ac:spMk id="2" creationId="{00000000-0000-0000-0000-000000000000}"/>
          </ac:spMkLst>
        </pc:spChg>
        <pc:spChg chg="mod">
          <ac:chgData name="Stewart Gale" userId="3647ddd2-6040-41ae-a96d-232c23482af8" providerId="ADAL" clId="{23612DEB-49DC-4375-894B-2221106245FF}" dt="2022-09-16T06:44:04.093" v="113" actId="1076"/>
          <ac:spMkLst>
            <pc:docMk/>
            <pc:sldMk cId="2597468475" sldId="259"/>
            <ac:spMk id="3" creationId="{00000000-0000-0000-0000-000000000000}"/>
          </ac:spMkLst>
        </pc:spChg>
        <pc:spChg chg="del mod">
          <ac:chgData name="Stewart Gale" userId="3647ddd2-6040-41ae-a96d-232c23482af8" providerId="ADAL" clId="{23612DEB-49DC-4375-894B-2221106245FF}" dt="2022-09-16T06:43:25.918" v="101" actId="478"/>
          <ac:spMkLst>
            <pc:docMk/>
            <pc:sldMk cId="2597468475" sldId="259"/>
            <ac:spMk id="4" creationId="{00000000-0000-0000-0000-000000000000}"/>
          </ac:spMkLst>
        </pc:spChg>
        <pc:spChg chg="add mod">
          <ac:chgData name="Stewart Gale" userId="3647ddd2-6040-41ae-a96d-232c23482af8" providerId="ADAL" clId="{23612DEB-49DC-4375-894B-2221106245FF}" dt="2022-09-16T06:43:23.078" v="100" actId="20577"/>
          <ac:spMkLst>
            <pc:docMk/>
            <pc:sldMk cId="2597468475" sldId="259"/>
            <ac:spMk id="6" creationId="{6177957E-D00D-8061-77B5-947F36F1D52A}"/>
          </ac:spMkLst>
        </pc:spChg>
        <pc:spChg chg="mod">
          <ac:chgData name="Stewart Gale" userId="3647ddd2-6040-41ae-a96d-232c23482af8" providerId="ADAL" clId="{23612DEB-49DC-4375-894B-2221106245FF}" dt="2022-09-16T06:44:04.093" v="113" actId="1076"/>
          <ac:spMkLst>
            <pc:docMk/>
            <pc:sldMk cId="2597468475" sldId="259"/>
            <ac:spMk id="8" creationId="{00000000-0000-0000-0000-000000000000}"/>
          </ac:spMkLst>
        </pc:spChg>
        <pc:spChg chg="del mod">
          <ac:chgData name="Stewart Gale" userId="3647ddd2-6040-41ae-a96d-232c23482af8" providerId="ADAL" clId="{23612DEB-49DC-4375-894B-2221106245FF}" dt="2022-09-16T06:42:56.107" v="79" actId="478"/>
          <ac:spMkLst>
            <pc:docMk/>
            <pc:sldMk cId="2597468475" sldId="259"/>
            <ac:spMk id="9" creationId="{00000000-0000-0000-0000-000000000000}"/>
          </ac:spMkLst>
        </pc:spChg>
        <pc:picChg chg="del mod">
          <ac:chgData name="Stewart Gale" userId="3647ddd2-6040-41ae-a96d-232c23482af8" providerId="ADAL" clId="{23612DEB-49DC-4375-894B-2221106245FF}" dt="2022-09-16T06:43:10.503" v="82" actId="478"/>
          <ac:picMkLst>
            <pc:docMk/>
            <pc:sldMk cId="2597468475" sldId="259"/>
            <ac:picMk id="7" creationId="{00000000-0000-0000-0000-000000000000}"/>
          </ac:picMkLst>
        </pc:picChg>
        <pc:picChg chg="add mod">
          <ac:chgData name="Stewart Gale" userId="3647ddd2-6040-41ae-a96d-232c23482af8" providerId="ADAL" clId="{23612DEB-49DC-4375-894B-2221106245FF}" dt="2022-09-16T06:44:06.466" v="114" actId="1076"/>
          <ac:picMkLst>
            <pc:docMk/>
            <pc:sldMk cId="2597468475" sldId="259"/>
            <ac:picMk id="11" creationId="{6DE22150-1B60-4C29-E318-28E2CF1DD54E}"/>
          </ac:picMkLst>
        </pc:picChg>
      </pc:sldChg>
      <pc:sldChg chg="del">
        <pc:chgData name="Stewart Gale" userId="3647ddd2-6040-41ae-a96d-232c23482af8" providerId="ADAL" clId="{23612DEB-49DC-4375-894B-2221106245FF}" dt="2022-09-16T06:42:09.213" v="26" actId="47"/>
        <pc:sldMkLst>
          <pc:docMk/>
          <pc:sldMk cId="2849366214" sldId="269"/>
        </pc:sldMkLst>
      </pc:sldChg>
      <pc:sldChg chg="delSp modSp add mod ord">
        <pc:chgData name="Stewart Gale" userId="3647ddd2-6040-41ae-a96d-232c23482af8" providerId="ADAL" clId="{23612DEB-49DC-4375-894B-2221106245FF}" dt="2022-09-22T10:48:52.331" v="122" actId="1076"/>
        <pc:sldMkLst>
          <pc:docMk/>
          <pc:sldMk cId="2460088910" sldId="272"/>
        </pc:sldMkLst>
        <pc:spChg chg="del">
          <ac:chgData name="Stewart Gale" userId="3647ddd2-6040-41ae-a96d-232c23482af8" providerId="ADAL" clId="{23612DEB-49DC-4375-894B-2221106245FF}" dt="2022-03-09T04:20:53.037" v="3" actId="478"/>
          <ac:spMkLst>
            <pc:docMk/>
            <pc:sldMk cId="2460088910" sldId="272"/>
            <ac:spMk id="4" creationId="{00000000-0000-0000-0000-000000000000}"/>
          </ac:spMkLst>
        </pc:spChg>
        <pc:spChg chg="mod">
          <ac:chgData name="Stewart Gale" userId="3647ddd2-6040-41ae-a96d-232c23482af8" providerId="ADAL" clId="{23612DEB-49DC-4375-894B-2221106245FF}" dt="2022-09-22T10:48:52.331" v="122" actId="1076"/>
          <ac:spMkLst>
            <pc:docMk/>
            <pc:sldMk cId="2460088910" sldId="272"/>
            <ac:spMk id="6" creationId="{00000000-0000-0000-0000-000000000000}"/>
          </ac:spMkLst>
        </pc:spChg>
        <pc:spChg chg="del">
          <ac:chgData name="Stewart Gale" userId="3647ddd2-6040-41ae-a96d-232c23482af8" providerId="ADAL" clId="{23612DEB-49DC-4375-894B-2221106245FF}" dt="2022-03-09T04:20:53.037" v="3" actId="478"/>
          <ac:spMkLst>
            <pc:docMk/>
            <pc:sldMk cId="2460088910" sldId="272"/>
            <ac:spMk id="7" creationId="{00000000-0000-0000-0000-000000000000}"/>
          </ac:spMkLst>
        </pc:spChg>
        <pc:picChg chg="del">
          <ac:chgData name="Stewart Gale" userId="3647ddd2-6040-41ae-a96d-232c23482af8" providerId="ADAL" clId="{23612DEB-49DC-4375-894B-2221106245FF}" dt="2022-03-09T04:20:53.037" v="3" actId="478"/>
          <ac:picMkLst>
            <pc:docMk/>
            <pc:sldMk cId="2460088910" sldId="272"/>
            <ac:picMk id="9" creationId="{00000000-0000-0000-0000-000000000000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7FB6F-7A07-4671-ABF1-6C5F55AD8C75}" type="datetimeFigureOut">
              <a:rPr lang="en-GB" smtClean="0"/>
              <a:t>22/09/2022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BAEA3-CA19-4E87-99A8-29141C7AE7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83634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7FB6F-7A07-4671-ABF1-6C5F55AD8C75}" type="datetimeFigureOut">
              <a:rPr lang="en-GB" smtClean="0"/>
              <a:t>22/09/2022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BAEA3-CA19-4E87-99A8-29141C7AE7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8984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7FB6F-7A07-4671-ABF1-6C5F55AD8C75}" type="datetimeFigureOut">
              <a:rPr lang="en-GB" smtClean="0"/>
              <a:t>22/09/2022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BAEA3-CA19-4E87-99A8-29141C7AE7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08623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7FB6F-7A07-4671-ABF1-6C5F55AD8C75}" type="datetimeFigureOut">
              <a:rPr lang="en-GB" smtClean="0"/>
              <a:t>22/09/2022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BAEA3-CA19-4E87-99A8-29141C7AE7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34185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7FB6F-7A07-4671-ABF1-6C5F55AD8C75}" type="datetimeFigureOut">
              <a:rPr lang="en-GB" smtClean="0"/>
              <a:t>22/09/2022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BAEA3-CA19-4E87-99A8-29141C7AE7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67875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7FB6F-7A07-4671-ABF1-6C5F55AD8C75}" type="datetimeFigureOut">
              <a:rPr lang="en-GB" smtClean="0"/>
              <a:t>22/09/2022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BAEA3-CA19-4E87-99A8-29141C7AE7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27087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7FB6F-7A07-4671-ABF1-6C5F55AD8C75}" type="datetimeFigureOut">
              <a:rPr lang="en-GB" smtClean="0"/>
              <a:t>22/09/2022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BAEA3-CA19-4E87-99A8-29141C7AE7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90454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7FB6F-7A07-4671-ABF1-6C5F55AD8C75}" type="datetimeFigureOut">
              <a:rPr lang="en-GB" smtClean="0"/>
              <a:t>22/09/2022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BAEA3-CA19-4E87-99A8-29141C7AE7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56305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7FB6F-7A07-4671-ABF1-6C5F55AD8C75}" type="datetimeFigureOut">
              <a:rPr lang="en-GB" smtClean="0"/>
              <a:t>22/09/2022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BAEA3-CA19-4E87-99A8-29141C7AE7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30484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7FB6F-7A07-4671-ABF1-6C5F55AD8C75}" type="datetimeFigureOut">
              <a:rPr lang="en-GB" smtClean="0"/>
              <a:t>22/09/2022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BAEA3-CA19-4E87-99A8-29141C7AE7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03184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7FB6F-7A07-4671-ABF1-6C5F55AD8C75}" type="datetimeFigureOut">
              <a:rPr lang="en-GB" smtClean="0"/>
              <a:t>22/09/2022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BAEA3-CA19-4E87-99A8-29141C7AE7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77701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97FB6F-7A07-4671-ABF1-6C5F55AD8C75}" type="datetimeFigureOut">
              <a:rPr lang="en-GB" smtClean="0"/>
              <a:t>22/09/2022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FBAEA3-CA19-4E87-99A8-29141C7AE7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4456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641727" y="1259175"/>
            <a:ext cx="10735626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38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LO: Estimating </a:t>
            </a:r>
          </a:p>
          <a:p>
            <a:pPr algn="ctr"/>
            <a:r>
              <a:rPr lang="en-US" sz="13800" b="1" u="sng" dirty="0">
                <a:solidFill>
                  <a:srgbClr val="000000"/>
                </a:solidFill>
                <a:latin typeface="Calibri" panose="020F0502020204030204" pitchFamily="34" charset="0"/>
              </a:rPr>
              <a:t>C</a:t>
            </a:r>
            <a:r>
              <a:rPr lang="en-US" sz="138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alculations</a:t>
            </a:r>
            <a:r>
              <a:rPr lang="en-US" sz="7200" dirty="0"/>
              <a:t> </a:t>
            </a:r>
            <a:endParaRPr lang="en-GB" sz="7200" dirty="0"/>
          </a:p>
        </p:txBody>
      </p:sp>
    </p:spTree>
    <p:extLst>
      <p:ext uri="{BB962C8B-B14F-4D97-AF65-F5344CB8AC3E}">
        <p14:creationId xmlns:p14="http://schemas.microsoft.com/office/powerpoint/2010/main" val="24600889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1293533" y="117760"/>
            <a:ext cx="9775767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ctr"/>
            <a:r>
              <a:rPr lang="en-US" sz="8800" dirty="0">
                <a:solidFill>
                  <a:srgbClr val="000000"/>
                </a:solidFill>
              </a:rPr>
              <a:t>Estimate an answer.</a:t>
            </a:r>
          </a:p>
        </p:txBody>
      </p:sp>
      <p:sp>
        <p:nvSpPr>
          <p:cNvPr id="5" name="Rectangle 4"/>
          <p:cNvSpPr/>
          <p:nvPr/>
        </p:nvSpPr>
        <p:spPr>
          <a:xfrm>
            <a:off x="2673838" y="1615998"/>
            <a:ext cx="7252306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ctr"/>
            <a:r>
              <a:rPr lang="en-GB" sz="11500" b="1" dirty="0">
                <a:solidFill>
                  <a:srgbClr val="FF6600"/>
                </a:solidFill>
              </a:rPr>
              <a:t>15.9</a:t>
            </a:r>
            <a:r>
              <a:rPr lang="en-GB" sz="11500" b="1" dirty="0"/>
              <a:t> </a:t>
            </a:r>
            <a:r>
              <a:rPr lang="en-GB" sz="11500" dirty="0"/>
              <a:t>×</a:t>
            </a:r>
            <a:r>
              <a:rPr lang="en-GB" sz="11500" b="1" dirty="0"/>
              <a:t> </a:t>
            </a:r>
            <a:r>
              <a:rPr lang="en-GB" sz="11500" b="1" dirty="0">
                <a:solidFill>
                  <a:srgbClr val="33CCFF"/>
                </a:solidFill>
              </a:rPr>
              <a:t>1.3</a:t>
            </a:r>
            <a:r>
              <a:rPr lang="en-GB" sz="11500" b="1" dirty="0"/>
              <a:t> </a:t>
            </a:r>
            <a:r>
              <a:rPr lang="en-GB" sz="11500" b="1" dirty="0">
                <a:latin typeface="Symbol" panose="05050102010706020507" pitchFamily="18" charset="2"/>
              </a:rPr>
              <a:t>»</a:t>
            </a:r>
            <a:endParaRPr lang="en-GB" sz="11500" b="1" dirty="0">
              <a:latin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934030" y="3784660"/>
            <a:ext cx="4894289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ctr"/>
            <a:r>
              <a:rPr lang="en-GB" sz="11500" dirty="0">
                <a:solidFill>
                  <a:srgbClr val="FF6600"/>
                </a:solidFill>
              </a:rPr>
              <a:t>20</a:t>
            </a:r>
            <a:r>
              <a:rPr lang="en-GB" sz="11500" dirty="0"/>
              <a:t> × </a:t>
            </a:r>
            <a:r>
              <a:rPr lang="en-GB" sz="11500" dirty="0">
                <a:solidFill>
                  <a:srgbClr val="33CCFF"/>
                </a:solidFill>
              </a:rPr>
              <a:t>1</a:t>
            </a:r>
            <a:r>
              <a:rPr lang="en-GB" sz="11500" dirty="0"/>
              <a:t> =</a:t>
            </a:r>
          </a:p>
        </p:txBody>
      </p:sp>
      <p:sp>
        <p:nvSpPr>
          <p:cNvPr id="9" name="Rectangle 8"/>
          <p:cNvSpPr/>
          <p:nvPr/>
        </p:nvSpPr>
        <p:spPr>
          <a:xfrm>
            <a:off x="8007563" y="3784660"/>
            <a:ext cx="1678665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ctr"/>
            <a:r>
              <a:rPr lang="en-US" sz="11500" b="1" dirty="0"/>
              <a:t>20</a:t>
            </a:r>
            <a:endParaRPr lang="en-GB" sz="11500" b="1" dirty="0"/>
          </a:p>
        </p:txBody>
      </p:sp>
    </p:spTree>
    <p:extLst>
      <p:ext uri="{BB962C8B-B14F-4D97-AF65-F5344CB8AC3E}">
        <p14:creationId xmlns:p14="http://schemas.microsoft.com/office/powerpoint/2010/main" val="3902712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1293533" y="117760"/>
            <a:ext cx="9775767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ctr"/>
            <a:r>
              <a:rPr lang="en-US" sz="8800" dirty="0">
                <a:solidFill>
                  <a:srgbClr val="000000"/>
                </a:solidFill>
              </a:rPr>
              <a:t>Estimate an answer.</a:t>
            </a:r>
          </a:p>
        </p:txBody>
      </p:sp>
      <p:sp>
        <p:nvSpPr>
          <p:cNvPr id="5" name="Rectangle 4"/>
          <p:cNvSpPr/>
          <p:nvPr/>
        </p:nvSpPr>
        <p:spPr>
          <a:xfrm>
            <a:off x="2413373" y="1654791"/>
            <a:ext cx="7999306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ctr"/>
            <a:r>
              <a:rPr lang="en-GB" sz="11500" b="1" dirty="0">
                <a:solidFill>
                  <a:srgbClr val="00B050"/>
                </a:solidFill>
              </a:rPr>
              <a:t>8.23</a:t>
            </a:r>
            <a:r>
              <a:rPr lang="en-GB" sz="11500" b="1" dirty="0"/>
              <a:t> </a:t>
            </a:r>
            <a:r>
              <a:rPr lang="en-GB" sz="11500" dirty="0"/>
              <a:t>×</a:t>
            </a:r>
            <a:r>
              <a:rPr lang="en-GB" sz="11500" b="1" dirty="0"/>
              <a:t> </a:t>
            </a:r>
            <a:r>
              <a:rPr lang="en-GB" sz="11500" b="1" dirty="0">
                <a:solidFill>
                  <a:srgbClr val="FF00FF"/>
                </a:solidFill>
              </a:rPr>
              <a:t>0.48</a:t>
            </a:r>
            <a:r>
              <a:rPr lang="en-GB" sz="11500" b="1" dirty="0"/>
              <a:t> </a:t>
            </a:r>
            <a:r>
              <a:rPr lang="en-GB" sz="11500" b="1" dirty="0">
                <a:latin typeface="Symbol" panose="05050102010706020507" pitchFamily="18" charset="2"/>
              </a:rPr>
              <a:t>»</a:t>
            </a:r>
            <a:endParaRPr lang="en-GB" sz="11500" b="1" dirty="0">
              <a:latin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684648" y="3795743"/>
            <a:ext cx="5266185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ctr"/>
            <a:r>
              <a:rPr lang="en-GB" sz="11500" dirty="0">
                <a:solidFill>
                  <a:srgbClr val="00B050"/>
                </a:solidFill>
              </a:rPr>
              <a:t>8</a:t>
            </a:r>
            <a:r>
              <a:rPr lang="en-GB" sz="11500" dirty="0"/>
              <a:t> × </a:t>
            </a:r>
            <a:r>
              <a:rPr lang="en-GB" sz="11500" dirty="0">
                <a:solidFill>
                  <a:srgbClr val="FF00FF"/>
                </a:solidFill>
              </a:rPr>
              <a:t>0.5</a:t>
            </a:r>
            <a:r>
              <a:rPr lang="en-GB" sz="11500" dirty="0"/>
              <a:t> =</a:t>
            </a:r>
          </a:p>
        </p:txBody>
      </p:sp>
      <p:sp>
        <p:nvSpPr>
          <p:cNvPr id="9" name="Rectangle 8"/>
          <p:cNvSpPr/>
          <p:nvPr/>
        </p:nvSpPr>
        <p:spPr>
          <a:xfrm>
            <a:off x="8323446" y="3795743"/>
            <a:ext cx="931665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ctr"/>
            <a:r>
              <a:rPr lang="en-US" sz="11500" b="1" dirty="0"/>
              <a:t>4</a:t>
            </a:r>
            <a:endParaRPr lang="en-GB" sz="11500" b="1" dirty="0"/>
          </a:p>
        </p:txBody>
      </p:sp>
    </p:spTree>
    <p:extLst>
      <p:ext uri="{BB962C8B-B14F-4D97-AF65-F5344CB8AC3E}">
        <p14:creationId xmlns:p14="http://schemas.microsoft.com/office/powerpoint/2010/main" val="2268550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1293533" y="117760"/>
            <a:ext cx="9775767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ctr"/>
            <a:r>
              <a:rPr lang="en-US" sz="8800" dirty="0">
                <a:solidFill>
                  <a:srgbClr val="000000"/>
                </a:solidFill>
              </a:rPr>
              <a:t>Estimate an answer.</a:t>
            </a:r>
          </a:p>
        </p:txBody>
      </p:sp>
      <p:sp>
        <p:nvSpPr>
          <p:cNvPr id="5" name="Rectangle 4"/>
          <p:cNvSpPr/>
          <p:nvPr/>
        </p:nvSpPr>
        <p:spPr>
          <a:xfrm>
            <a:off x="1575996" y="1665875"/>
            <a:ext cx="9493304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ctr"/>
            <a:r>
              <a:rPr lang="en-GB" sz="11500" b="1" dirty="0">
                <a:solidFill>
                  <a:srgbClr val="C00000"/>
                </a:solidFill>
              </a:rPr>
              <a:t>10.43</a:t>
            </a:r>
            <a:r>
              <a:rPr lang="en-GB" sz="11500" b="1" dirty="0"/>
              <a:t> </a:t>
            </a:r>
            <a:r>
              <a:rPr lang="en-GB" sz="11500" dirty="0"/>
              <a:t>×</a:t>
            </a:r>
            <a:r>
              <a:rPr lang="en-GB" sz="11500" b="1" dirty="0"/>
              <a:t> </a:t>
            </a:r>
            <a:r>
              <a:rPr lang="en-GB" sz="11500" b="1" dirty="0">
                <a:solidFill>
                  <a:srgbClr val="7030A0"/>
                </a:solidFill>
              </a:rPr>
              <a:t>0.512</a:t>
            </a:r>
            <a:r>
              <a:rPr lang="en-GB" sz="11500" b="1" dirty="0"/>
              <a:t> </a:t>
            </a:r>
            <a:r>
              <a:rPr lang="en-GB" sz="11500" b="1" dirty="0">
                <a:latin typeface="Symbol" panose="05050102010706020507" pitchFamily="18" charset="2"/>
              </a:rPr>
              <a:t>»</a:t>
            </a:r>
            <a:endParaRPr lang="en-GB" sz="11500" b="1" dirty="0">
              <a:latin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130466" y="3795743"/>
            <a:ext cx="6013185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ctr"/>
            <a:r>
              <a:rPr lang="en-GB" sz="11500" dirty="0">
                <a:solidFill>
                  <a:srgbClr val="C00000"/>
                </a:solidFill>
              </a:rPr>
              <a:t>10</a:t>
            </a:r>
            <a:r>
              <a:rPr lang="en-GB" sz="11500" dirty="0"/>
              <a:t> × </a:t>
            </a:r>
            <a:r>
              <a:rPr lang="en-GB" sz="11500" dirty="0">
                <a:solidFill>
                  <a:srgbClr val="7030A0"/>
                </a:solidFill>
              </a:rPr>
              <a:t>0.5</a:t>
            </a:r>
            <a:r>
              <a:rPr lang="en-GB" sz="11500" dirty="0"/>
              <a:t> =</a:t>
            </a:r>
          </a:p>
        </p:txBody>
      </p:sp>
      <p:sp>
        <p:nvSpPr>
          <p:cNvPr id="9" name="Rectangle 8"/>
          <p:cNvSpPr/>
          <p:nvPr/>
        </p:nvSpPr>
        <p:spPr>
          <a:xfrm>
            <a:off x="8323446" y="3795743"/>
            <a:ext cx="931665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ctr"/>
            <a:r>
              <a:rPr lang="en-US" sz="11500" b="1" dirty="0"/>
              <a:t>5</a:t>
            </a:r>
            <a:endParaRPr lang="en-GB" sz="11500" b="1" dirty="0"/>
          </a:p>
        </p:txBody>
      </p:sp>
    </p:spTree>
    <p:extLst>
      <p:ext uri="{BB962C8B-B14F-4D97-AF65-F5344CB8AC3E}">
        <p14:creationId xmlns:p14="http://schemas.microsoft.com/office/powerpoint/2010/main" val="2573602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1293533" y="-16154"/>
            <a:ext cx="9775767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ctr"/>
            <a:r>
              <a:rPr lang="en-US" sz="8800" dirty="0">
                <a:solidFill>
                  <a:srgbClr val="000000"/>
                </a:solidFill>
              </a:rPr>
              <a:t>Estimate an answer.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3461549" y="1506596"/>
                <a:ext cx="5910654" cy="224818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fontAlgn="ctr"/>
                <a14:m>
                  <m:oMath xmlns:m="http://schemas.openxmlformats.org/officeDocument/2006/math">
                    <m:f>
                      <m:fPr>
                        <m:ctrlPr>
                          <a:rPr lang="en-GB" sz="96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9600" b="1" i="1" dirty="0" smtClean="0">
                            <a:solidFill>
                              <a:srgbClr val="FF9900"/>
                            </a:solidFill>
                            <a:latin typeface="Cambria Math" panose="02040503050406030204" pitchFamily="18" charset="0"/>
                          </a:rPr>
                          <m:t>𝟏𝟐𝟎</m:t>
                        </m:r>
                        <m:r>
                          <a:rPr lang="en-GB" sz="96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96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×</m:t>
                        </m:r>
                        <m:r>
                          <a:rPr lang="en-GB" sz="96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9600" b="1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𝟏𝟓</m:t>
                        </m:r>
                        <m:r>
                          <a:rPr lang="en-GB" sz="9600" b="1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GB" sz="9600" b="1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GB" sz="9600" b="1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en-GB" sz="9600" b="1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GB" sz="9600" b="1" i="1" dirty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GB" sz="9600" b="1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en-GB" sz="9600" b="1" i="1" dirty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den>
                    </m:f>
                  </m:oMath>
                </a14:m>
                <a:r>
                  <a:rPr lang="en-GB" sz="9600" b="1" dirty="0">
                    <a:solidFill>
                      <a:schemeClr val="tx1"/>
                    </a:solidFill>
                    <a:latin typeface="Symbol" panose="05050102010706020507" pitchFamily="18" charset="2"/>
                  </a:rPr>
                  <a:t> »</a:t>
                </a:r>
                <a:endParaRPr lang="en-GB" sz="9600" b="1" dirty="0">
                  <a:solidFill>
                    <a:schemeClr val="tx1"/>
                  </a:solidFill>
                  <a:latin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1549" y="1506596"/>
                <a:ext cx="5910654" cy="2248180"/>
              </a:xfrm>
              <a:prstGeom prst="rect">
                <a:avLst/>
              </a:prstGeom>
              <a:blipFill>
                <a:blip r:embed="rId2"/>
                <a:stretch>
                  <a:fillRect r="-8359" b="-1463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/>
          <p:cNvSpPr/>
          <p:nvPr/>
        </p:nvSpPr>
        <p:spPr>
          <a:xfrm>
            <a:off x="9013929" y="4738777"/>
            <a:ext cx="2678938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ctr"/>
            <a:r>
              <a:rPr lang="en-GB" sz="9600" b="1" dirty="0"/>
              <a:t>1000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3866680" y="4304300"/>
                <a:ext cx="5063326" cy="224818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fontAlgn="ctr"/>
                <a14:m>
                  <m:oMath xmlns:m="http://schemas.openxmlformats.org/officeDocument/2006/math">
                    <m:f>
                      <m:fPr>
                        <m:ctrlPr>
                          <a:rPr lang="en-GB" sz="96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9600" b="1" i="1" dirty="0" smtClean="0">
                            <a:solidFill>
                              <a:srgbClr val="FF9900"/>
                            </a:solidFill>
                            <a:latin typeface="Cambria Math" panose="02040503050406030204" pitchFamily="18" charset="0"/>
                          </a:rPr>
                          <m:t>𝟏𝟎𝟎</m:t>
                        </m:r>
                        <m:r>
                          <a:rPr lang="en-GB" sz="96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96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×</m:t>
                        </m:r>
                        <m:r>
                          <a:rPr lang="en-US" sz="96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9600" b="1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𝟐𝟎</m:t>
                        </m:r>
                      </m:num>
                      <m:den>
                        <m:r>
                          <a:rPr lang="en-GB" sz="9600" b="1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GB" sz="9600" b="1" dirty="0">
                    <a:solidFill>
                      <a:schemeClr val="tx1"/>
                    </a:solidFill>
                    <a:latin typeface="Symbol" panose="05050102010706020507" pitchFamily="18" charset="2"/>
                  </a:rPr>
                  <a:t> =</a:t>
                </a:r>
                <a:endParaRPr lang="en-GB" sz="9600" b="1" dirty="0">
                  <a:solidFill>
                    <a:schemeClr val="tx1"/>
                  </a:solidFill>
                  <a:latin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6680" y="4304300"/>
                <a:ext cx="5063326" cy="2248180"/>
              </a:xfrm>
              <a:prstGeom prst="rect">
                <a:avLst/>
              </a:prstGeom>
              <a:blipFill>
                <a:blip r:embed="rId3"/>
                <a:stretch>
                  <a:fillRect r="-8424" b="-1409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57041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29492" y="963161"/>
            <a:ext cx="11371029" cy="317481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GB" sz="3600" dirty="0"/>
              <a:t>You have two containers of basketballs:</a:t>
            </a:r>
          </a:p>
          <a:p>
            <a:pPr marL="0" indent="0" algn="ctr">
              <a:buNone/>
            </a:pPr>
            <a:r>
              <a:rPr lang="en-GB" sz="3600" b="1" dirty="0"/>
              <a:t>Container 1 </a:t>
            </a:r>
            <a:r>
              <a:rPr lang="en-GB" sz="3600" dirty="0"/>
              <a:t>contains 18 boxes; each box contains 23 balls.</a:t>
            </a:r>
          </a:p>
          <a:p>
            <a:pPr marL="0" indent="0" algn="ctr">
              <a:buNone/>
            </a:pPr>
            <a:r>
              <a:rPr lang="en-GB" sz="3600" b="1" dirty="0"/>
              <a:t>Container 2 </a:t>
            </a:r>
            <a:r>
              <a:rPr lang="en-GB" sz="3600" dirty="0"/>
              <a:t>contains 34 boxes; each box contains 17 balls.</a:t>
            </a:r>
          </a:p>
          <a:p>
            <a:pPr marL="0" indent="0" algn="ctr">
              <a:buNone/>
            </a:pPr>
            <a:r>
              <a:rPr lang="en-GB" sz="3600" dirty="0"/>
              <a:t>You have to send out 1500 basketballs that have been ordered. Is there enough balls to fulfil my orders?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29492" y="4431650"/>
                <a:ext cx="4256721" cy="132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000" b="1" dirty="0">
                    <a:solidFill>
                      <a:srgbClr val="FF0000"/>
                    </a:solidFill>
                  </a:rPr>
                  <a:t>Calculation: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20</m:t>
                      </m:r>
                      <m:r>
                        <a:rPr lang="en-GB" sz="4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×20+30×20</m:t>
                      </m:r>
                    </m:oMath>
                  </m:oMathPara>
                </a14:m>
                <a:endParaRPr lang="en-GB" sz="4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492" y="4431650"/>
                <a:ext cx="4256721" cy="1323439"/>
              </a:xfrm>
              <a:prstGeom prst="rect">
                <a:avLst/>
              </a:prstGeom>
              <a:blipFill>
                <a:blip r:embed="rId2"/>
                <a:stretch>
                  <a:fillRect t="-829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339991" y="4442778"/>
                <a:ext cx="2771377" cy="132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000" b="1" dirty="0">
                    <a:solidFill>
                      <a:srgbClr val="FF0000"/>
                    </a:solidFill>
                  </a:rPr>
                  <a:t>Estimation: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10</m:t>
                      </m:r>
                      <m:r>
                        <a:rPr lang="en-GB" sz="4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00</m:t>
                      </m:r>
                    </m:oMath>
                  </m:oMathPara>
                </a14:m>
                <a:endParaRPr lang="en-GB" sz="4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9991" y="4442778"/>
                <a:ext cx="2771377" cy="1323439"/>
              </a:xfrm>
              <a:prstGeom prst="rect">
                <a:avLst/>
              </a:prstGeom>
              <a:blipFill>
                <a:blip r:embed="rId3"/>
                <a:stretch>
                  <a:fillRect l="-4396" t="-8295" r="-373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8215277" y="4442779"/>
            <a:ext cx="373487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FF0000"/>
                </a:solidFill>
              </a:rPr>
              <a:t>Answer:</a:t>
            </a:r>
          </a:p>
          <a:p>
            <a:pPr algn="ctr"/>
            <a:r>
              <a:rPr lang="en-GB" sz="4000" dirty="0">
                <a:solidFill>
                  <a:srgbClr val="FF0000"/>
                </a:solidFill>
              </a:rPr>
              <a:t>No, you don’t </a:t>
            </a:r>
          </a:p>
          <a:p>
            <a:pPr algn="ctr"/>
            <a:r>
              <a:rPr lang="en-GB" sz="4000" dirty="0">
                <a:solidFill>
                  <a:srgbClr val="FF0000"/>
                </a:solidFill>
              </a:rPr>
              <a:t>have enough</a:t>
            </a:r>
          </a:p>
        </p:txBody>
      </p:sp>
      <p:pic>
        <p:nvPicPr>
          <p:cNvPr id="1026" name="Picture 2" descr="Spalding Rebound Basketball 7 | Rebel Spor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492" y="121992"/>
            <a:ext cx="1444625" cy="1444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Spalding Rebound Basketball 7 | Rebel Spor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5896" y="121992"/>
            <a:ext cx="1444625" cy="1444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1357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958198" y="-137829"/>
            <a:ext cx="6119299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9900" b="1" dirty="0"/>
              <a:t>2.897</a:t>
            </a:r>
          </a:p>
        </p:txBody>
      </p:sp>
      <p:sp>
        <p:nvSpPr>
          <p:cNvPr id="5" name="Rectangle 4"/>
          <p:cNvSpPr/>
          <p:nvPr/>
        </p:nvSpPr>
        <p:spPr>
          <a:xfrm>
            <a:off x="443345" y="2640450"/>
            <a:ext cx="1128314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"/>
            <a:r>
              <a:rPr lang="en-US" sz="7200" dirty="0">
                <a:solidFill>
                  <a:srgbClr val="000000"/>
                </a:solidFill>
                <a:latin typeface="Calibri" panose="020F0502020204030204" pitchFamily="34" charset="0"/>
              </a:rPr>
              <a:t>Round to </a:t>
            </a:r>
            <a:r>
              <a:rPr lang="en-US" sz="7200" b="1" dirty="0">
                <a:solidFill>
                  <a:srgbClr val="FF0000"/>
                </a:solidFill>
                <a:latin typeface="Calibri" panose="020F0502020204030204" pitchFamily="34" charset="0"/>
              </a:rPr>
              <a:t>1</a:t>
            </a:r>
            <a:r>
              <a:rPr lang="en-US" sz="7200" dirty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en-US" sz="7200" b="1" dirty="0">
                <a:solidFill>
                  <a:srgbClr val="FF0000"/>
                </a:solidFill>
                <a:latin typeface="Calibri" panose="020F0502020204030204" pitchFamily="34" charset="0"/>
              </a:rPr>
              <a:t>significant figure</a:t>
            </a:r>
            <a:r>
              <a:rPr lang="en-US" sz="7200" dirty="0">
                <a:solidFill>
                  <a:srgbClr val="000000"/>
                </a:solidFill>
                <a:latin typeface="Calibri" panose="020F0502020204030204" pitchFamily="34" charset="0"/>
              </a:rPr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958197" y="-137829"/>
            <a:ext cx="6119299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9900" b="1" dirty="0">
                <a:solidFill>
                  <a:srgbClr val="FF0000"/>
                </a:solidFill>
              </a:rPr>
              <a:t>2</a:t>
            </a:r>
            <a:r>
              <a:rPr lang="en-GB" sz="19900" b="1" dirty="0"/>
              <a:t>.897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075143" y="3638209"/>
            <a:ext cx="1618778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9900" b="1" dirty="0">
                <a:solidFill>
                  <a:srgbClr val="FF0000"/>
                </a:solidFill>
              </a:rPr>
              <a:t>3</a:t>
            </a:r>
            <a:endParaRPr lang="en-GB" sz="19900" b="1" dirty="0"/>
          </a:p>
        </p:txBody>
      </p:sp>
    </p:spTree>
    <p:extLst>
      <p:ext uri="{BB962C8B-B14F-4D97-AF65-F5344CB8AC3E}">
        <p14:creationId xmlns:p14="http://schemas.microsoft.com/office/powerpoint/2010/main" val="774972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897237" y="-94205"/>
            <a:ext cx="6119299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9900" b="1" dirty="0"/>
              <a:t>0.897</a:t>
            </a:r>
          </a:p>
        </p:txBody>
      </p:sp>
      <p:sp>
        <p:nvSpPr>
          <p:cNvPr id="5" name="Rectangle 4"/>
          <p:cNvSpPr/>
          <p:nvPr/>
        </p:nvSpPr>
        <p:spPr>
          <a:xfrm>
            <a:off x="636741" y="2684786"/>
            <a:ext cx="1128314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"/>
            <a:r>
              <a:rPr lang="en-US" sz="7200" dirty="0">
                <a:solidFill>
                  <a:srgbClr val="000000"/>
                </a:solidFill>
                <a:latin typeface="Calibri" panose="020F0502020204030204" pitchFamily="34" charset="0"/>
              </a:rPr>
              <a:t>Round to </a:t>
            </a:r>
            <a:r>
              <a:rPr lang="en-US" sz="7200" b="1" dirty="0">
                <a:solidFill>
                  <a:srgbClr val="FF0000"/>
                </a:solidFill>
                <a:latin typeface="Calibri" panose="020F0502020204030204" pitchFamily="34" charset="0"/>
              </a:rPr>
              <a:t>1</a:t>
            </a:r>
            <a:r>
              <a:rPr lang="en-US" sz="7200" dirty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en-US" sz="7200" b="1" dirty="0">
                <a:solidFill>
                  <a:srgbClr val="FF0000"/>
                </a:solidFill>
                <a:latin typeface="Calibri" panose="020F0502020204030204" pitchFamily="34" charset="0"/>
              </a:rPr>
              <a:t>significant figure</a:t>
            </a:r>
            <a:r>
              <a:rPr lang="en-US" sz="7200" dirty="0">
                <a:solidFill>
                  <a:srgbClr val="000000"/>
                </a:solidFill>
                <a:latin typeface="Calibri" panose="020F0502020204030204" pitchFamily="34" charset="0"/>
              </a:rPr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897237" y="-94205"/>
            <a:ext cx="6119299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9900" b="1" dirty="0">
                <a:solidFill>
                  <a:srgbClr val="FF0000"/>
                </a:solidFill>
              </a:rPr>
              <a:t>0.8</a:t>
            </a:r>
            <a:r>
              <a:rPr lang="en-GB" sz="19900" b="1" dirty="0"/>
              <a:t>97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033012" y="3509396"/>
            <a:ext cx="6119299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9900" b="1" dirty="0">
                <a:solidFill>
                  <a:srgbClr val="FF0000"/>
                </a:solidFill>
              </a:rPr>
              <a:t>0.9</a:t>
            </a:r>
            <a:endParaRPr lang="en-GB" sz="19900" b="1" dirty="0"/>
          </a:p>
        </p:txBody>
      </p:sp>
    </p:spTree>
    <p:extLst>
      <p:ext uri="{BB962C8B-B14F-4D97-AF65-F5344CB8AC3E}">
        <p14:creationId xmlns:p14="http://schemas.microsoft.com/office/powerpoint/2010/main" val="302287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126925" y="-51994"/>
            <a:ext cx="7598966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9900" b="1" dirty="0"/>
              <a:t>0.0897</a:t>
            </a:r>
          </a:p>
        </p:txBody>
      </p:sp>
      <p:sp>
        <p:nvSpPr>
          <p:cNvPr id="5" name="Rectangle 4"/>
          <p:cNvSpPr/>
          <p:nvPr/>
        </p:nvSpPr>
        <p:spPr>
          <a:xfrm>
            <a:off x="440008" y="2795622"/>
            <a:ext cx="1128314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"/>
            <a:r>
              <a:rPr lang="en-US" sz="7200" dirty="0">
                <a:solidFill>
                  <a:srgbClr val="000000"/>
                </a:solidFill>
                <a:latin typeface="Calibri" panose="020F0502020204030204" pitchFamily="34" charset="0"/>
              </a:rPr>
              <a:t>Round to </a:t>
            </a:r>
            <a:r>
              <a:rPr lang="en-US" sz="7200" b="1" dirty="0">
                <a:solidFill>
                  <a:srgbClr val="FF0000"/>
                </a:solidFill>
                <a:latin typeface="Calibri" panose="020F0502020204030204" pitchFamily="34" charset="0"/>
              </a:rPr>
              <a:t>1</a:t>
            </a:r>
            <a:r>
              <a:rPr lang="en-US" sz="7200" dirty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en-US" sz="7200" b="1" dirty="0">
                <a:solidFill>
                  <a:srgbClr val="FF0000"/>
                </a:solidFill>
                <a:latin typeface="Calibri" panose="020F0502020204030204" pitchFamily="34" charset="0"/>
              </a:rPr>
              <a:t>significant figure</a:t>
            </a:r>
            <a:r>
              <a:rPr lang="en-US" sz="7200" dirty="0">
                <a:solidFill>
                  <a:srgbClr val="000000"/>
                </a:solidFill>
                <a:latin typeface="Calibri" panose="020F0502020204030204" pitchFamily="34" charset="0"/>
              </a:rPr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126925" y="-51994"/>
            <a:ext cx="7598966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9900" b="1" dirty="0">
                <a:solidFill>
                  <a:srgbClr val="FF0000"/>
                </a:solidFill>
              </a:rPr>
              <a:t>0.08</a:t>
            </a:r>
            <a:r>
              <a:rPr lang="en-GB" sz="19900" b="1" dirty="0"/>
              <a:t>97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190656" y="3688857"/>
            <a:ext cx="480866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9900" b="1" dirty="0">
                <a:solidFill>
                  <a:srgbClr val="FF0000"/>
                </a:solidFill>
              </a:rPr>
              <a:t>0.09</a:t>
            </a:r>
            <a:endParaRPr lang="en-GB" sz="19900" b="1" dirty="0"/>
          </a:p>
        </p:txBody>
      </p:sp>
    </p:spTree>
    <p:extLst>
      <p:ext uri="{BB962C8B-B14F-4D97-AF65-F5344CB8AC3E}">
        <p14:creationId xmlns:p14="http://schemas.microsoft.com/office/powerpoint/2010/main" val="125676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271012" y="-121915"/>
            <a:ext cx="7371751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9900" b="1" dirty="0"/>
              <a:t>103.89</a:t>
            </a:r>
          </a:p>
        </p:txBody>
      </p:sp>
      <p:sp>
        <p:nvSpPr>
          <p:cNvPr id="5" name="Rectangle 4"/>
          <p:cNvSpPr/>
          <p:nvPr/>
        </p:nvSpPr>
        <p:spPr>
          <a:xfrm>
            <a:off x="515390" y="2718037"/>
            <a:ext cx="1128314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"/>
            <a:r>
              <a:rPr lang="en-US" sz="7200" dirty="0">
                <a:solidFill>
                  <a:srgbClr val="000000"/>
                </a:solidFill>
                <a:latin typeface="Calibri" panose="020F0502020204030204" pitchFamily="34" charset="0"/>
              </a:rPr>
              <a:t>Round to </a:t>
            </a:r>
            <a:r>
              <a:rPr lang="en-US" sz="7200" b="1" dirty="0">
                <a:solidFill>
                  <a:srgbClr val="FF0000"/>
                </a:solidFill>
                <a:latin typeface="Calibri" panose="020F0502020204030204" pitchFamily="34" charset="0"/>
              </a:rPr>
              <a:t>1</a:t>
            </a:r>
            <a:r>
              <a:rPr lang="en-US" sz="7200" dirty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en-US" sz="7200" b="1" dirty="0">
                <a:solidFill>
                  <a:srgbClr val="FF0000"/>
                </a:solidFill>
                <a:latin typeface="Calibri" panose="020F0502020204030204" pitchFamily="34" charset="0"/>
              </a:rPr>
              <a:t>significant figure</a:t>
            </a:r>
            <a:r>
              <a:rPr lang="en-US" sz="7200" dirty="0">
                <a:solidFill>
                  <a:srgbClr val="000000"/>
                </a:solidFill>
                <a:latin typeface="Calibri" panose="020F0502020204030204" pitchFamily="34" charset="0"/>
              </a:rPr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71011" y="-121915"/>
            <a:ext cx="7371751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9900" b="1" dirty="0">
                <a:solidFill>
                  <a:srgbClr val="FF0000"/>
                </a:solidFill>
              </a:rPr>
              <a:t>1</a:t>
            </a:r>
            <a:r>
              <a:rPr lang="en-GB" sz="19900" b="1" dirty="0"/>
              <a:t>03.89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384619" y="3603608"/>
            <a:ext cx="7371751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9900" b="1" dirty="0">
                <a:solidFill>
                  <a:srgbClr val="FF0000"/>
                </a:solidFill>
              </a:rPr>
              <a:t>1</a:t>
            </a:r>
            <a:r>
              <a:rPr lang="en-GB" sz="19900" b="1" dirty="0"/>
              <a:t>00</a:t>
            </a:r>
          </a:p>
        </p:txBody>
      </p:sp>
    </p:spTree>
    <p:extLst>
      <p:ext uri="{BB962C8B-B14F-4D97-AF65-F5344CB8AC3E}">
        <p14:creationId xmlns:p14="http://schemas.microsoft.com/office/powerpoint/2010/main" val="360208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35607" y="102581"/>
            <a:ext cx="1112078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0" dirty="0">
                <a:solidFill>
                  <a:srgbClr val="000000"/>
                </a:solidFill>
                <a:latin typeface="Arial" panose="020B0604020202020204" pitchFamily="34" charset="0"/>
              </a:rPr>
              <a:t>Someone </a:t>
            </a:r>
            <a:r>
              <a:rPr lang="en-US" sz="60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used a calculator to </a:t>
            </a:r>
            <a:r>
              <a:rPr lang="en-US" sz="6000" dirty="0">
                <a:solidFill>
                  <a:srgbClr val="000000"/>
                </a:solidFill>
                <a:latin typeface="Arial" panose="020B0604020202020204" pitchFamily="34" charset="0"/>
              </a:rPr>
              <a:t>work out</a:t>
            </a:r>
            <a:r>
              <a:rPr lang="en-US" sz="60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39 x 72</a:t>
            </a:r>
            <a:r>
              <a:rPr lang="en-US" sz="6000" dirty="0"/>
              <a:t> </a:t>
            </a:r>
            <a:endParaRPr lang="en-GB" sz="60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/>
          <a:srcRect r="60626"/>
          <a:stretch/>
        </p:blipFill>
        <p:spPr>
          <a:xfrm>
            <a:off x="4901952" y="2196744"/>
            <a:ext cx="2388095" cy="355032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504189" y="5829582"/>
            <a:ext cx="74196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Does this look correct?</a:t>
            </a:r>
          </a:p>
        </p:txBody>
      </p:sp>
    </p:spTree>
    <p:extLst>
      <p:ext uri="{BB962C8B-B14F-4D97-AF65-F5344CB8AC3E}">
        <p14:creationId xmlns:p14="http://schemas.microsoft.com/office/powerpoint/2010/main" val="26045085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556908" y="2717808"/>
            <a:ext cx="436756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7200" b="1" i="0" u="none" strike="noStrike" dirty="0">
                <a:solidFill>
                  <a:srgbClr val="FF9900"/>
                </a:solidFill>
                <a:effectLst/>
                <a:latin typeface="Arial" panose="020B0604020202020204" pitchFamily="34" charset="0"/>
              </a:rPr>
              <a:t>39 </a:t>
            </a:r>
            <a:r>
              <a:rPr lang="en-GB" sz="7200" i="0" u="none" strike="noStrike" dirty="0">
                <a:effectLst/>
                <a:latin typeface="Arial" panose="020B0604020202020204" pitchFamily="34" charset="0"/>
              </a:rPr>
              <a:t>x</a:t>
            </a:r>
            <a:r>
              <a:rPr lang="en-GB" sz="7200" b="1" i="0" u="none" strike="noStrike" dirty="0">
                <a:solidFill>
                  <a:srgbClr val="FF9900"/>
                </a:solidFill>
                <a:effectLst/>
                <a:latin typeface="Arial" panose="020B0604020202020204" pitchFamily="34" charset="0"/>
              </a:rPr>
              <a:t> 72  </a:t>
            </a:r>
            <a:r>
              <a:rPr lang="en-GB" sz="7200" b="1" i="0" u="none" strike="noStrike" dirty="0">
                <a:effectLst/>
                <a:latin typeface="Symbol" panose="05050102010706020507" pitchFamily="18" charset="2"/>
              </a:rPr>
              <a:t>»</a:t>
            </a:r>
            <a:endParaRPr lang="en-GB" sz="7200" b="1" dirty="0"/>
          </a:p>
        </p:txBody>
      </p:sp>
      <p:sp>
        <p:nvSpPr>
          <p:cNvPr id="2" name="Rectangle 1"/>
          <p:cNvSpPr/>
          <p:nvPr/>
        </p:nvSpPr>
        <p:spPr>
          <a:xfrm>
            <a:off x="4556908" y="4517609"/>
            <a:ext cx="436756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7200" b="1" dirty="0">
                <a:solidFill>
                  <a:srgbClr val="FF9900"/>
                </a:solidFill>
                <a:latin typeface="Arial" panose="020B0604020202020204" pitchFamily="34" charset="0"/>
              </a:rPr>
              <a:t>40 </a:t>
            </a:r>
            <a:r>
              <a:rPr lang="en-GB" sz="7200" dirty="0">
                <a:latin typeface="Arial" panose="020B0604020202020204" pitchFamily="34" charset="0"/>
              </a:rPr>
              <a:t>x</a:t>
            </a:r>
            <a:r>
              <a:rPr lang="en-GB" sz="7200" b="1" dirty="0">
                <a:solidFill>
                  <a:srgbClr val="FF9900"/>
                </a:solidFill>
                <a:latin typeface="Arial" panose="020B0604020202020204" pitchFamily="34" charset="0"/>
              </a:rPr>
              <a:t> 70  </a:t>
            </a:r>
            <a:r>
              <a:rPr lang="en-GB" sz="7200" b="1" dirty="0">
                <a:latin typeface="Arial" panose="020B0604020202020204" pitchFamily="34" charset="0"/>
              </a:rPr>
              <a:t>=</a:t>
            </a:r>
            <a:endParaRPr lang="en-GB" dirty="0"/>
          </a:p>
        </p:txBody>
      </p:sp>
      <p:sp>
        <p:nvSpPr>
          <p:cNvPr id="3" name="Rectangle 2"/>
          <p:cNvSpPr/>
          <p:nvPr/>
        </p:nvSpPr>
        <p:spPr>
          <a:xfrm>
            <a:off x="9228951" y="4517608"/>
            <a:ext cx="2236510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7200" b="1" dirty="0">
                <a:solidFill>
                  <a:srgbClr val="FF9900"/>
                </a:solidFill>
                <a:latin typeface="Arial" panose="020B0604020202020204" pitchFamily="34" charset="0"/>
              </a:rPr>
              <a:t>2800</a:t>
            </a:r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177957E-D00D-8061-77B5-947F36F1D52A}"/>
              </a:ext>
            </a:extLst>
          </p:cNvPr>
          <p:cNvSpPr txBox="1"/>
          <p:nvPr/>
        </p:nvSpPr>
        <p:spPr>
          <a:xfrm>
            <a:off x="1022109" y="100074"/>
            <a:ext cx="1014778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Can you estimate an answers for 39 x 72?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DE22150-1B60-4C29-E318-28E2CF1DD54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0626"/>
          <a:stretch/>
        </p:blipFill>
        <p:spPr>
          <a:xfrm>
            <a:off x="1066444" y="2462751"/>
            <a:ext cx="2388095" cy="3550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7468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" grpId="0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71549" y="825731"/>
            <a:ext cx="11726488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/>
              <a:t>The </a:t>
            </a:r>
            <a:r>
              <a:rPr lang="en-GB" sz="8000" b="1" dirty="0">
                <a:solidFill>
                  <a:srgbClr val="FFC000"/>
                </a:solidFill>
              </a:rPr>
              <a:t>golden rule </a:t>
            </a:r>
            <a:r>
              <a:rPr lang="en-GB" sz="8000" dirty="0"/>
              <a:t>when estimating calculations </a:t>
            </a:r>
          </a:p>
          <a:p>
            <a:pPr algn="ctr"/>
            <a:r>
              <a:rPr lang="en-GB" sz="8000" dirty="0"/>
              <a:t>is to </a:t>
            </a:r>
            <a:r>
              <a:rPr lang="en-US" sz="8000" dirty="0">
                <a:solidFill>
                  <a:srgbClr val="000000"/>
                </a:solidFill>
              </a:rPr>
              <a:t>round each number to </a:t>
            </a:r>
          </a:p>
          <a:p>
            <a:pPr algn="ctr"/>
            <a:r>
              <a:rPr lang="en-US" sz="8000" b="1" dirty="0">
                <a:solidFill>
                  <a:srgbClr val="000000"/>
                </a:solidFill>
              </a:rPr>
              <a:t>1 significant figures</a:t>
            </a:r>
            <a:r>
              <a:rPr lang="en-US" sz="8000" dirty="0">
                <a:solidFill>
                  <a:srgbClr val="000000"/>
                </a:solidFill>
              </a:rPr>
              <a:t>.</a:t>
            </a:r>
            <a:endParaRPr lang="en-GB" sz="8000" dirty="0"/>
          </a:p>
        </p:txBody>
      </p:sp>
    </p:spTree>
    <p:extLst>
      <p:ext uri="{BB962C8B-B14F-4D97-AF65-F5344CB8AC3E}">
        <p14:creationId xmlns:p14="http://schemas.microsoft.com/office/powerpoint/2010/main" val="24066680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1293533" y="117760"/>
            <a:ext cx="9775767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ctr"/>
            <a:r>
              <a:rPr lang="en-US" sz="8800" dirty="0">
                <a:solidFill>
                  <a:srgbClr val="000000"/>
                </a:solidFill>
              </a:rPr>
              <a:t>Estimate an answer.</a:t>
            </a:r>
          </a:p>
        </p:txBody>
      </p:sp>
      <p:sp>
        <p:nvSpPr>
          <p:cNvPr id="5" name="Rectangle 4"/>
          <p:cNvSpPr/>
          <p:nvPr/>
        </p:nvSpPr>
        <p:spPr>
          <a:xfrm>
            <a:off x="2928762" y="1604915"/>
            <a:ext cx="6505307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ctr"/>
            <a:r>
              <a:rPr lang="en-GB" sz="11500" b="1" dirty="0">
                <a:solidFill>
                  <a:srgbClr val="FF0000"/>
                </a:solidFill>
              </a:rPr>
              <a:t>5.9</a:t>
            </a:r>
            <a:r>
              <a:rPr lang="en-GB" sz="11500" b="1" dirty="0"/>
              <a:t> </a:t>
            </a:r>
            <a:r>
              <a:rPr lang="en-GB" sz="11500" dirty="0"/>
              <a:t>×</a:t>
            </a:r>
            <a:r>
              <a:rPr lang="en-GB" sz="11500" b="1" dirty="0"/>
              <a:t> </a:t>
            </a:r>
            <a:r>
              <a:rPr lang="en-GB" sz="11500" b="1" dirty="0">
                <a:solidFill>
                  <a:srgbClr val="0000FF"/>
                </a:solidFill>
              </a:rPr>
              <a:t>7.1</a:t>
            </a:r>
            <a:r>
              <a:rPr lang="en-GB" sz="11500" b="1" dirty="0"/>
              <a:t> </a:t>
            </a:r>
            <a:r>
              <a:rPr lang="en-GB" sz="11500" b="1" dirty="0">
                <a:latin typeface="Symbol" panose="05050102010706020507" pitchFamily="18" charset="2"/>
              </a:rPr>
              <a:t>»</a:t>
            </a:r>
            <a:endParaRPr lang="en-GB" sz="11500" b="1" dirty="0">
              <a:latin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244371" y="3928747"/>
            <a:ext cx="4222631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ctr"/>
            <a:r>
              <a:rPr lang="en-GB" sz="11500" dirty="0">
                <a:solidFill>
                  <a:srgbClr val="FF0000"/>
                </a:solidFill>
              </a:rPr>
              <a:t>6</a:t>
            </a:r>
            <a:r>
              <a:rPr lang="en-GB" sz="11500" dirty="0"/>
              <a:t> × </a:t>
            </a:r>
            <a:r>
              <a:rPr lang="en-GB" sz="11500" dirty="0">
                <a:solidFill>
                  <a:srgbClr val="0000FF"/>
                </a:solidFill>
              </a:rPr>
              <a:t>7</a:t>
            </a:r>
            <a:r>
              <a:rPr lang="en-GB" sz="11500" dirty="0"/>
              <a:t> =</a:t>
            </a:r>
          </a:p>
        </p:txBody>
      </p:sp>
      <p:sp>
        <p:nvSpPr>
          <p:cNvPr id="9" name="Rectangle 8"/>
          <p:cNvSpPr/>
          <p:nvPr/>
        </p:nvSpPr>
        <p:spPr>
          <a:xfrm>
            <a:off x="7591926" y="3928747"/>
            <a:ext cx="1678665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ctr"/>
            <a:r>
              <a:rPr lang="en-GB" sz="11500" b="1" dirty="0"/>
              <a:t>42</a:t>
            </a:r>
          </a:p>
        </p:txBody>
      </p:sp>
    </p:spTree>
    <p:extLst>
      <p:ext uri="{BB962C8B-B14F-4D97-AF65-F5344CB8AC3E}">
        <p14:creationId xmlns:p14="http://schemas.microsoft.com/office/powerpoint/2010/main" val="3789177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</TotalTime>
  <Words>217</Words>
  <Application>Microsoft Office PowerPoint</Application>
  <PresentationFormat>Widescreen</PresentationFormat>
  <Paragraphs>58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Cambria Math</vt:lpstr>
      <vt:lpstr>Symbol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14</cp:revision>
  <dcterms:created xsi:type="dcterms:W3CDTF">2016-02-24T11:43:54Z</dcterms:created>
  <dcterms:modified xsi:type="dcterms:W3CDTF">2022-09-22T10:48:59Z</dcterms:modified>
</cp:coreProperties>
</file>