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8" r:id="rId4"/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557D33-F458-405A-B80C-74644959DD0D}" v="55" dt="2024-05-22T07:39:06.2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F557D33-F458-405A-B80C-74644959DD0D}"/>
    <pc:docChg chg="undo custSel addSld modSld sldOrd">
      <pc:chgData name="Stewart Gale" userId="3647ddd2-6040-41ae-a96d-232c23482af8" providerId="ADAL" clId="{EF557D33-F458-405A-B80C-74644959DD0D}" dt="2024-05-22T07:39:06.257" v="93" actId="20577"/>
      <pc:docMkLst>
        <pc:docMk/>
      </pc:docMkLst>
      <pc:sldChg chg="modSp">
        <pc:chgData name="Stewart Gale" userId="3647ddd2-6040-41ae-a96d-232c23482af8" providerId="ADAL" clId="{EF557D33-F458-405A-B80C-74644959DD0D}" dt="2024-05-22T07:39:06.257" v="93" actId="20577"/>
        <pc:sldMkLst>
          <pc:docMk/>
          <pc:sldMk cId="1657144669" sldId="257"/>
        </pc:sldMkLst>
        <pc:spChg chg="mod">
          <ac:chgData name="Stewart Gale" userId="3647ddd2-6040-41ae-a96d-232c23482af8" providerId="ADAL" clId="{EF557D33-F458-405A-B80C-74644959DD0D}" dt="2024-05-22T07:37:19.197" v="57" actId="20577"/>
          <ac:spMkLst>
            <pc:docMk/>
            <pc:sldMk cId="1657144669" sldId="257"/>
            <ac:spMk id="40" creationId="{00000000-0000-0000-0000-000000000000}"/>
          </ac:spMkLst>
        </pc:spChg>
        <pc:spChg chg="mod">
          <ac:chgData name="Stewart Gale" userId="3647ddd2-6040-41ae-a96d-232c23482af8" providerId="ADAL" clId="{EF557D33-F458-405A-B80C-74644959DD0D}" dt="2024-05-22T07:39:06.257" v="93" actId="20577"/>
          <ac:spMkLst>
            <pc:docMk/>
            <pc:sldMk cId="1657144669" sldId="257"/>
            <ac:spMk id="41" creationId="{00000000-0000-0000-0000-000000000000}"/>
          </ac:spMkLst>
        </pc:spChg>
        <pc:spChg chg="mod">
          <ac:chgData name="Stewart Gale" userId="3647ddd2-6040-41ae-a96d-232c23482af8" providerId="ADAL" clId="{EF557D33-F458-405A-B80C-74644959DD0D}" dt="2024-05-22T07:38:36.255" v="92" actId="20577"/>
          <ac:spMkLst>
            <pc:docMk/>
            <pc:sldMk cId="1657144669" sldId="257"/>
            <ac:spMk id="42" creationId="{00000000-0000-0000-0000-000000000000}"/>
          </ac:spMkLst>
        </pc:spChg>
      </pc:sldChg>
      <pc:sldChg chg="addSp delSp modSp new mod ord">
        <pc:chgData name="Stewart Gale" userId="3647ddd2-6040-41ae-a96d-232c23482af8" providerId="ADAL" clId="{EF557D33-F458-405A-B80C-74644959DD0D}" dt="2024-05-22T04:40:48.886" v="32" actId="1076"/>
        <pc:sldMkLst>
          <pc:docMk/>
          <pc:sldMk cId="812014664" sldId="258"/>
        </pc:sldMkLst>
        <pc:spChg chg="del mod">
          <ac:chgData name="Stewart Gale" userId="3647ddd2-6040-41ae-a96d-232c23482af8" providerId="ADAL" clId="{EF557D33-F458-405A-B80C-74644959DD0D}" dt="2024-05-22T04:40:09.746" v="4" actId="478"/>
          <ac:spMkLst>
            <pc:docMk/>
            <pc:sldMk cId="812014664" sldId="258"/>
            <ac:spMk id="2" creationId="{972CE81D-9EEA-720C-04A1-2B115A50149A}"/>
          </ac:spMkLst>
        </pc:spChg>
        <pc:spChg chg="del mod">
          <ac:chgData name="Stewart Gale" userId="3647ddd2-6040-41ae-a96d-232c23482af8" providerId="ADAL" clId="{EF557D33-F458-405A-B80C-74644959DD0D}" dt="2024-05-22T04:40:09.746" v="4" actId="478"/>
          <ac:spMkLst>
            <pc:docMk/>
            <pc:sldMk cId="812014664" sldId="258"/>
            <ac:spMk id="3" creationId="{7370333A-11F8-DF10-E4F8-0B1C7F798F1D}"/>
          </ac:spMkLst>
        </pc:spChg>
        <pc:spChg chg="add mod">
          <ac:chgData name="Stewart Gale" userId="3647ddd2-6040-41ae-a96d-232c23482af8" providerId="ADAL" clId="{EF557D33-F458-405A-B80C-74644959DD0D}" dt="2024-05-22T04:40:48.886" v="32" actId="1076"/>
          <ac:spMkLst>
            <pc:docMk/>
            <pc:sldMk cId="812014664" sldId="258"/>
            <ac:spMk id="4" creationId="{FF59E8EB-B31D-071A-E6E0-AC8A7F6E0508}"/>
          </ac:spMkLst>
        </pc:spChg>
      </pc:sldChg>
      <pc:sldChg chg="delSp modSp add mod ord delAnim">
        <pc:chgData name="Stewart Gale" userId="3647ddd2-6040-41ae-a96d-232c23482af8" providerId="ADAL" clId="{EF557D33-F458-405A-B80C-74644959DD0D}" dt="2024-05-22T04:41:53.932" v="38" actId="478"/>
        <pc:sldMkLst>
          <pc:docMk/>
          <pc:sldMk cId="637295522" sldId="259"/>
        </pc:sldMkLst>
        <pc:spChg chg="del mod">
          <ac:chgData name="Stewart Gale" userId="3647ddd2-6040-41ae-a96d-232c23482af8" providerId="ADAL" clId="{EF557D33-F458-405A-B80C-74644959DD0D}" dt="2024-05-22T04:41:53.932" v="38" actId="478"/>
          <ac:spMkLst>
            <pc:docMk/>
            <pc:sldMk cId="637295522" sldId="259"/>
            <ac:spMk id="2" creationId="{00000000-0000-0000-0000-000000000000}"/>
          </ac:spMkLst>
        </pc:spChg>
        <pc:spChg chg="del mod">
          <ac:chgData name="Stewart Gale" userId="3647ddd2-6040-41ae-a96d-232c23482af8" providerId="ADAL" clId="{EF557D33-F458-405A-B80C-74644959DD0D}" dt="2024-05-22T04:41:53.932" v="38" actId="478"/>
          <ac:spMkLst>
            <pc:docMk/>
            <pc:sldMk cId="637295522" sldId="259"/>
            <ac:spMk id="25" creationId="{00000000-0000-0000-0000-000000000000}"/>
          </ac:spMkLst>
        </pc:spChg>
        <pc:spChg chg="del">
          <ac:chgData name="Stewart Gale" userId="3647ddd2-6040-41ae-a96d-232c23482af8" providerId="ADAL" clId="{EF557D33-F458-405A-B80C-74644959DD0D}" dt="2024-05-22T04:41:53.932" v="38" actId="478"/>
          <ac:spMkLst>
            <pc:docMk/>
            <pc:sldMk cId="637295522" sldId="259"/>
            <ac:spMk id="26" creationId="{00000000-0000-0000-0000-000000000000}"/>
          </ac:spMkLst>
        </pc:spChg>
        <pc:spChg chg="mod">
          <ac:chgData name="Stewart Gale" userId="3647ddd2-6040-41ae-a96d-232c23482af8" providerId="ADAL" clId="{EF557D33-F458-405A-B80C-74644959DD0D}" dt="2024-05-22T04:41:49.375" v="37" actId="1076"/>
          <ac:spMkLst>
            <pc:docMk/>
            <pc:sldMk cId="637295522" sldId="259"/>
            <ac:spMk id="49" creationId="{00000000-0000-0000-0000-000000000000}"/>
          </ac:spMkLst>
        </pc:spChg>
        <pc:grpChg chg="del">
          <ac:chgData name="Stewart Gale" userId="3647ddd2-6040-41ae-a96d-232c23482af8" providerId="ADAL" clId="{EF557D33-F458-405A-B80C-74644959DD0D}" dt="2024-05-22T04:41:53.932" v="38" actId="478"/>
          <ac:grpSpMkLst>
            <pc:docMk/>
            <pc:sldMk cId="637295522" sldId="259"/>
            <ac:grpSpMk id="13" creationId="{00000000-0000-0000-0000-000000000000}"/>
          </ac:grpSpMkLst>
        </pc:grpChg>
        <pc:cxnChg chg="mod">
          <ac:chgData name="Stewart Gale" userId="3647ddd2-6040-41ae-a96d-232c23482af8" providerId="ADAL" clId="{EF557D33-F458-405A-B80C-74644959DD0D}" dt="2024-05-22T04:41:53.932" v="38" actId="478"/>
          <ac:cxnSpMkLst>
            <pc:docMk/>
            <pc:sldMk cId="637295522" sldId="259"/>
            <ac:cxnSpMk id="51" creationId="{00000000-0000-0000-0000-000000000000}"/>
          </ac:cxnSpMkLst>
        </pc:cxnChg>
      </pc:sldChg>
      <pc:sldChg chg="delSp add mod ord delAnim">
        <pc:chgData name="Stewart Gale" userId="3647ddd2-6040-41ae-a96d-232c23482af8" providerId="ADAL" clId="{EF557D33-F458-405A-B80C-74644959DD0D}" dt="2024-05-22T04:42:01.172" v="40" actId="478"/>
        <pc:sldMkLst>
          <pc:docMk/>
          <pc:sldMk cId="2992183292" sldId="260"/>
        </pc:sldMkLst>
        <pc:spChg chg="del">
          <ac:chgData name="Stewart Gale" userId="3647ddd2-6040-41ae-a96d-232c23482af8" providerId="ADAL" clId="{EF557D33-F458-405A-B80C-74644959DD0D}" dt="2024-05-22T04:41:58.683" v="39" actId="478"/>
          <ac:spMkLst>
            <pc:docMk/>
            <pc:sldMk cId="2992183292" sldId="260"/>
            <ac:spMk id="2" creationId="{00000000-0000-0000-0000-000000000000}"/>
          </ac:spMkLst>
        </pc:spChg>
        <pc:spChg chg="del">
          <ac:chgData name="Stewart Gale" userId="3647ddd2-6040-41ae-a96d-232c23482af8" providerId="ADAL" clId="{EF557D33-F458-405A-B80C-74644959DD0D}" dt="2024-05-22T04:42:01.172" v="40" actId="478"/>
          <ac:spMkLst>
            <pc:docMk/>
            <pc:sldMk cId="2992183292" sldId="260"/>
            <ac:spMk id="3" creationId="{00000000-0000-0000-0000-000000000000}"/>
          </ac:spMkLst>
        </pc:spChg>
        <pc:spChg chg="del">
          <ac:chgData name="Stewart Gale" userId="3647ddd2-6040-41ae-a96d-232c23482af8" providerId="ADAL" clId="{EF557D33-F458-405A-B80C-74644959DD0D}" dt="2024-05-22T04:41:58.683" v="39" actId="478"/>
          <ac:spMkLst>
            <pc:docMk/>
            <pc:sldMk cId="2992183292" sldId="260"/>
            <ac:spMk id="40" creationId="{00000000-0000-0000-0000-000000000000}"/>
          </ac:spMkLst>
        </pc:spChg>
        <pc:spChg chg="del">
          <ac:chgData name="Stewart Gale" userId="3647ddd2-6040-41ae-a96d-232c23482af8" providerId="ADAL" clId="{EF557D33-F458-405A-B80C-74644959DD0D}" dt="2024-05-22T04:41:58.683" v="39" actId="478"/>
          <ac:spMkLst>
            <pc:docMk/>
            <pc:sldMk cId="2992183292" sldId="260"/>
            <ac:spMk id="41" creationId="{00000000-0000-0000-0000-000000000000}"/>
          </ac:spMkLst>
        </pc:spChg>
        <pc:spChg chg="del">
          <ac:chgData name="Stewart Gale" userId="3647ddd2-6040-41ae-a96d-232c23482af8" providerId="ADAL" clId="{EF557D33-F458-405A-B80C-74644959DD0D}" dt="2024-05-22T04:41:58.683" v="39" actId="478"/>
          <ac:spMkLst>
            <pc:docMk/>
            <pc:sldMk cId="2992183292" sldId="260"/>
            <ac:spMk id="4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12BC-6649-47FF-85D4-A52901C2DFE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7C42-D367-44C4-B495-8D888352C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5669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12BC-6649-47FF-85D4-A52901C2DFE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7C42-D367-44C4-B495-8D888352C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06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12BC-6649-47FF-85D4-A52901C2DFE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7C42-D367-44C4-B495-8D888352C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442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12BC-6649-47FF-85D4-A52901C2DFE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7C42-D367-44C4-B495-8D888352C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725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12BC-6649-47FF-85D4-A52901C2DFE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7C42-D367-44C4-B495-8D888352C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750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12BC-6649-47FF-85D4-A52901C2DFE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7C42-D367-44C4-B495-8D888352C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810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12BC-6649-47FF-85D4-A52901C2DFE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7C42-D367-44C4-B495-8D888352C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459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12BC-6649-47FF-85D4-A52901C2DFE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7C42-D367-44C4-B495-8D888352C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458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12BC-6649-47FF-85D4-A52901C2DFE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7C42-D367-44C4-B495-8D888352C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06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12BC-6649-47FF-85D4-A52901C2DFE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7C42-D367-44C4-B495-8D888352C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088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12BC-6649-47FF-85D4-A52901C2DFE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7C42-D367-44C4-B495-8D888352C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28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E12BC-6649-47FF-85D4-A52901C2DFE4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E7C42-D367-44C4-B495-8D888352C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814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53722" y="0"/>
            <a:ext cx="38792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3280756"/>
            <a:ext cx="12192000" cy="3879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442835" y="124519"/>
            <a:ext cx="1670731" cy="1630200"/>
            <a:chOff x="712250" y="161784"/>
            <a:chExt cx="1670731" cy="1630200"/>
          </a:xfrm>
        </p:grpSpPr>
        <p:sp>
          <p:nvSpPr>
            <p:cNvPr id="17" name="TextBox 16"/>
            <p:cNvSpPr txBox="1"/>
            <p:nvPr/>
          </p:nvSpPr>
          <p:spPr>
            <a:xfrm>
              <a:off x="1782936" y="738586"/>
              <a:ext cx="600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6cm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95002" y="230043"/>
              <a:ext cx="6077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4cm</a:t>
              </a: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250" y="161784"/>
              <a:ext cx="1173226" cy="16302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2074103" y="129229"/>
                <a:ext cx="37683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1) </a:t>
                </a:r>
                <a:r>
                  <a:rPr lang="en-GB" dirty="0"/>
                  <a:t>What is the volume of the cylinder?</a:t>
                </a:r>
              </a:p>
              <a:p>
                <a:r>
                  <a:rPr lang="en-GB" dirty="0"/>
                  <a:t>Give your answer in term of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4103" y="129229"/>
                <a:ext cx="3768328" cy="646331"/>
              </a:xfrm>
              <a:prstGeom prst="rect">
                <a:avLst/>
              </a:prstGeom>
              <a:blipFill>
                <a:blip r:embed="rId3"/>
                <a:stretch>
                  <a:fillRect l="-1294" t="-4717" r="-971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6441959" y="178151"/>
            <a:ext cx="1670731" cy="1630200"/>
            <a:chOff x="712250" y="161784"/>
            <a:chExt cx="1670731" cy="1630200"/>
          </a:xfrm>
        </p:grpSpPr>
        <p:sp>
          <p:nvSpPr>
            <p:cNvPr id="36" name="TextBox 35"/>
            <p:cNvSpPr txBox="1"/>
            <p:nvPr/>
          </p:nvSpPr>
          <p:spPr>
            <a:xfrm>
              <a:off x="1782936" y="738586"/>
              <a:ext cx="600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6cm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95002" y="230043"/>
              <a:ext cx="6077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4cm</a:t>
              </a:r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250" y="161784"/>
              <a:ext cx="1173226" cy="16302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812666" y="132745"/>
                <a:ext cx="42629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2) </a:t>
                </a:r>
                <a:r>
                  <a:rPr lang="en-GB" dirty="0"/>
                  <a:t>What is the surface area of the cylinder?</a:t>
                </a:r>
              </a:p>
              <a:p>
                <a:r>
                  <a:rPr lang="en-GB" dirty="0"/>
                  <a:t>Give your answer in term of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666" y="132745"/>
                <a:ext cx="4262955" cy="646331"/>
              </a:xfrm>
              <a:prstGeom prst="rect">
                <a:avLst/>
              </a:prstGeom>
              <a:blipFill>
                <a:blip r:embed="rId4"/>
                <a:stretch>
                  <a:fillRect l="-1288"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/>
          <p:cNvGrpSpPr/>
          <p:nvPr/>
        </p:nvGrpSpPr>
        <p:grpSpPr>
          <a:xfrm>
            <a:off x="498940" y="3494931"/>
            <a:ext cx="1670731" cy="1630200"/>
            <a:chOff x="712250" y="161784"/>
            <a:chExt cx="1670731" cy="1630200"/>
          </a:xfrm>
        </p:grpSpPr>
        <p:sp>
          <p:nvSpPr>
            <p:cNvPr id="41" name="TextBox 40"/>
            <p:cNvSpPr txBox="1"/>
            <p:nvPr/>
          </p:nvSpPr>
          <p:spPr>
            <a:xfrm>
              <a:off x="1782936" y="738586"/>
              <a:ext cx="600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6cm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995002" y="230043"/>
              <a:ext cx="6077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4cm</a:t>
              </a:r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250" y="161784"/>
              <a:ext cx="1173226" cy="1630200"/>
            </a:xfrm>
            <a:prstGeom prst="rect">
              <a:avLst/>
            </a:prstGeom>
          </p:spPr>
        </p:pic>
      </p:grpSp>
      <p:sp>
        <p:nvSpPr>
          <p:cNvPr id="44" name="TextBox 43"/>
          <p:cNvSpPr txBox="1"/>
          <p:nvPr/>
        </p:nvSpPr>
        <p:spPr>
          <a:xfrm>
            <a:off x="2040887" y="3424690"/>
            <a:ext cx="3826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 </a:t>
            </a:r>
            <a:r>
              <a:rPr lang="en-GB" dirty="0"/>
              <a:t>What is the capacity of the cylinder?</a:t>
            </a:r>
          </a:p>
          <a:p>
            <a:r>
              <a:rPr lang="en-GB" dirty="0"/>
              <a:t>Give your answer in millilitres. </a:t>
            </a:r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6561235" y="3399961"/>
            <a:ext cx="1670731" cy="1630200"/>
            <a:chOff x="712250" y="161784"/>
            <a:chExt cx="1670731" cy="1630200"/>
          </a:xfrm>
        </p:grpSpPr>
        <p:sp>
          <p:nvSpPr>
            <p:cNvPr id="46" name="TextBox 45"/>
            <p:cNvSpPr txBox="1"/>
            <p:nvPr/>
          </p:nvSpPr>
          <p:spPr>
            <a:xfrm>
              <a:off x="1782936" y="738586"/>
              <a:ext cx="600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6cm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95002" y="230043"/>
              <a:ext cx="6077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4cm</a:t>
              </a:r>
            </a:p>
          </p:txBody>
        </p:sp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250" y="161784"/>
              <a:ext cx="1173226" cy="1630200"/>
            </a:xfrm>
            <a:prstGeom prst="rect">
              <a:avLst/>
            </a:prstGeom>
          </p:spPr>
        </p:pic>
      </p:grpSp>
      <p:sp>
        <p:nvSpPr>
          <p:cNvPr id="49" name="TextBox 48"/>
          <p:cNvSpPr txBox="1"/>
          <p:nvPr/>
        </p:nvSpPr>
        <p:spPr>
          <a:xfrm>
            <a:off x="8323393" y="3395522"/>
            <a:ext cx="3348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 </a:t>
            </a:r>
            <a:r>
              <a:rPr lang="en-GB" dirty="0"/>
              <a:t>Draw the net of the cylinder.</a:t>
            </a:r>
          </a:p>
          <a:p>
            <a:r>
              <a:rPr lang="en-GB" dirty="0"/>
              <a:t>Label any measurements. </a:t>
            </a:r>
          </a:p>
          <a:p>
            <a:r>
              <a:rPr lang="en-GB" dirty="0"/>
              <a:t>Do not draw to scale.  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295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5986475" y="0"/>
            <a:ext cx="28977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3280756"/>
            <a:ext cx="12192000" cy="3879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186169" y="97010"/>
            <a:ext cx="375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5) </a:t>
            </a:r>
            <a:r>
              <a:rPr lang="en-GB" dirty="0"/>
              <a:t>What is the volume of the cylinder?</a:t>
            </a:r>
          </a:p>
          <a:p>
            <a:r>
              <a:rPr lang="en-GB" dirty="0"/>
              <a:t>Give your answer to 2 decimal places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006506" y="64648"/>
            <a:ext cx="4211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6) </a:t>
            </a:r>
            <a:r>
              <a:rPr lang="en-GB" dirty="0"/>
              <a:t>What is the surface area of the cylinder?</a:t>
            </a:r>
          </a:p>
          <a:p>
            <a:r>
              <a:rPr lang="en-GB" dirty="0"/>
              <a:t>Give your answer to 2 decimal places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186864" y="3325381"/>
            <a:ext cx="3814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7) </a:t>
            </a:r>
            <a:r>
              <a:rPr lang="en-GB" dirty="0"/>
              <a:t>What is the capacity of the cylinder?</a:t>
            </a:r>
          </a:p>
          <a:p>
            <a:r>
              <a:rPr lang="en-GB" dirty="0"/>
              <a:t>Give your answer in litres.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154237" y="132745"/>
            <a:ext cx="1762698" cy="45285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54237" y="320033"/>
            <a:ext cx="0" cy="12612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916935" y="320033"/>
            <a:ext cx="0" cy="12612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endCxn id="24" idx="3"/>
          </p:cNvCxnSpPr>
          <p:nvPr/>
        </p:nvCxnSpPr>
        <p:spPr>
          <a:xfrm flipH="1">
            <a:off x="412378" y="201524"/>
            <a:ext cx="1246416" cy="3177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35585" y="263165"/>
            <a:ext cx="93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8cm</a:t>
            </a:r>
          </a:p>
        </p:txBody>
      </p:sp>
      <p:sp>
        <p:nvSpPr>
          <p:cNvPr id="32" name="Oval 31"/>
          <p:cNvSpPr/>
          <p:nvPr/>
        </p:nvSpPr>
        <p:spPr>
          <a:xfrm>
            <a:off x="154236" y="1354836"/>
            <a:ext cx="1762698" cy="45285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2060051" y="325273"/>
            <a:ext cx="0" cy="1255992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016843" y="741800"/>
            <a:ext cx="93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10cm</a:t>
            </a:r>
          </a:p>
        </p:txBody>
      </p:sp>
      <p:sp>
        <p:nvSpPr>
          <p:cNvPr id="50" name="Oval 49"/>
          <p:cNvSpPr/>
          <p:nvPr/>
        </p:nvSpPr>
        <p:spPr>
          <a:xfrm>
            <a:off x="6140714" y="132745"/>
            <a:ext cx="1762698" cy="45285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/>
          <p:nvPr/>
        </p:nvCxnSpPr>
        <p:spPr>
          <a:xfrm>
            <a:off x="6140714" y="320033"/>
            <a:ext cx="0" cy="12612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7903412" y="320033"/>
            <a:ext cx="0" cy="12612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endCxn id="50" idx="3"/>
          </p:cNvCxnSpPr>
          <p:nvPr/>
        </p:nvCxnSpPr>
        <p:spPr>
          <a:xfrm flipH="1">
            <a:off x="6398855" y="201524"/>
            <a:ext cx="1246416" cy="3177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022062" y="263165"/>
            <a:ext cx="93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8cm</a:t>
            </a:r>
          </a:p>
        </p:txBody>
      </p:sp>
      <p:sp>
        <p:nvSpPr>
          <p:cNvPr id="55" name="Oval 54"/>
          <p:cNvSpPr/>
          <p:nvPr/>
        </p:nvSpPr>
        <p:spPr>
          <a:xfrm>
            <a:off x="6140713" y="1354836"/>
            <a:ext cx="1762698" cy="45285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7980783" y="325273"/>
            <a:ext cx="0" cy="1255992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8003320" y="741800"/>
            <a:ext cx="93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10cm</a:t>
            </a:r>
          </a:p>
        </p:txBody>
      </p:sp>
      <p:sp>
        <p:nvSpPr>
          <p:cNvPr id="58" name="Oval 57"/>
          <p:cNvSpPr/>
          <p:nvPr/>
        </p:nvSpPr>
        <p:spPr>
          <a:xfrm>
            <a:off x="209321" y="3464661"/>
            <a:ext cx="1762698" cy="45285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/>
          <p:nvPr/>
        </p:nvCxnSpPr>
        <p:spPr>
          <a:xfrm>
            <a:off x="209321" y="3651949"/>
            <a:ext cx="0" cy="12612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972019" y="3651949"/>
            <a:ext cx="0" cy="12612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endCxn id="58" idx="3"/>
          </p:cNvCxnSpPr>
          <p:nvPr/>
        </p:nvCxnSpPr>
        <p:spPr>
          <a:xfrm flipH="1">
            <a:off x="467462" y="3533440"/>
            <a:ext cx="1246416" cy="3177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090669" y="3595081"/>
            <a:ext cx="93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8cm</a:t>
            </a:r>
          </a:p>
        </p:txBody>
      </p:sp>
      <p:sp>
        <p:nvSpPr>
          <p:cNvPr id="63" name="Oval 62"/>
          <p:cNvSpPr/>
          <p:nvPr/>
        </p:nvSpPr>
        <p:spPr>
          <a:xfrm>
            <a:off x="209320" y="4686752"/>
            <a:ext cx="1762698" cy="45285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2049388" y="3657189"/>
            <a:ext cx="0" cy="1255992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1966629" y="4073716"/>
            <a:ext cx="93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10cm</a:t>
            </a:r>
          </a:p>
        </p:txBody>
      </p:sp>
      <p:sp>
        <p:nvSpPr>
          <p:cNvPr id="66" name="Oval 65"/>
          <p:cNvSpPr/>
          <p:nvPr/>
        </p:nvSpPr>
        <p:spPr>
          <a:xfrm>
            <a:off x="6103170" y="3413501"/>
            <a:ext cx="1762698" cy="45285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/>
          <p:nvPr/>
        </p:nvCxnSpPr>
        <p:spPr>
          <a:xfrm>
            <a:off x="6103170" y="3600789"/>
            <a:ext cx="0" cy="12612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7865868" y="3600789"/>
            <a:ext cx="0" cy="12612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endCxn id="66" idx="3"/>
          </p:cNvCxnSpPr>
          <p:nvPr/>
        </p:nvCxnSpPr>
        <p:spPr>
          <a:xfrm flipH="1">
            <a:off x="6361311" y="3482280"/>
            <a:ext cx="1246416" cy="3177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6984518" y="3543921"/>
            <a:ext cx="93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8cm</a:t>
            </a:r>
          </a:p>
        </p:txBody>
      </p:sp>
      <p:sp>
        <p:nvSpPr>
          <p:cNvPr id="71" name="Oval 70"/>
          <p:cNvSpPr/>
          <p:nvPr/>
        </p:nvSpPr>
        <p:spPr>
          <a:xfrm>
            <a:off x="6103169" y="4635592"/>
            <a:ext cx="1762698" cy="45285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7965405" y="3606029"/>
            <a:ext cx="0" cy="1255992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7920951" y="4290452"/>
            <a:ext cx="93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10cm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352419" y="3367122"/>
            <a:ext cx="36495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8) </a:t>
            </a:r>
            <a:r>
              <a:rPr lang="en-GB" dirty="0"/>
              <a:t>What is the ratio of the radius to </a:t>
            </a:r>
          </a:p>
          <a:p>
            <a:r>
              <a:rPr lang="en-GB" dirty="0"/>
              <a:t>the height of the cylinder. </a:t>
            </a:r>
          </a:p>
          <a:p>
            <a:r>
              <a:rPr lang="en-GB" dirty="0"/>
              <a:t>Give you answer in its simplest form.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183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59E8EB-B31D-071A-E6E0-AC8A7F6E0508}"/>
              </a:ext>
            </a:extLst>
          </p:cNvPr>
          <p:cNvSpPr txBox="1"/>
          <p:nvPr/>
        </p:nvSpPr>
        <p:spPr>
          <a:xfrm>
            <a:off x="1989512" y="2155767"/>
            <a:ext cx="83681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812014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53722" y="0"/>
            <a:ext cx="38792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3280756"/>
            <a:ext cx="12192000" cy="3879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442835" y="124519"/>
            <a:ext cx="1670731" cy="1630200"/>
            <a:chOff x="712250" y="161784"/>
            <a:chExt cx="1670731" cy="1630200"/>
          </a:xfrm>
        </p:grpSpPr>
        <p:sp>
          <p:nvSpPr>
            <p:cNvPr id="17" name="TextBox 16"/>
            <p:cNvSpPr txBox="1"/>
            <p:nvPr/>
          </p:nvSpPr>
          <p:spPr>
            <a:xfrm>
              <a:off x="1782936" y="738586"/>
              <a:ext cx="600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6cm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95002" y="230043"/>
              <a:ext cx="6077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4cm</a:t>
              </a: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250" y="161784"/>
              <a:ext cx="1173226" cy="16302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2074103" y="129229"/>
                <a:ext cx="37683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1) </a:t>
                </a:r>
                <a:r>
                  <a:rPr lang="en-GB" dirty="0"/>
                  <a:t>What is the volume of the cylinder?</a:t>
                </a:r>
              </a:p>
              <a:p>
                <a:r>
                  <a:rPr lang="en-GB" dirty="0"/>
                  <a:t>Give your answer in term of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4103" y="129229"/>
                <a:ext cx="3768328" cy="646331"/>
              </a:xfrm>
              <a:prstGeom prst="rect">
                <a:avLst/>
              </a:prstGeom>
              <a:blipFill>
                <a:blip r:embed="rId3"/>
                <a:stretch>
                  <a:fillRect l="-1294" t="-4717" r="-971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6441959" y="178151"/>
            <a:ext cx="1670731" cy="1630200"/>
            <a:chOff x="712250" y="161784"/>
            <a:chExt cx="1670731" cy="1630200"/>
          </a:xfrm>
        </p:grpSpPr>
        <p:sp>
          <p:nvSpPr>
            <p:cNvPr id="36" name="TextBox 35"/>
            <p:cNvSpPr txBox="1"/>
            <p:nvPr/>
          </p:nvSpPr>
          <p:spPr>
            <a:xfrm>
              <a:off x="1782936" y="738586"/>
              <a:ext cx="600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6cm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95002" y="230043"/>
              <a:ext cx="6077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4cm</a:t>
              </a:r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250" y="161784"/>
              <a:ext cx="1173226" cy="16302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812666" y="132745"/>
                <a:ext cx="42629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2) </a:t>
                </a:r>
                <a:r>
                  <a:rPr lang="en-GB" dirty="0"/>
                  <a:t>What is the surface area of the cylinder?</a:t>
                </a:r>
              </a:p>
              <a:p>
                <a:r>
                  <a:rPr lang="en-GB" dirty="0"/>
                  <a:t>Give your answer in term of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666" y="132745"/>
                <a:ext cx="4262955" cy="646331"/>
              </a:xfrm>
              <a:prstGeom prst="rect">
                <a:avLst/>
              </a:prstGeom>
              <a:blipFill>
                <a:blip r:embed="rId4"/>
                <a:stretch>
                  <a:fillRect l="-1288"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/>
          <p:cNvGrpSpPr/>
          <p:nvPr/>
        </p:nvGrpSpPr>
        <p:grpSpPr>
          <a:xfrm>
            <a:off x="498940" y="3494931"/>
            <a:ext cx="1670731" cy="1630200"/>
            <a:chOff x="712250" y="161784"/>
            <a:chExt cx="1670731" cy="1630200"/>
          </a:xfrm>
        </p:grpSpPr>
        <p:sp>
          <p:nvSpPr>
            <p:cNvPr id="41" name="TextBox 40"/>
            <p:cNvSpPr txBox="1"/>
            <p:nvPr/>
          </p:nvSpPr>
          <p:spPr>
            <a:xfrm>
              <a:off x="1782936" y="738586"/>
              <a:ext cx="600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6cm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995002" y="230043"/>
              <a:ext cx="6077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4cm</a:t>
              </a:r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250" y="161784"/>
              <a:ext cx="1173226" cy="1630200"/>
            </a:xfrm>
            <a:prstGeom prst="rect">
              <a:avLst/>
            </a:prstGeom>
          </p:spPr>
        </p:pic>
      </p:grpSp>
      <p:sp>
        <p:nvSpPr>
          <p:cNvPr id="44" name="TextBox 43"/>
          <p:cNvSpPr txBox="1"/>
          <p:nvPr/>
        </p:nvSpPr>
        <p:spPr>
          <a:xfrm>
            <a:off x="2040887" y="3424690"/>
            <a:ext cx="3826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 </a:t>
            </a:r>
            <a:r>
              <a:rPr lang="en-GB" dirty="0"/>
              <a:t>What is the capacity of the cylinder?</a:t>
            </a:r>
          </a:p>
          <a:p>
            <a:r>
              <a:rPr lang="en-GB" dirty="0"/>
              <a:t>Give your answer in millilitres. </a:t>
            </a:r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6561235" y="3399961"/>
            <a:ext cx="1670731" cy="1630200"/>
            <a:chOff x="712250" y="161784"/>
            <a:chExt cx="1670731" cy="1630200"/>
          </a:xfrm>
        </p:grpSpPr>
        <p:sp>
          <p:nvSpPr>
            <p:cNvPr id="46" name="TextBox 45"/>
            <p:cNvSpPr txBox="1"/>
            <p:nvPr/>
          </p:nvSpPr>
          <p:spPr>
            <a:xfrm>
              <a:off x="1782936" y="738586"/>
              <a:ext cx="600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6cm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95002" y="230043"/>
              <a:ext cx="6077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4cm</a:t>
              </a:r>
            </a:p>
          </p:txBody>
        </p:sp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250" y="161784"/>
              <a:ext cx="1173226" cy="1630200"/>
            </a:xfrm>
            <a:prstGeom prst="rect">
              <a:avLst/>
            </a:prstGeom>
          </p:spPr>
        </p:pic>
      </p:grpSp>
      <p:sp>
        <p:nvSpPr>
          <p:cNvPr id="49" name="TextBox 48"/>
          <p:cNvSpPr txBox="1"/>
          <p:nvPr/>
        </p:nvSpPr>
        <p:spPr>
          <a:xfrm>
            <a:off x="8323393" y="3395522"/>
            <a:ext cx="3348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 </a:t>
            </a:r>
            <a:r>
              <a:rPr lang="en-GB" dirty="0"/>
              <a:t>Draw the net of the cylinder.</a:t>
            </a:r>
          </a:p>
          <a:p>
            <a:r>
              <a:rPr lang="en-GB" dirty="0"/>
              <a:t>Label any measurements. </a:t>
            </a:r>
          </a:p>
          <a:p>
            <a:r>
              <a:rPr lang="en-GB" dirty="0"/>
              <a:t>Do not draw to scale.  </a:t>
            </a:r>
            <a:endParaRPr lang="en-GB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91780" y="1052750"/>
                <a:ext cx="2366357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solidFill>
                      <a:srgbClr val="FF0000"/>
                    </a:solidFill>
                  </a:rPr>
                  <a:t>Volume </a:t>
                </a:r>
              </a:p>
              <a:p>
                <a:r>
                  <a:rPr lang="en-GB" sz="3200" dirty="0">
                    <a:solidFill>
                      <a:srgbClr val="FF0000"/>
                    </a:solidFill>
                  </a:rPr>
                  <a:t>= 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m:rPr>
                        <m:nor/>
                      </m:rP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srgbClr val="FF0000"/>
                        </a:solidFill>
                      </a:rPr>
                      <m:t>x</m:t>
                    </m:r>
                    <m:r>
                      <a:rPr lang="en-GB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3200" dirty="0">
                        <a:solidFill>
                          <a:srgbClr val="FF0000"/>
                        </a:solidFill>
                      </a:rPr>
                      <m:t>x</m:t>
                    </m:r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6</a:t>
                </a:r>
              </a:p>
              <a:p>
                <a:r>
                  <a:rPr lang="en-GB" sz="3200" dirty="0">
                    <a:solidFill>
                      <a:srgbClr val="FF0000"/>
                    </a:solidFill>
                  </a:rPr>
                  <a:t>= </a:t>
                </a:r>
                <a:r>
                  <a:rPr lang="en-GB" sz="3200" b="1" dirty="0">
                    <a:solidFill>
                      <a:srgbClr val="FF0000"/>
                    </a:solidFill>
                  </a:rPr>
                  <a:t>96</a:t>
                </a:r>
                <a14:m>
                  <m:oMath xmlns:m="http://schemas.openxmlformats.org/officeDocument/2006/math">
                    <m:r>
                      <a:rPr lang="en-GB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780" y="1052750"/>
                <a:ext cx="2366357" cy="1569660"/>
              </a:xfrm>
              <a:prstGeom prst="rect">
                <a:avLst/>
              </a:prstGeom>
              <a:blipFill>
                <a:blip r:embed="rId5"/>
                <a:stretch>
                  <a:fillRect l="-6443" t="-5058" b="-12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541447" y="1023521"/>
                <a:ext cx="257041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solidFill>
                      <a:srgbClr val="FF0000"/>
                    </a:solidFill>
                  </a:rPr>
                  <a:t>Volume </a:t>
                </a:r>
              </a:p>
              <a:p>
                <a:r>
                  <a:rPr lang="en-GB" sz="3200" dirty="0">
                    <a:solidFill>
                      <a:srgbClr val="FF0000"/>
                    </a:solidFill>
                  </a:rPr>
                  <a:t>=  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32</m:t>
                    </m:r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m:rPr>
                        <m:nor/>
                      </m:rP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+ 48</m:t>
                    </m:r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r>
                  <a:rPr lang="en-GB" sz="3200" dirty="0">
                    <a:solidFill>
                      <a:srgbClr val="FF0000"/>
                    </a:solidFill>
                  </a:rPr>
                  <a:t>= </a:t>
                </a:r>
                <a:r>
                  <a:rPr lang="en-GB" sz="3200" b="1" dirty="0">
                    <a:solidFill>
                      <a:srgbClr val="FF0000"/>
                    </a:solidFill>
                  </a:rPr>
                  <a:t>80</a:t>
                </a:r>
                <a14:m>
                  <m:oMath xmlns:m="http://schemas.openxmlformats.org/officeDocument/2006/math">
                    <m:r>
                      <a:rPr lang="en-GB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1447" y="1023521"/>
                <a:ext cx="2570412" cy="1569660"/>
              </a:xfrm>
              <a:prstGeom prst="rect">
                <a:avLst/>
              </a:prstGeom>
              <a:blipFill>
                <a:blip r:embed="rId6"/>
                <a:stretch>
                  <a:fillRect l="-5924" t="-5058" b="-12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669032" y="4441065"/>
                <a:ext cx="2340772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solidFill>
                      <a:srgbClr val="FF0000"/>
                    </a:solidFill>
                  </a:rPr>
                  <a:t>Volume </a:t>
                </a:r>
              </a:p>
              <a:p>
                <a:r>
                  <a:rPr lang="en-GB" sz="3200" dirty="0">
                    <a:solidFill>
                      <a:srgbClr val="FF0000"/>
                    </a:solidFill>
                  </a:rPr>
                  <a:t>= 96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r>
                  <a:rPr lang="en-GB" sz="3200" dirty="0">
                    <a:solidFill>
                      <a:srgbClr val="FF0000"/>
                    </a:solidFill>
                  </a:rPr>
                  <a:t>= 301.6 cm</a:t>
                </a:r>
                <a:r>
                  <a:rPr lang="en-GB" sz="3200" baseline="30000" dirty="0">
                    <a:solidFill>
                      <a:srgbClr val="FF0000"/>
                    </a:solidFill>
                  </a:rPr>
                  <a:t>3</a:t>
                </a:r>
              </a:p>
              <a:p>
                <a:r>
                  <a:rPr lang="en-GB" sz="3200" dirty="0">
                    <a:solidFill>
                      <a:srgbClr val="FF0000"/>
                    </a:solidFill>
                  </a:rPr>
                  <a:t>= </a:t>
                </a:r>
                <a:r>
                  <a:rPr lang="en-GB" sz="3200" b="1" dirty="0">
                    <a:solidFill>
                      <a:srgbClr val="FF0000"/>
                    </a:solidFill>
                  </a:rPr>
                  <a:t>301.6</a:t>
                </a:r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ml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032" y="4441065"/>
                <a:ext cx="2340772" cy="2062103"/>
              </a:xfrm>
              <a:prstGeom prst="rect">
                <a:avLst/>
              </a:prstGeom>
              <a:blipFill>
                <a:blip r:embed="rId7"/>
                <a:stretch>
                  <a:fillRect l="-6771" t="-3846" b="-91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8787378" y="4361020"/>
            <a:ext cx="2376148" cy="2330179"/>
            <a:chOff x="8787378" y="4361020"/>
            <a:chExt cx="2376148" cy="2330179"/>
          </a:xfrm>
        </p:grpSpPr>
        <p:sp>
          <p:nvSpPr>
            <p:cNvPr id="3" name="Rectangle 2"/>
            <p:cNvSpPr/>
            <p:nvPr/>
          </p:nvSpPr>
          <p:spPr>
            <a:xfrm>
              <a:off x="8787378" y="5125791"/>
              <a:ext cx="1615143" cy="748146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Oval 3"/>
            <p:cNvSpPr/>
            <p:nvPr/>
          </p:nvSpPr>
          <p:spPr>
            <a:xfrm>
              <a:off x="9219811" y="4361020"/>
              <a:ext cx="864524" cy="764771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 29"/>
            <p:cNvSpPr/>
            <p:nvPr/>
          </p:nvSpPr>
          <p:spPr>
            <a:xfrm>
              <a:off x="9240332" y="5926428"/>
              <a:ext cx="864524" cy="764771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0563481" y="5287450"/>
              <a:ext cx="600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6cm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>
              <a:off x="10540538" y="5094861"/>
              <a:ext cx="9191" cy="72636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9526630" y="4405790"/>
              <a:ext cx="600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4cm</a:t>
              </a:r>
            </a:p>
          </p:txBody>
        </p:sp>
        <p:cxnSp>
          <p:nvCxnSpPr>
            <p:cNvPr id="51" name="Straight Arrow Connector 50"/>
            <p:cNvCxnSpPr>
              <a:endCxn id="4" idx="6"/>
            </p:cNvCxnSpPr>
            <p:nvPr/>
          </p:nvCxnSpPr>
          <p:spPr>
            <a:xfrm flipV="1">
              <a:off x="9676015" y="4743406"/>
              <a:ext cx="408320" cy="197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592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5986475" y="0"/>
            <a:ext cx="28977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3280756"/>
            <a:ext cx="12192000" cy="3879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186169" y="97010"/>
            <a:ext cx="3757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5) </a:t>
            </a:r>
            <a:r>
              <a:rPr lang="en-GB" dirty="0"/>
              <a:t>What is the volume of the cylinder?</a:t>
            </a:r>
          </a:p>
          <a:p>
            <a:r>
              <a:rPr lang="en-GB" dirty="0"/>
              <a:t>Give your answer to 2 decimal places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006506" y="64648"/>
            <a:ext cx="4211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6) </a:t>
            </a:r>
            <a:r>
              <a:rPr lang="en-GB" dirty="0"/>
              <a:t>What is the surface area of the cylinder?</a:t>
            </a:r>
          </a:p>
          <a:p>
            <a:r>
              <a:rPr lang="en-GB" dirty="0"/>
              <a:t>Give your answer to 2 decimal places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186864" y="3325381"/>
            <a:ext cx="3814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7) </a:t>
            </a:r>
            <a:r>
              <a:rPr lang="en-GB" dirty="0"/>
              <a:t>What is the capacity of the cylinder?</a:t>
            </a:r>
          </a:p>
          <a:p>
            <a:r>
              <a:rPr lang="en-GB" dirty="0"/>
              <a:t>Give your answer in litres.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154237" y="132745"/>
            <a:ext cx="1762698" cy="45285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54237" y="320033"/>
            <a:ext cx="0" cy="12612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916935" y="320033"/>
            <a:ext cx="0" cy="12612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endCxn id="24" idx="3"/>
          </p:cNvCxnSpPr>
          <p:nvPr/>
        </p:nvCxnSpPr>
        <p:spPr>
          <a:xfrm flipH="1">
            <a:off x="412378" y="201524"/>
            <a:ext cx="1246416" cy="3177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35585" y="263165"/>
            <a:ext cx="93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8cm</a:t>
            </a:r>
          </a:p>
        </p:txBody>
      </p:sp>
      <p:sp>
        <p:nvSpPr>
          <p:cNvPr id="32" name="Oval 31"/>
          <p:cNvSpPr/>
          <p:nvPr/>
        </p:nvSpPr>
        <p:spPr>
          <a:xfrm>
            <a:off x="154236" y="1354836"/>
            <a:ext cx="1762698" cy="45285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2060051" y="325273"/>
            <a:ext cx="0" cy="1255992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016843" y="741800"/>
            <a:ext cx="93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10cm</a:t>
            </a:r>
          </a:p>
        </p:txBody>
      </p:sp>
      <p:sp>
        <p:nvSpPr>
          <p:cNvPr id="50" name="Oval 49"/>
          <p:cNvSpPr/>
          <p:nvPr/>
        </p:nvSpPr>
        <p:spPr>
          <a:xfrm>
            <a:off x="6140714" y="132745"/>
            <a:ext cx="1762698" cy="45285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/>
          <p:nvPr/>
        </p:nvCxnSpPr>
        <p:spPr>
          <a:xfrm>
            <a:off x="6140714" y="320033"/>
            <a:ext cx="0" cy="12612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7903412" y="320033"/>
            <a:ext cx="0" cy="12612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endCxn id="50" idx="3"/>
          </p:cNvCxnSpPr>
          <p:nvPr/>
        </p:nvCxnSpPr>
        <p:spPr>
          <a:xfrm flipH="1">
            <a:off x="6398855" y="201524"/>
            <a:ext cx="1246416" cy="3177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022062" y="263165"/>
            <a:ext cx="93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8cm</a:t>
            </a:r>
          </a:p>
        </p:txBody>
      </p:sp>
      <p:sp>
        <p:nvSpPr>
          <p:cNvPr id="55" name="Oval 54"/>
          <p:cNvSpPr/>
          <p:nvPr/>
        </p:nvSpPr>
        <p:spPr>
          <a:xfrm>
            <a:off x="6140713" y="1354836"/>
            <a:ext cx="1762698" cy="45285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7980783" y="325273"/>
            <a:ext cx="0" cy="1255992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8003320" y="741800"/>
            <a:ext cx="93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10cm</a:t>
            </a:r>
          </a:p>
        </p:txBody>
      </p:sp>
      <p:sp>
        <p:nvSpPr>
          <p:cNvPr id="58" name="Oval 57"/>
          <p:cNvSpPr/>
          <p:nvPr/>
        </p:nvSpPr>
        <p:spPr>
          <a:xfrm>
            <a:off x="209321" y="3464661"/>
            <a:ext cx="1762698" cy="45285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/>
          <p:nvPr/>
        </p:nvCxnSpPr>
        <p:spPr>
          <a:xfrm>
            <a:off x="209321" y="3651949"/>
            <a:ext cx="0" cy="12612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972019" y="3651949"/>
            <a:ext cx="0" cy="12612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endCxn id="58" idx="3"/>
          </p:cNvCxnSpPr>
          <p:nvPr/>
        </p:nvCxnSpPr>
        <p:spPr>
          <a:xfrm flipH="1">
            <a:off x="467462" y="3533440"/>
            <a:ext cx="1246416" cy="3177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090669" y="3595081"/>
            <a:ext cx="93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8cm</a:t>
            </a:r>
          </a:p>
        </p:txBody>
      </p:sp>
      <p:sp>
        <p:nvSpPr>
          <p:cNvPr id="63" name="Oval 62"/>
          <p:cNvSpPr/>
          <p:nvPr/>
        </p:nvSpPr>
        <p:spPr>
          <a:xfrm>
            <a:off x="209320" y="4686752"/>
            <a:ext cx="1762698" cy="45285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2049388" y="3657189"/>
            <a:ext cx="0" cy="1255992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1966629" y="4073716"/>
            <a:ext cx="93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10cm</a:t>
            </a:r>
          </a:p>
        </p:txBody>
      </p:sp>
      <p:sp>
        <p:nvSpPr>
          <p:cNvPr id="66" name="Oval 65"/>
          <p:cNvSpPr/>
          <p:nvPr/>
        </p:nvSpPr>
        <p:spPr>
          <a:xfrm>
            <a:off x="6103170" y="3413501"/>
            <a:ext cx="1762698" cy="45285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/>
          <p:nvPr/>
        </p:nvCxnSpPr>
        <p:spPr>
          <a:xfrm>
            <a:off x="6103170" y="3600789"/>
            <a:ext cx="0" cy="12612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7865868" y="3600789"/>
            <a:ext cx="0" cy="12612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endCxn id="66" idx="3"/>
          </p:cNvCxnSpPr>
          <p:nvPr/>
        </p:nvCxnSpPr>
        <p:spPr>
          <a:xfrm flipH="1">
            <a:off x="6361311" y="3482280"/>
            <a:ext cx="1246416" cy="3177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6984518" y="3543921"/>
            <a:ext cx="93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8cm</a:t>
            </a:r>
          </a:p>
        </p:txBody>
      </p:sp>
      <p:sp>
        <p:nvSpPr>
          <p:cNvPr id="71" name="Oval 70"/>
          <p:cNvSpPr/>
          <p:nvPr/>
        </p:nvSpPr>
        <p:spPr>
          <a:xfrm>
            <a:off x="6103169" y="4635592"/>
            <a:ext cx="1762698" cy="45285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7965405" y="3606029"/>
            <a:ext cx="0" cy="1255992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7920951" y="4290452"/>
            <a:ext cx="93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10cm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352419" y="3367122"/>
            <a:ext cx="36495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8) </a:t>
            </a:r>
            <a:r>
              <a:rPr lang="en-GB" dirty="0"/>
              <a:t>What is the ratio of the radius to </a:t>
            </a:r>
          </a:p>
          <a:p>
            <a:r>
              <a:rPr lang="en-GB" dirty="0"/>
              <a:t>the height of the cylinder. </a:t>
            </a:r>
          </a:p>
          <a:p>
            <a:r>
              <a:rPr lang="en-GB" dirty="0"/>
              <a:t>Give you answer in its simplest form.</a:t>
            </a:r>
            <a:endParaRPr lang="en-GB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/>
              <p:cNvSpPr txBox="1"/>
              <p:nvPr/>
            </p:nvSpPr>
            <p:spPr>
              <a:xfrm>
                <a:off x="2953276" y="994281"/>
                <a:ext cx="2366357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solidFill>
                      <a:srgbClr val="FF0000"/>
                    </a:solidFill>
                  </a:rPr>
                  <a:t>Volume </a:t>
                </a:r>
              </a:p>
              <a:p>
                <a:r>
                  <a:rPr lang="en-GB" sz="3200" dirty="0">
                    <a:solidFill>
                      <a:srgbClr val="FF0000"/>
                    </a:solidFill>
                  </a:rPr>
                  <a:t>= 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m:rPr>
                        <m:nor/>
                      </m:rP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srgbClr val="FF0000"/>
                        </a:solidFill>
                      </a:rPr>
                      <m:t>x</m:t>
                    </m:r>
                    <m:r>
                      <a:rPr lang="en-GB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3200" dirty="0">
                        <a:solidFill>
                          <a:srgbClr val="FF0000"/>
                        </a:solidFill>
                      </a:rPr>
                      <m:t>x</m:t>
                    </m:r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10</a:t>
                </a:r>
              </a:p>
              <a:p>
                <a:r>
                  <a:rPr lang="en-GB" sz="3200" dirty="0">
                    <a:solidFill>
                      <a:srgbClr val="FF0000"/>
                    </a:solidFill>
                  </a:rPr>
                  <a:t>= 160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r>
                  <a:rPr lang="en-GB" sz="3200" dirty="0">
                    <a:solidFill>
                      <a:srgbClr val="FF0000"/>
                    </a:solidFill>
                  </a:rPr>
                  <a:t>= </a:t>
                </a:r>
                <a:r>
                  <a:rPr lang="en-GB" sz="3200" b="1" dirty="0">
                    <a:solidFill>
                      <a:srgbClr val="FF0000"/>
                    </a:solidFill>
                  </a:rPr>
                  <a:t>502.65</a:t>
                </a:r>
                <a:r>
                  <a:rPr lang="en-GB" sz="3200" dirty="0">
                    <a:solidFill>
                      <a:srgbClr val="FF0000"/>
                    </a:solidFill>
                  </a:rPr>
                  <a:t> cm</a:t>
                </a:r>
                <a:r>
                  <a:rPr lang="en-GB" sz="3200" baseline="30000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3276" y="994281"/>
                <a:ext cx="2366357" cy="2062103"/>
              </a:xfrm>
              <a:prstGeom prst="rect">
                <a:avLst/>
              </a:prstGeom>
              <a:blipFill>
                <a:blip r:embed="rId2"/>
                <a:stretch>
                  <a:fillRect l="-6427" t="-3846" r="-6170" b="-8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/>
              <p:cNvSpPr txBox="1"/>
              <p:nvPr/>
            </p:nvSpPr>
            <p:spPr>
              <a:xfrm>
                <a:off x="8784761" y="1088178"/>
                <a:ext cx="2570412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solidFill>
                      <a:srgbClr val="FF0000"/>
                    </a:solidFill>
                  </a:rPr>
                  <a:t>Volume </a:t>
                </a:r>
              </a:p>
              <a:p>
                <a:r>
                  <a:rPr lang="en-GB" sz="3200" dirty="0">
                    <a:solidFill>
                      <a:srgbClr val="FF0000"/>
                    </a:solidFill>
                  </a:rPr>
                  <a:t>=  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32</m:t>
                    </m:r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m:rPr>
                        <m:nor/>
                      </m:rP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+ </m:t>
                    </m:r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80</m:t>
                    </m:r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r>
                  <a:rPr lang="en-GB" sz="3200" dirty="0">
                    <a:solidFill>
                      <a:srgbClr val="FF0000"/>
                    </a:solidFill>
                  </a:rPr>
                  <a:t>= </a:t>
                </a:r>
                <a:r>
                  <a:rPr lang="en-GB" sz="3200" b="1" dirty="0">
                    <a:solidFill>
                      <a:srgbClr val="FF0000"/>
                    </a:solidFill>
                  </a:rPr>
                  <a:t>112</a:t>
                </a:r>
                <a14:m>
                  <m:oMath xmlns:m="http://schemas.openxmlformats.org/officeDocument/2006/math">
                    <m:r>
                      <a:rPr lang="en-GB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endParaRPr lang="en-GB" sz="32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r>
                  <a:rPr lang="en-GB" sz="3200" b="1" dirty="0">
                    <a:solidFill>
                      <a:srgbClr val="FF0000"/>
                    </a:solidFill>
                  </a:rPr>
                  <a:t>= 351.86</a:t>
                </a: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4761" y="1088178"/>
                <a:ext cx="2570412" cy="2062103"/>
              </a:xfrm>
              <a:prstGeom prst="rect">
                <a:avLst/>
              </a:prstGeom>
              <a:blipFill>
                <a:blip r:embed="rId3"/>
                <a:stretch>
                  <a:fillRect l="-5924" t="-3846" b="-8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3026633" y="4184810"/>
                <a:ext cx="234077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solidFill>
                      <a:srgbClr val="FF0000"/>
                    </a:solidFill>
                  </a:rPr>
                  <a:t>Volume </a:t>
                </a:r>
              </a:p>
              <a:p>
                <a:r>
                  <a:rPr lang="en-GB" sz="2800" dirty="0">
                    <a:solidFill>
                      <a:srgbClr val="FF0000"/>
                    </a:solidFill>
                  </a:rPr>
                  <a:t>= 160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r>
                  <a:rPr lang="en-GB" sz="2800" dirty="0">
                    <a:solidFill>
                      <a:srgbClr val="FF0000"/>
                    </a:solidFill>
                  </a:rPr>
                  <a:t>= 502.65 cm</a:t>
                </a:r>
                <a:r>
                  <a:rPr lang="en-GB" sz="2800" baseline="30000" dirty="0">
                    <a:solidFill>
                      <a:srgbClr val="FF0000"/>
                    </a:solidFill>
                  </a:rPr>
                  <a:t>3</a:t>
                </a:r>
              </a:p>
              <a:p>
                <a:r>
                  <a:rPr lang="en-GB" sz="2800" dirty="0">
                    <a:solidFill>
                      <a:srgbClr val="FF0000"/>
                    </a:solidFill>
                  </a:rPr>
                  <a:t>= 502.65 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ml</a:t>
                </a:r>
              </a:p>
              <a:p>
                <a:r>
                  <a:rPr lang="en-GB" sz="2800" dirty="0">
                    <a:solidFill>
                      <a:srgbClr val="FF0000"/>
                    </a:solidFill>
                  </a:rPr>
                  <a:t>= </a:t>
                </a:r>
                <a:r>
                  <a:rPr lang="en-GB" sz="2800" b="1" dirty="0">
                    <a:solidFill>
                      <a:srgbClr val="FF0000"/>
                    </a:solidFill>
                  </a:rPr>
                  <a:t>0.50265</a:t>
                </a:r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6633" y="4184810"/>
                <a:ext cx="2340772" cy="2246769"/>
              </a:xfrm>
              <a:prstGeom prst="rect">
                <a:avLst/>
              </a:prstGeom>
              <a:blipFill>
                <a:blip r:embed="rId4"/>
                <a:stretch>
                  <a:fillRect l="-5208" t="-2439" b="-67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9341968" y="4443048"/>
            <a:ext cx="15407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rgbClr val="FF0000"/>
                </a:solidFill>
              </a:rPr>
              <a:t>4:10</a:t>
            </a:r>
          </a:p>
        </p:txBody>
      </p:sp>
      <p:sp>
        <p:nvSpPr>
          <p:cNvPr id="3" name="Rectangle 2"/>
          <p:cNvSpPr/>
          <p:nvPr/>
        </p:nvSpPr>
        <p:spPr>
          <a:xfrm>
            <a:off x="9416173" y="5145881"/>
            <a:ext cx="10727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5400" dirty="0">
                <a:solidFill>
                  <a:srgbClr val="FF0000"/>
                </a:solidFill>
              </a:rPr>
              <a:t>2:5</a:t>
            </a:r>
          </a:p>
        </p:txBody>
      </p:sp>
    </p:spTree>
    <p:extLst>
      <p:ext uri="{BB962C8B-B14F-4D97-AF65-F5344CB8AC3E}">
        <p14:creationId xmlns:p14="http://schemas.microsoft.com/office/powerpoint/2010/main" val="165714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395</Words>
  <Application>Microsoft Office PowerPoint</Application>
  <PresentationFormat>Widescreen</PresentationFormat>
  <Paragraphs>96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2019-11-09T19:17:39Z</dcterms:created>
  <dcterms:modified xsi:type="dcterms:W3CDTF">2024-05-22T07:39:09Z</dcterms:modified>
</cp:coreProperties>
</file>