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74" r:id="rId2"/>
    <p:sldId id="263" r:id="rId3"/>
    <p:sldId id="256" r:id="rId4"/>
    <p:sldId id="264" r:id="rId5"/>
    <p:sldId id="270" r:id="rId6"/>
    <p:sldId id="268" r:id="rId7"/>
    <p:sldId id="271" r:id="rId8"/>
    <p:sldId id="267" r:id="rId9"/>
    <p:sldId id="266" r:id="rId10"/>
    <p:sldId id="273" r:id="rId11"/>
    <p:sldId id="265" r:id="rId12"/>
    <p:sldId id="272"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000"/>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2254F65-770C-4341-8652-F94A665099EF}" v="63" dt="2021-11-22T04:04:28.43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15" autoAdjust="0"/>
    <p:restoredTop sz="94660"/>
  </p:normalViewPr>
  <p:slideViewPr>
    <p:cSldViewPr snapToGrid="0">
      <p:cViewPr varScale="1">
        <p:scale>
          <a:sx n="86" d="100"/>
          <a:sy n="86" d="100"/>
        </p:scale>
        <p:origin x="48" y="20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tewart Gale" userId="3647ddd2-6040-41ae-a96d-232c23482af8" providerId="ADAL" clId="{52254F65-770C-4341-8652-F94A665099EF}"/>
    <pc:docChg chg="custSel addSld modSld sldOrd">
      <pc:chgData name="Stewart Gale" userId="3647ddd2-6040-41ae-a96d-232c23482af8" providerId="ADAL" clId="{52254F65-770C-4341-8652-F94A665099EF}" dt="2021-11-22T04:04:28.437" v="237" actId="20577"/>
      <pc:docMkLst>
        <pc:docMk/>
      </pc:docMkLst>
      <pc:sldChg chg="delSp modSp mod">
        <pc:chgData name="Stewart Gale" userId="3647ddd2-6040-41ae-a96d-232c23482af8" providerId="ADAL" clId="{52254F65-770C-4341-8652-F94A665099EF}" dt="2021-11-21T10:52:52.575" v="233" actId="1076"/>
        <pc:sldMkLst>
          <pc:docMk/>
          <pc:sldMk cId="1443621248" sldId="256"/>
        </pc:sldMkLst>
        <pc:spChg chg="mod">
          <ac:chgData name="Stewart Gale" userId="3647ddd2-6040-41ae-a96d-232c23482af8" providerId="ADAL" clId="{52254F65-770C-4341-8652-F94A665099EF}" dt="2021-11-21T10:52:52.575" v="233" actId="1076"/>
          <ac:spMkLst>
            <pc:docMk/>
            <pc:sldMk cId="1443621248" sldId="256"/>
            <ac:spMk id="3" creationId="{00000000-0000-0000-0000-000000000000}"/>
          </ac:spMkLst>
        </pc:spChg>
        <pc:spChg chg="del">
          <ac:chgData name="Stewart Gale" userId="3647ddd2-6040-41ae-a96d-232c23482af8" providerId="ADAL" clId="{52254F65-770C-4341-8652-F94A665099EF}" dt="2021-11-21T10:52:16.886" v="223" actId="478"/>
          <ac:spMkLst>
            <pc:docMk/>
            <pc:sldMk cId="1443621248" sldId="256"/>
            <ac:spMk id="4" creationId="{00000000-0000-0000-0000-000000000000}"/>
          </ac:spMkLst>
        </pc:spChg>
        <pc:spChg chg="mod">
          <ac:chgData name="Stewart Gale" userId="3647ddd2-6040-41ae-a96d-232c23482af8" providerId="ADAL" clId="{52254F65-770C-4341-8652-F94A665099EF}" dt="2021-11-21T10:52:52.575" v="233" actId="1076"/>
          <ac:spMkLst>
            <pc:docMk/>
            <pc:sldMk cId="1443621248" sldId="256"/>
            <ac:spMk id="14" creationId="{00000000-0000-0000-0000-000000000000}"/>
          </ac:spMkLst>
        </pc:spChg>
        <pc:spChg chg="mod">
          <ac:chgData name="Stewart Gale" userId="3647ddd2-6040-41ae-a96d-232c23482af8" providerId="ADAL" clId="{52254F65-770C-4341-8652-F94A665099EF}" dt="2021-11-21T10:52:52.575" v="233" actId="1076"/>
          <ac:spMkLst>
            <pc:docMk/>
            <pc:sldMk cId="1443621248" sldId="256"/>
            <ac:spMk id="15" creationId="{00000000-0000-0000-0000-000000000000}"/>
          </ac:spMkLst>
        </pc:spChg>
        <pc:cxnChg chg="mod">
          <ac:chgData name="Stewart Gale" userId="3647ddd2-6040-41ae-a96d-232c23482af8" providerId="ADAL" clId="{52254F65-770C-4341-8652-F94A665099EF}" dt="2021-11-21T10:52:52.575" v="233" actId="1076"/>
          <ac:cxnSpMkLst>
            <pc:docMk/>
            <pc:sldMk cId="1443621248" sldId="256"/>
            <ac:cxnSpMk id="19" creationId="{00000000-0000-0000-0000-000000000000}"/>
          </ac:cxnSpMkLst>
        </pc:cxnChg>
        <pc:cxnChg chg="mod">
          <ac:chgData name="Stewart Gale" userId="3647ddd2-6040-41ae-a96d-232c23482af8" providerId="ADAL" clId="{52254F65-770C-4341-8652-F94A665099EF}" dt="2021-11-21T10:52:52.575" v="233" actId="1076"/>
          <ac:cxnSpMkLst>
            <pc:docMk/>
            <pc:sldMk cId="1443621248" sldId="256"/>
            <ac:cxnSpMk id="22" creationId="{00000000-0000-0000-0000-000000000000}"/>
          </ac:cxnSpMkLst>
        </pc:cxnChg>
        <pc:cxnChg chg="mod">
          <ac:chgData name="Stewart Gale" userId="3647ddd2-6040-41ae-a96d-232c23482af8" providerId="ADAL" clId="{52254F65-770C-4341-8652-F94A665099EF}" dt="2021-11-21T10:52:52.575" v="233" actId="1076"/>
          <ac:cxnSpMkLst>
            <pc:docMk/>
            <pc:sldMk cId="1443621248" sldId="256"/>
            <ac:cxnSpMk id="26" creationId="{00000000-0000-0000-0000-000000000000}"/>
          </ac:cxnSpMkLst>
        </pc:cxnChg>
      </pc:sldChg>
      <pc:sldChg chg="addSp delSp modSp mod modAnim">
        <pc:chgData name="Stewart Gale" userId="3647ddd2-6040-41ae-a96d-232c23482af8" providerId="ADAL" clId="{52254F65-770C-4341-8652-F94A665099EF}" dt="2021-11-22T04:04:28.437" v="237" actId="20577"/>
        <pc:sldMkLst>
          <pc:docMk/>
          <pc:sldMk cId="873468971" sldId="263"/>
        </pc:sldMkLst>
        <pc:spChg chg="add mod">
          <ac:chgData name="Stewart Gale" userId="3647ddd2-6040-41ae-a96d-232c23482af8" providerId="ADAL" clId="{52254F65-770C-4341-8652-F94A665099EF}" dt="2021-11-21T10:42:06.794" v="128" actId="1076"/>
          <ac:spMkLst>
            <pc:docMk/>
            <pc:sldMk cId="873468971" sldId="263"/>
            <ac:spMk id="2" creationId="{B0B0DBF1-968D-4C0C-8227-A0A98786B93E}"/>
          </ac:spMkLst>
        </pc:spChg>
        <pc:spChg chg="add mod">
          <ac:chgData name="Stewart Gale" userId="3647ddd2-6040-41ae-a96d-232c23482af8" providerId="ADAL" clId="{52254F65-770C-4341-8652-F94A665099EF}" dt="2021-11-21T10:50:16.666" v="200" actId="122"/>
          <ac:spMkLst>
            <pc:docMk/>
            <pc:sldMk cId="873468971" sldId="263"/>
            <ac:spMk id="3" creationId="{D8F3168E-093B-46C8-B8CD-6AFB73587FC5}"/>
          </ac:spMkLst>
        </pc:spChg>
        <pc:spChg chg="add mod">
          <ac:chgData name="Stewart Gale" userId="3647ddd2-6040-41ae-a96d-232c23482af8" providerId="ADAL" clId="{52254F65-770C-4341-8652-F94A665099EF}" dt="2021-11-21T10:42:06.794" v="128" actId="1076"/>
          <ac:spMkLst>
            <pc:docMk/>
            <pc:sldMk cId="873468971" sldId="263"/>
            <ac:spMk id="4" creationId="{9D8A269E-07F6-4FC8-918A-C6AC3D9F6A9B}"/>
          </ac:spMkLst>
        </pc:spChg>
        <pc:spChg chg="add mod">
          <ac:chgData name="Stewart Gale" userId="3647ddd2-6040-41ae-a96d-232c23482af8" providerId="ADAL" clId="{52254F65-770C-4341-8652-F94A665099EF}" dt="2021-11-21T10:42:06.794" v="128" actId="1076"/>
          <ac:spMkLst>
            <pc:docMk/>
            <pc:sldMk cId="873468971" sldId="263"/>
            <ac:spMk id="5" creationId="{ED610E24-C2B9-4715-A9A4-2B0C150C8FAB}"/>
          </ac:spMkLst>
        </pc:spChg>
        <pc:spChg chg="add mod">
          <ac:chgData name="Stewart Gale" userId="3647ddd2-6040-41ae-a96d-232c23482af8" providerId="ADAL" clId="{52254F65-770C-4341-8652-F94A665099EF}" dt="2021-11-21T10:42:06.794" v="128" actId="1076"/>
          <ac:spMkLst>
            <pc:docMk/>
            <pc:sldMk cId="873468971" sldId="263"/>
            <ac:spMk id="6" creationId="{7C84BED6-0F6C-43AD-A4D4-DAAA0470A700}"/>
          </ac:spMkLst>
        </pc:spChg>
        <pc:spChg chg="add del mod">
          <ac:chgData name="Stewart Gale" userId="3647ddd2-6040-41ae-a96d-232c23482af8" providerId="ADAL" clId="{52254F65-770C-4341-8652-F94A665099EF}" dt="2021-11-21T10:40:58.309" v="99" actId="478"/>
          <ac:spMkLst>
            <pc:docMk/>
            <pc:sldMk cId="873468971" sldId="263"/>
            <ac:spMk id="7" creationId="{E2088B81-2F3B-481A-B91B-CDED26675F25}"/>
          </ac:spMkLst>
        </pc:spChg>
        <pc:spChg chg="add mod">
          <ac:chgData name="Stewart Gale" userId="3647ddd2-6040-41ae-a96d-232c23482af8" providerId="ADAL" clId="{52254F65-770C-4341-8652-F94A665099EF}" dt="2021-11-22T04:04:26.097" v="235" actId="20577"/>
          <ac:spMkLst>
            <pc:docMk/>
            <pc:sldMk cId="873468971" sldId="263"/>
            <ac:spMk id="8" creationId="{DDB9CC8C-74C1-41D7-B464-F70EFE8AA7A4}"/>
          </ac:spMkLst>
        </pc:spChg>
        <pc:spChg chg="add mod">
          <ac:chgData name="Stewart Gale" userId="3647ddd2-6040-41ae-a96d-232c23482af8" providerId="ADAL" clId="{52254F65-770C-4341-8652-F94A665099EF}" dt="2021-11-21T10:52:06.056" v="220" actId="1076"/>
          <ac:spMkLst>
            <pc:docMk/>
            <pc:sldMk cId="873468971" sldId="263"/>
            <ac:spMk id="10" creationId="{6B22EA4E-2C1F-4DD7-B948-07EDE23E0AD9}"/>
          </ac:spMkLst>
        </pc:spChg>
        <pc:spChg chg="add mod">
          <ac:chgData name="Stewart Gale" userId="3647ddd2-6040-41ae-a96d-232c23482af8" providerId="ADAL" clId="{52254F65-770C-4341-8652-F94A665099EF}" dt="2021-11-21T10:52:03.297" v="219" actId="207"/>
          <ac:spMkLst>
            <pc:docMk/>
            <pc:sldMk cId="873468971" sldId="263"/>
            <ac:spMk id="11" creationId="{1383197A-07D5-43E7-8BC2-4507FEA3C123}"/>
          </ac:spMkLst>
        </pc:spChg>
        <pc:spChg chg="add mod">
          <ac:chgData name="Stewart Gale" userId="3647ddd2-6040-41ae-a96d-232c23482af8" providerId="ADAL" clId="{52254F65-770C-4341-8652-F94A665099EF}" dt="2021-11-21T10:52:06.056" v="220" actId="1076"/>
          <ac:spMkLst>
            <pc:docMk/>
            <pc:sldMk cId="873468971" sldId="263"/>
            <ac:spMk id="12" creationId="{8DCF8868-B5EA-4C45-BBF7-F3ED87CE6C6A}"/>
          </ac:spMkLst>
        </pc:spChg>
        <pc:spChg chg="add mod">
          <ac:chgData name="Stewart Gale" userId="3647ddd2-6040-41ae-a96d-232c23482af8" providerId="ADAL" clId="{52254F65-770C-4341-8652-F94A665099EF}" dt="2021-11-21T10:52:06.056" v="220" actId="1076"/>
          <ac:spMkLst>
            <pc:docMk/>
            <pc:sldMk cId="873468971" sldId="263"/>
            <ac:spMk id="13" creationId="{C79B96DD-CFE6-4BE8-BAEC-74A49F29B9D9}"/>
          </ac:spMkLst>
        </pc:spChg>
        <pc:spChg chg="add mod">
          <ac:chgData name="Stewart Gale" userId="3647ddd2-6040-41ae-a96d-232c23482af8" providerId="ADAL" clId="{52254F65-770C-4341-8652-F94A665099EF}" dt="2021-11-22T04:04:28.437" v="237" actId="20577"/>
          <ac:spMkLst>
            <pc:docMk/>
            <pc:sldMk cId="873468971" sldId="263"/>
            <ac:spMk id="14" creationId="{3349C80A-F45A-4998-B058-0B5D34F22755}"/>
          </ac:spMkLst>
        </pc:spChg>
        <pc:graphicFrameChg chg="del mod">
          <ac:chgData name="Stewart Gale" userId="3647ddd2-6040-41ae-a96d-232c23482af8" providerId="ADAL" clId="{52254F65-770C-4341-8652-F94A665099EF}" dt="2021-11-21T10:39:03.685" v="23" actId="478"/>
          <ac:graphicFrameMkLst>
            <pc:docMk/>
            <pc:sldMk cId="873468971" sldId="263"/>
            <ac:graphicFrameMk id="90122" creationId="{00000000-0000-0000-0000-000000000000}"/>
          </ac:graphicFrameMkLst>
        </pc:graphicFrameChg>
      </pc:sldChg>
      <pc:sldChg chg="addSp delSp modSp new mod ord">
        <pc:chgData name="Stewart Gale" userId="3647ddd2-6040-41ae-a96d-232c23482af8" providerId="ADAL" clId="{52254F65-770C-4341-8652-F94A665099EF}" dt="2021-11-21T10:38:29.221" v="18"/>
        <pc:sldMkLst>
          <pc:docMk/>
          <pc:sldMk cId="713524435" sldId="274"/>
        </pc:sldMkLst>
        <pc:spChg chg="del">
          <ac:chgData name="Stewart Gale" userId="3647ddd2-6040-41ae-a96d-232c23482af8" providerId="ADAL" clId="{52254F65-770C-4341-8652-F94A665099EF}" dt="2021-11-21T10:38:06.115" v="1" actId="478"/>
          <ac:spMkLst>
            <pc:docMk/>
            <pc:sldMk cId="713524435" sldId="274"/>
            <ac:spMk id="2" creationId="{05EAAA47-BFF7-4C18-AD8E-85A07DDF6F46}"/>
          </ac:spMkLst>
        </pc:spChg>
        <pc:spChg chg="del">
          <ac:chgData name="Stewart Gale" userId="3647ddd2-6040-41ae-a96d-232c23482af8" providerId="ADAL" clId="{52254F65-770C-4341-8652-F94A665099EF}" dt="2021-11-21T10:38:06.115" v="1" actId="478"/>
          <ac:spMkLst>
            <pc:docMk/>
            <pc:sldMk cId="713524435" sldId="274"/>
            <ac:spMk id="3" creationId="{AD922210-E307-46A1-B330-06F5DFB031F7}"/>
          </ac:spMkLst>
        </pc:spChg>
        <pc:spChg chg="add mod">
          <ac:chgData name="Stewart Gale" userId="3647ddd2-6040-41ae-a96d-232c23482af8" providerId="ADAL" clId="{52254F65-770C-4341-8652-F94A665099EF}" dt="2021-11-21T10:38:26.145" v="16" actId="1076"/>
          <ac:spMkLst>
            <pc:docMk/>
            <pc:sldMk cId="713524435" sldId="274"/>
            <ac:spMk id="4" creationId="{FAD4A078-97FE-43E4-AA93-EB4E42B386AF}"/>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D0801A9-786C-4100-95E0-10CE6EBFE749}" type="datetimeFigureOut">
              <a:rPr lang="en-GB" smtClean="0"/>
              <a:t>22/11/2021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F4BF6F5-88C0-4B0A-B870-0D6FE5A3286D}" type="slidenum">
              <a:rPr lang="en-GB" smtClean="0"/>
              <a:t>‹#›</a:t>
            </a:fld>
            <a:endParaRPr lang="en-GB"/>
          </a:p>
        </p:txBody>
      </p:sp>
    </p:spTree>
    <p:extLst>
      <p:ext uri="{BB962C8B-B14F-4D97-AF65-F5344CB8AC3E}">
        <p14:creationId xmlns:p14="http://schemas.microsoft.com/office/powerpoint/2010/main" val="31041600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D33241F-5483-4A8D-86D7-D58FD4238D0D}" type="slidenum">
              <a:rPr lang="en-GB" altLang="en-US"/>
              <a:pPr/>
              <a:t>2</a:t>
            </a:fld>
            <a:endParaRPr lang="en-GB" altLang="en-US"/>
          </a:p>
        </p:txBody>
      </p:sp>
      <p:sp>
        <p:nvSpPr>
          <p:cNvPr id="91138" name="Rectangle 2"/>
          <p:cNvSpPr>
            <a:spLocks noGrp="1" noRot="1" noChangeAspect="1" noChangeArrowheads="1" noTextEdit="1"/>
          </p:cNvSpPr>
          <p:nvPr>
            <p:ph type="sldImg"/>
          </p:nvPr>
        </p:nvSpPr>
        <p:spPr bwMode="auto">
          <a:xfrm>
            <a:off x="381000" y="685800"/>
            <a:ext cx="6096000" cy="3429000"/>
          </a:xfrm>
          <a:prstGeom prst="rect">
            <a:avLst/>
          </a:prstGeom>
          <a:solidFill>
            <a:srgbClr val="FFFFFF"/>
          </a:solidFill>
          <a:ln>
            <a:solidFill>
              <a:srgbClr val="000000"/>
            </a:solidFill>
            <a:miter lim="800000"/>
            <a:headEnd/>
            <a:tailEnd/>
          </a:ln>
        </p:spPr>
      </p:sp>
      <p:sp>
        <p:nvSpPr>
          <p:cNvPr id="91139" name="Rectangle 3"/>
          <p:cNvSpPr>
            <a:spLocks noGrp="1" noChangeArrowheads="1"/>
          </p:cNvSpPr>
          <p:nvPr>
            <p:ph type="body" idx="1"/>
          </p:nvPr>
        </p:nvSpPr>
        <p:spPr bwMode="auto">
          <a:xfrm>
            <a:off x="914400" y="4343400"/>
            <a:ext cx="5029200" cy="4114800"/>
          </a:xfrm>
          <a:prstGeom prst="rect">
            <a:avLst/>
          </a:prstGeom>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a:t>Ask pupils to pick out the smallest fraction, decimal or percentage and place it on the number line. Continue until each one is in place. Discuss how we could express all of these as percentages to order them more easily. Remind pupils that 1 = 100% and 2 = 200%.</a:t>
            </a:r>
          </a:p>
        </p:txBody>
      </p:sp>
    </p:spTree>
    <p:extLst>
      <p:ext uri="{BB962C8B-B14F-4D97-AF65-F5344CB8AC3E}">
        <p14:creationId xmlns:p14="http://schemas.microsoft.com/office/powerpoint/2010/main" val="18537687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DB367FB6-0812-4798-840E-0F6AFC219374}" type="datetimeFigureOut">
              <a:rPr lang="en-GB" smtClean="0"/>
              <a:t>22/11/2021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F97A587-5F9D-4567-8540-858762997EC3}" type="slidenum">
              <a:rPr lang="en-GB" smtClean="0"/>
              <a:t>‹#›</a:t>
            </a:fld>
            <a:endParaRPr lang="en-GB"/>
          </a:p>
        </p:txBody>
      </p:sp>
    </p:spTree>
    <p:extLst>
      <p:ext uri="{BB962C8B-B14F-4D97-AF65-F5344CB8AC3E}">
        <p14:creationId xmlns:p14="http://schemas.microsoft.com/office/powerpoint/2010/main" val="9383161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DB367FB6-0812-4798-840E-0F6AFC219374}" type="datetimeFigureOut">
              <a:rPr lang="en-GB" smtClean="0"/>
              <a:t>22/11/2021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F97A587-5F9D-4567-8540-858762997EC3}" type="slidenum">
              <a:rPr lang="en-GB" smtClean="0"/>
              <a:t>‹#›</a:t>
            </a:fld>
            <a:endParaRPr lang="en-GB"/>
          </a:p>
        </p:txBody>
      </p:sp>
    </p:spTree>
    <p:extLst>
      <p:ext uri="{BB962C8B-B14F-4D97-AF65-F5344CB8AC3E}">
        <p14:creationId xmlns:p14="http://schemas.microsoft.com/office/powerpoint/2010/main" val="33751220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DB367FB6-0812-4798-840E-0F6AFC219374}" type="datetimeFigureOut">
              <a:rPr lang="en-GB" smtClean="0"/>
              <a:t>22/11/2021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F97A587-5F9D-4567-8540-858762997EC3}" type="slidenum">
              <a:rPr lang="en-GB" smtClean="0"/>
              <a:t>‹#›</a:t>
            </a:fld>
            <a:endParaRPr lang="en-GB"/>
          </a:p>
        </p:txBody>
      </p:sp>
    </p:spTree>
    <p:extLst>
      <p:ext uri="{BB962C8B-B14F-4D97-AF65-F5344CB8AC3E}">
        <p14:creationId xmlns:p14="http://schemas.microsoft.com/office/powerpoint/2010/main" val="33133800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DB367FB6-0812-4798-840E-0F6AFC219374}" type="datetimeFigureOut">
              <a:rPr lang="en-GB" smtClean="0"/>
              <a:t>22/11/2021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F97A587-5F9D-4567-8540-858762997EC3}" type="slidenum">
              <a:rPr lang="en-GB" smtClean="0"/>
              <a:t>‹#›</a:t>
            </a:fld>
            <a:endParaRPr lang="en-GB"/>
          </a:p>
        </p:txBody>
      </p:sp>
    </p:spTree>
    <p:extLst>
      <p:ext uri="{BB962C8B-B14F-4D97-AF65-F5344CB8AC3E}">
        <p14:creationId xmlns:p14="http://schemas.microsoft.com/office/powerpoint/2010/main" val="35617948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B367FB6-0812-4798-840E-0F6AFC219374}" type="datetimeFigureOut">
              <a:rPr lang="en-GB" smtClean="0"/>
              <a:t>22/11/2021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F97A587-5F9D-4567-8540-858762997EC3}" type="slidenum">
              <a:rPr lang="en-GB" smtClean="0"/>
              <a:t>‹#›</a:t>
            </a:fld>
            <a:endParaRPr lang="en-GB"/>
          </a:p>
        </p:txBody>
      </p:sp>
    </p:spTree>
    <p:extLst>
      <p:ext uri="{BB962C8B-B14F-4D97-AF65-F5344CB8AC3E}">
        <p14:creationId xmlns:p14="http://schemas.microsoft.com/office/powerpoint/2010/main" val="13229971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DB367FB6-0812-4798-840E-0F6AFC219374}" type="datetimeFigureOut">
              <a:rPr lang="en-GB" smtClean="0"/>
              <a:t>22/11/2021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F97A587-5F9D-4567-8540-858762997EC3}" type="slidenum">
              <a:rPr lang="en-GB" smtClean="0"/>
              <a:t>‹#›</a:t>
            </a:fld>
            <a:endParaRPr lang="en-GB"/>
          </a:p>
        </p:txBody>
      </p:sp>
    </p:spTree>
    <p:extLst>
      <p:ext uri="{BB962C8B-B14F-4D97-AF65-F5344CB8AC3E}">
        <p14:creationId xmlns:p14="http://schemas.microsoft.com/office/powerpoint/2010/main" val="30688056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DB367FB6-0812-4798-840E-0F6AFC219374}" type="datetimeFigureOut">
              <a:rPr lang="en-GB" smtClean="0"/>
              <a:t>22/11/2021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FF97A587-5F9D-4567-8540-858762997EC3}" type="slidenum">
              <a:rPr lang="en-GB" smtClean="0"/>
              <a:t>‹#›</a:t>
            </a:fld>
            <a:endParaRPr lang="en-GB"/>
          </a:p>
        </p:txBody>
      </p:sp>
    </p:spTree>
    <p:extLst>
      <p:ext uri="{BB962C8B-B14F-4D97-AF65-F5344CB8AC3E}">
        <p14:creationId xmlns:p14="http://schemas.microsoft.com/office/powerpoint/2010/main" val="12051578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DB367FB6-0812-4798-840E-0F6AFC219374}" type="datetimeFigureOut">
              <a:rPr lang="en-GB" smtClean="0"/>
              <a:t>22/11/2021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FF97A587-5F9D-4567-8540-858762997EC3}" type="slidenum">
              <a:rPr lang="en-GB" smtClean="0"/>
              <a:t>‹#›</a:t>
            </a:fld>
            <a:endParaRPr lang="en-GB"/>
          </a:p>
        </p:txBody>
      </p:sp>
    </p:spTree>
    <p:extLst>
      <p:ext uri="{BB962C8B-B14F-4D97-AF65-F5344CB8AC3E}">
        <p14:creationId xmlns:p14="http://schemas.microsoft.com/office/powerpoint/2010/main" val="35038553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B367FB6-0812-4798-840E-0F6AFC219374}" type="datetimeFigureOut">
              <a:rPr lang="en-GB" smtClean="0"/>
              <a:t>22/11/2021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FF97A587-5F9D-4567-8540-858762997EC3}" type="slidenum">
              <a:rPr lang="en-GB" smtClean="0"/>
              <a:t>‹#›</a:t>
            </a:fld>
            <a:endParaRPr lang="en-GB"/>
          </a:p>
        </p:txBody>
      </p:sp>
    </p:spTree>
    <p:extLst>
      <p:ext uri="{BB962C8B-B14F-4D97-AF65-F5344CB8AC3E}">
        <p14:creationId xmlns:p14="http://schemas.microsoft.com/office/powerpoint/2010/main" val="20471552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B367FB6-0812-4798-840E-0F6AFC219374}" type="datetimeFigureOut">
              <a:rPr lang="en-GB" smtClean="0"/>
              <a:t>22/11/2021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F97A587-5F9D-4567-8540-858762997EC3}" type="slidenum">
              <a:rPr lang="en-GB" smtClean="0"/>
              <a:t>‹#›</a:t>
            </a:fld>
            <a:endParaRPr lang="en-GB"/>
          </a:p>
        </p:txBody>
      </p:sp>
    </p:spTree>
    <p:extLst>
      <p:ext uri="{BB962C8B-B14F-4D97-AF65-F5344CB8AC3E}">
        <p14:creationId xmlns:p14="http://schemas.microsoft.com/office/powerpoint/2010/main" val="7340586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B367FB6-0812-4798-840E-0F6AFC219374}" type="datetimeFigureOut">
              <a:rPr lang="en-GB" smtClean="0"/>
              <a:t>22/11/2021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F97A587-5F9D-4567-8540-858762997EC3}" type="slidenum">
              <a:rPr lang="en-GB" smtClean="0"/>
              <a:t>‹#›</a:t>
            </a:fld>
            <a:endParaRPr lang="en-GB"/>
          </a:p>
        </p:txBody>
      </p:sp>
    </p:spTree>
    <p:extLst>
      <p:ext uri="{BB962C8B-B14F-4D97-AF65-F5344CB8AC3E}">
        <p14:creationId xmlns:p14="http://schemas.microsoft.com/office/powerpoint/2010/main" val="12450899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B367FB6-0812-4798-840E-0F6AFC219374}" type="datetimeFigureOut">
              <a:rPr lang="en-GB" smtClean="0"/>
              <a:t>22/11/2021</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97A587-5F9D-4567-8540-858762997EC3}" type="slidenum">
              <a:rPr lang="en-GB" smtClean="0"/>
              <a:t>‹#›</a:t>
            </a:fld>
            <a:endParaRPr lang="en-GB"/>
          </a:p>
        </p:txBody>
      </p:sp>
    </p:spTree>
    <p:extLst>
      <p:ext uri="{BB962C8B-B14F-4D97-AF65-F5344CB8AC3E}">
        <p14:creationId xmlns:p14="http://schemas.microsoft.com/office/powerpoint/2010/main" val="18704805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image" Target="../media/image20.png"/><Relationship Id="rId1" Type="http://schemas.openxmlformats.org/officeDocument/2006/relationships/slideLayout" Target="../slideLayouts/slideLayout1.xml"/><Relationship Id="rId4" Type="http://schemas.openxmlformats.org/officeDocument/2006/relationships/image" Target="../media/image40.png"/></Relationships>
</file>

<file path=ppt/slides/_rels/slide7.xml.rels><?xml version="1.0" encoding="UTF-8" standalone="yes"?>
<Relationships xmlns="http://schemas.openxmlformats.org/package/2006/relationships"><Relationship Id="rId3" Type="http://schemas.openxmlformats.org/officeDocument/2006/relationships/image" Target="../media/image50.png"/><Relationship Id="rId2" Type="http://schemas.openxmlformats.org/officeDocument/2006/relationships/image" Target="../media/image20.png"/><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FAD4A078-97FE-43E4-AA93-EB4E42B386AF}"/>
              </a:ext>
            </a:extLst>
          </p:cNvPr>
          <p:cNvSpPr/>
          <p:nvPr/>
        </p:nvSpPr>
        <p:spPr>
          <a:xfrm>
            <a:off x="561062" y="1453001"/>
            <a:ext cx="10954838" cy="3785652"/>
          </a:xfrm>
          <a:prstGeom prst="rect">
            <a:avLst/>
          </a:prstGeom>
        </p:spPr>
        <p:txBody>
          <a:bodyPr wrap="square">
            <a:spAutoFit/>
          </a:bodyPr>
          <a:lstStyle/>
          <a:p>
            <a:pPr algn="ctr"/>
            <a:r>
              <a:rPr lang="en-US" sz="8000" b="1" i="0" u="sng" strike="noStrike" dirty="0">
                <a:solidFill>
                  <a:srgbClr val="000000"/>
                </a:solidFill>
                <a:effectLst/>
                <a:latin typeface="Calibri" panose="020F0502020204030204" pitchFamily="34" charset="0"/>
              </a:rPr>
              <a:t>LO: Converting between </a:t>
            </a:r>
          </a:p>
          <a:p>
            <a:pPr algn="ctr"/>
            <a:r>
              <a:rPr lang="en-US" sz="8000" b="1" u="sng" dirty="0">
                <a:solidFill>
                  <a:srgbClr val="000000"/>
                </a:solidFill>
                <a:latin typeface="Calibri" panose="020F0502020204030204" pitchFamily="34" charset="0"/>
              </a:rPr>
              <a:t>F</a:t>
            </a:r>
            <a:r>
              <a:rPr lang="en-US" sz="8000" b="1" i="0" u="sng" strike="noStrike" dirty="0">
                <a:solidFill>
                  <a:srgbClr val="000000"/>
                </a:solidFill>
                <a:effectLst/>
                <a:latin typeface="Calibri" panose="020F0502020204030204" pitchFamily="34" charset="0"/>
              </a:rPr>
              <a:t>ractions, Decimals </a:t>
            </a:r>
          </a:p>
          <a:p>
            <a:pPr algn="ctr"/>
            <a:r>
              <a:rPr lang="en-US" sz="8000" b="1" i="0" u="sng" strike="noStrike" dirty="0">
                <a:solidFill>
                  <a:srgbClr val="000000"/>
                </a:solidFill>
                <a:effectLst/>
                <a:latin typeface="Calibri" panose="020F0502020204030204" pitchFamily="34" charset="0"/>
              </a:rPr>
              <a:t>and Percentages</a:t>
            </a:r>
            <a:r>
              <a:rPr lang="en-US" sz="8000" b="1" dirty="0"/>
              <a:t> </a:t>
            </a:r>
            <a:endParaRPr lang="en-GB" sz="8000" b="1" dirty="0"/>
          </a:p>
        </p:txBody>
      </p:sp>
    </p:spTree>
    <p:extLst>
      <p:ext uri="{BB962C8B-B14F-4D97-AF65-F5344CB8AC3E}">
        <p14:creationId xmlns:p14="http://schemas.microsoft.com/office/powerpoint/2010/main" val="7135244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graphicFrame>
            <p:nvGraphicFramePr>
              <p:cNvPr id="4" name="Table 3"/>
              <p:cNvGraphicFramePr>
                <a:graphicFrameLocks noGrp="1"/>
              </p:cNvGraphicFramePr>
              <p:nvPr>
                <p:extLst>
                  <p:ext uri="{D42A27DB-BD31-4B8C-83A1-F6EECF244321}">
                    <p14:modId xmlns:p14="http://schemas.microsoft.com/office/powerpoint/2010/main" val="3721759958"/>
                  </p:ext>
                </p:extLst>
              </p:nvPr>
            </p:nvGraphicFramePr>
            <p:xfrm>
              <a:off x="986425" y="1422470"/>
              <a:ext cx="10480449" cy="3582005"/>
            </p:xfrm>
            <a:graphic>
              <a:graphicData uri="http://schemas.openxmlformats.org/drawingml/2006/table">
                <a:tbl>
                  <a:tblPr firstRow="1" bandRow="1">
                    <a:tableStyleId>{5C22544A-7EE6-4342-B048-85BDC9FD1C3A}</a:tableStyleId>
                  </a:tblPr>
                  <a:tblGrid>
                    <a:gridCol w="3493483">
                      <a:extLst>
                        <a:ext uri="{9D8B030D-6E8A-4147-A177-3AD203B41FA5}">
                          <a16:colId xmlns:a16="http://schemas.microsoft.com/office/drawing/2014/main" val="20000"/>
                        </a:ext>
                      </a:extLst>
                    </a:gridCol>
                    <a:gridCol w="3493483">
                      <a:extLst>
                        <a:ext uri="{9D8B030D-6E8A-4147-A177-3AD203B41FA5}">
                          <a16:colId xmlns:a16="http://schemas.microsoft.com/office/drawing/2014/main" val="20001"/>
                        </a:ext>
                      </a:extLst>
                    </a:gridCol>
                    <a:gridCol w="3493483">
                      <a:extLst>
                        <a:ext uri="{9D8B030D-6E8A-4147-A177-3AD203B41FA5}">
                          <a16:colId xmlns:a16="http://schemas.microsoft.com/office/drawing/2014/main" val="20002"/>
                        </a:ext>
                      </a:extLst>
                    </a:gridCol>
                  </a:tblGrid>
                  <a:tr h="1535570">
                    <a:tc>
                      <a:txBody>
                        <a:bodyPr/>
                        <a:lstStyle/>
                        <a:p>
                          <a:pPr algn="ctr"/>
                          <a:r>
                            <a:rPr lang="en-GB" sz="4400" dirty="0">
                              <a:solidFill>
                                <a:srgbClr val="FF0000"/>
                              </a:solidFill>
                            </a:rPr>
                            <a:t>Fractions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4400" dirty="0">
                              <a:solidFill>
                                <a:srgbClr val="008000"/>
                              </a:solidFill>
                            </a:rPr>
                            <a:t>Percentages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4400" dirty="0">
                              <a:solidFill>
                                <a:srgbClr val="0000FF"/>
                              </a:solidFill>
                            </a:rPr>
                            <a:t>Decimals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2046435">
                    <a:tc>
                      <a:txBody>
                        <a:bodyPr/>
                        <a:lstStyle/>
                        <a:p>
                          <a:pPr algn="ctr"/>
                          <a14:m>
                            <m:oMathPara xmlns:m="http://schemas.openxmlformats.org/officeDocument/2006/math">
                              <m:oMathParaPr>
                                <m:jc m:val="centerGroup"/>
                              </m:oMathParaPr>
                              <m:oMath xmlns:m="http://schemas.openxmlformats.org/officeDocument/2006/math">
                                <m:f>
                                  <m:fPr>
                                    <m:ctrlPr>
                                      <a:rPr lang="en-GB" sz="4800" b="1" i="1" smtClean="0">
                                        <a:solidFill>
                                          <a:srgbClr val="FF0000"/>
                                        </a:solidFill>
                                        <a:latin typeface="Cambria Math" panose="02040503050406030204" pitchFamily="18" charset="0"/>
                                      </a:rPr>
                                    </m:ctrlPr>
                                  </m:fPr>
                                  <m:num>
                                    <m:r>
                                      <a:rPr lang="en-GB" sz="4800" b="1" i="1" smtClean="0">
                                        <a:solidFill>
                                          <a:srgbClr val="FF0000"/>
                                        </a:solidFill>
                                        <a:latin typeface="Cambria Math" panose="02040503050406030204" pitchFamily="18" charset="0"/>
                                      </a:rPr>
                                      <m:t>𝟑</m:t>
                                    </m:r>
                                  </m:num>
                                  <m:den>
                                    <m:r>
                                      <a:rPr lang="en-GB" sz="4800" b="1" i="1" smtClean="0">
                                        <a:solidFill>
                                          <a:srgbClr val="FF0000"/>
                                        </a:solidFill>
                                        <a:latin typeface="Cambria Math" panose="02040503050406030204" pitchFamily="18" charset="0"/>
                                      </a:rPr>
                                      <m:t>𝟓</m:t>
                                    </m:r>
                                  </m:den>
                                </m:f>
                              </m:oMath>
                            </m:oMathPara>
                          </a14:m>
                          <a:endParaRPr lang="en-GB" sz="48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GB" sz="48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GB" sz="48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mc:Choice>
        <mc:Fallback xmlns="">
          <p:graphicFrame>
            <p:nvGraphicFramePr>
              <p:cNvPr id="4" name="Table 3"/>
              <p:cNvGraphicFramePr>
                <a:graphicFrameLocks noGrp="1"/>
              </p:cNvGraphicFramePr>
              <p:nvPr>
                <p:extLst>
                  <p:ext uri="{D42A27DB-BD31-4B8C-83A1-F6EECF244321}">
                    <p14:modId xmlns:p14="http://schemas.microsoft.com/office/powerpoint/2010/main" val="3721759958"/>
                  </p:ext>
                </p:extLst>
              </p:nvPr>
            </p:nvGraphicFramePr>
            <p:xfrm>
              <a:off x="986425" y="1422470"/>
              <a:ext cx="10480449" cy="3582005"/>
            </p:xfrm>
            <a:graphic>
              <a:graphicData uri="http://schemas.openxmlformats.org/drawingml/2006/table">
                <a:tbl>
                  <a:tblPr firstRow="1" bandRow="1">
                    <a:tableStyleId>{5C22544A-7EE6-4342-B048-85BDC9FD1C3A}</a:tableStyleId>
                  </a:tblPr>
                  <a:tblGrid>
                    <a:gridCol w="3493483">
                      <a:extLst>
                        <a:ext uri="{9D8B030D-6E8A-4147-A177-3AD203B41FA5}">
                          <a16:colId xmlns:a16="http://schemas.microsoft.com/office/drawing/2014/main" val="20000"/>
                        </a:ext>
                      </a:extLst>
                    </a:gridCol>
                    <a:gridCol w="3493483">
                      <a:extLst>
                        <a:ext uri="{9D8B030D-6E8A-4147-A177-3AD203B41FA5}">
                          <a16:colId xmlns:a16="http://schemas.microsoft.com/office/drawing/2014/main" val="20001"/>
                        </a:ext>
                      </a:extLst>
                    </a:gridCol>
                    <a:gridCol w="3493483">
                      <a:extLst>
                        <a:ext uri="{9D8B030D-6E8A-4147-A177-3AD203B41FA5}">
                          <a16:colId xmlns:a16="http://schemas.microsoft.com/office/drawing/2014/main" val="20002"/>
                        </a:ext>
                      </a:extLst>
                    </a:gridCol>
                  </a:tblGrid>
                  <a:tr h="1535570">
                    <a:tc>
                      <a:txBody>
                        <a:bodyPr/>
                        <a:lstStyle/>
                        <a:p>
                          <a:pPr algn="ctr"/>
                          <a:r>
                            <a:rPr lang="en-GB" sz="4400" dirty="0" smtClean="0">
                              <a:solidFill>
                                <a:srgbClr val="FF0000"/>
                              </a:solidFill>
                            </a:rPr>
                            <a:t>Fractions</a:t>
                          </a:r>
                          <a:endParaRPr lang="en-GB" sz="4400" dirty="0">
                            <a:solidFill>
                              <a:srgbClr val="FF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4400" dirty="0" smtClean="0">
                              <a:solidFill>
                                <a:srgbClr val="008000"/>
                              </a:solidFill>
                            </a:rPr>
                            <a:t>Percentages</a:t>
                          </a:r>
                          <a:endParaRPr lang="en-GB" sz="4400" dirty="0">
                            <a:solidFill>
                              <a:srgbClr val="008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4400" dirty="0" smtClean="0">
                              <a:solidFill>
                                <a:srgbClr val="0000FF"/>
                              </a:solidFill>
                            </a:rPr>
                            <a:t>Decimals</a:t>
                          </a:r>
                          <a:endParaRPr lang="en-GB" sz="4400" dirty="0">
                            <a:solidFill>
                              <a:srgbClr val="0000FF"/>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2046435">
                    <a:tc>
                      <a:txBody>
                        <a:bodyPr/>
                        <a:lstStyle/>
                        <a:p>
                          <a:endParaRPr lang="en-US"/>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blipFill>
                          <a:blip r:embed="rId2"/>
                          <a:stretch>
                            <a:fillRect l="-174" t="-75298" r="-200174" b="-893"/>
                          </a:stretch>
                        </a:blipFill>
                      </a:tcPr>
                    </a:tc>
                    <a:tc>
                      <a:txBody>
                        <a:bodyPr/>
                        <a:lstStyle/>
                        <a:p>
                          <a:pPr algn="ctr"/>
                          <a:endParaRPr lang="en-GB" sz="48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GB" sz="48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mc:Fallback>
      </mc:AlternateContent>
      <p:sp>
        <p:nvSpPr>
          <p:cNvPr id="5" name="TextBox 4"/>
          <p:cNvSpPr txBox="1"/>
          <p:nvPr/>
        </p:nvSpPr>
        <p:spPr>
          <a:xfrm>
            <a:off x="4602180" y="3446434"/>
            <a:ext cx="3239493" cy="830997"/>
          </a:xfrm>
          <a:prstGeom prst="rect">
            <a:avLst/>
          </a:prstGeom>
          <a:noFill/>
        </p:spPr>
        <p:txBody>
          <a:bodyPr wrap="square" rtlCol="0">
            <a:spAutoFit/>
          </a:bodyPr>
          <a:lstStyle/>
          <a:p>
            <a:pPr algn="ctr"/>
            <a:r>
              <a:rPr lang="en-GB" sz="4800" b="1" dirty="0"/>
              <a:t>60%</a:t>
            </a:r>
          </a:p>
        </p:txBody>
      </p:sp>
      <p:sp>
        <p:nvSpPr>
          <p:cNvPr id="7" name="TextBox 6"/>
          <p:cNvSpPr txBox="1"/>
          <p:nvPr/>
        </p:nvSpPr>
        <p:spPr>
          <a:xfrm>
            <a:off x="8384771" y="3455613"/>
            <a:ext cx="2739394" cy="830997"/>
          </a:xfrm>
          <a:prstGeom prst="rect">
            <a:avLst/>
          </a:prstGeom>
          <a:noFill/>
        </p:spPr>
        <p:txBody>
          <a:bodyPr wrap="square" rtlCol="0">
            <a:spAutoFit/>
          </a:bodyPr>
          <a:lstStyle/>
          <a:p>
            <a:pPr algn="ctr"/>
            <a:r>
              <a:rPr lang="en-GB" sz="4800" b="1" dirty="0"/>
              <a:t>0.6</a:t>
            </a:r>
          </a:p>
        </p:txBody>
      </p:sp>
    </p:spTree>
    <p:extLst>
      <p:ext uri="{BB962C8B-B14F-4D97-AF65-F5344CB8AC3E}">
        <p14:creationId xmlns:p14="http://schemas.microsoft.com/office/powerpoint/2010/main" val="27063527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536725992"/>
              </p:ext>
            </p:extLst>
          </p:nvPr>
        </p:nvGraphicFramePr>
        <p:xfrm>
          <a:off x="858538" y="1611234"/>
          <a:ext cx="10557609" cy="3260023"/>
        </p:xfrm>
        <a:graphic>
          <a:graphicData uri="http://schemas.openxmlformats.org/drawingml/2006/table">
            <a:tbl>
              <a:tblPr firstRow="1" bandRow="1">
                <a:tableStyleId>{5C22544A-7EE6-4342-B048-85BDC9FD1C3A}</a:tableStyleId>
              </a:tblPr>
              <a:tblGrid>
                <a:gridCol w="3519203">
                  <a:extLst>
                    <a:ext uri="{9D8B030D-6E8A-4147-A177-3AD203B41FA5}">
                      <a16:colId xmlns:a16="http://schemas.microsoft.com/office/drawing/2014/main" val="20000"/>
                    </a:ext>
                  </a:extLst>
                </a:gridCol>
                <a:gridCol w="3519203">
                  <a:extLst>
                    <a:ext uri="{9D8B030D-6E8A-4147-A177-3AD203B41FA5}">
                      <a16:colId xmlns:a16="http://schemas.microsoft.com/office/drawing/2014/main" val="20001"/>
                    </a:ext>
                  </a:extLst>
                </a:gridCol>
                <a:gridCol w="3519203">
                  <a:extLst>
                    <a:ext uri="{9D8B030D-6E8A-4147-A177-3AD203B41FA5}">
                      <a16:colId xmlns:a16="http://schemas.microsoft.com/office/drawing/2014/main" val="20002"/>
                    </a:ext>
                  </a:extLst>
                </a:gridCol>
              </a:tblGrid>
              <a:tr h="1526669">
                <a:tc>
                  <a:txBody>
                    <a:bodyPr/>
                    <a:lstStyle/>
                    <a:p>
                      <a:pPr algn="ctr"/>
                      <a:r>
                        <a:rPr lang="en-GB" sz="4400" dirty="0">
                          <a:solidFill>
                            <a:srgbClr val="FF0000"/>
                          </a:solidFill>
                        </a:rPr>
                        <a:t>Fractions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4400" dirty="0">
                          <a:solidFill>
                            <a:srgbClr val="008000"/>
                          </a:solidFill>
                        </a:rPr>
                        <a:t>Percentages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4400" dirty="0">
                          <a:solidFill>
                            <a:srgbClr val="0000FF"/>
                          </a:solidFill>
                        </a:rPr>
                        <a:t>Decimals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1733354">
                <a:tc>
                  <a:txBody>
                    <a:bodyPr/>
                    <a:lstStyle/>
                    <a:p>
                      <a:pPr algn="ctr"/>
                      <a:endParaRPr lang="en-GB" sz="48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4800" b="1" dirty="0">
                          <a:solidFill>
                            <a:srgbClr val="008000"/>
                          </a:solidFill>
                        </a:rPr>
                        <a:t>35%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GB" sz="48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bl>
          </a:graphicData>
        </a:graphic>
      </p:graphicFrame>
      <p:sp>
        <p:nvSpPr>
          <p:cNvPr id="8" name="TextBox 7"/>
          <p:cNvSpPr txBox="1"/>
          <p:nvPr/>
        </p:nvSpPr>
        <p:spPr>
          <a:xfrm>
            <a:off x="8218516" y="3562987"/>
            <a:ext cx="2905113" cy="830997"/>
          </a:xfrm>
          <a:prstGeom prst="rect">
            <a:avLst/>
          </a:prstGeom>
          <a:noFill/>
        </p:spPr>
        <p:txBody>
          <a:bodyPr wrap="square" rtlCol="0">
            <a:spAutoFit/>
          </a:bodyPr>
          <a:lstStyle/>
          <a:p>
            <a:pPr algn="ctr"/>
            <a:r>
              <a:rPr lang="en-GB" sz="4800" b="1" dirty="0"/>
              <a:t>0.35</a:t>
            </a:r>
          </a:p>
        </p:txBody>
      </p:sp>
      <mc:AlternateContent xmlns:mc="http://schemas.openxmlformats.org/markup-compatibility/2006" xmlns:a14="http://schemas.microsoft.com/office/drawing/2010/main">
        <mc:Choice Requires="a14">
          <p:sp>
            <p:nvSpPr>
              <p:cNvPr id="9" name="Rectangle 8"/>
              <p:cNvSpPr/>
              <p:nvPr/>
            </p:nvSpPr>
            <p:spPr>
              <a:xfrm>
                <a:off x="1298230" y="3298491"/>
                <a:ext cx="1250663" cy="1378198"/>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f>
                        <m:fPr>
                          <m:ctrlPr>
                            <a:rPr lang="en-GB" sz="4400" i="1" smtClean="0">
                              <a:latin typeface="Cambria Math" panose="02040503050406030204" pitchFamily="18" charset="0"/>
                            </a:rPr>
                          </m:ctrlPr>
                        </m:fPr>
                        <m:num>
                          <m:r>
                            <a:rPr lang="en-GB" sz="4400" i="1">
                              <a:latin typeface="Cambria Math" panose="02040503050406030204" pitchFamily="18" charset="0"/>
                            </a:rPr>
                            <m:t>3</m:t>
                          </m:r>
                          <m:r>
                            <a:rPr lang="en-GB" sz="4400" b="0" i="1" smtClean="0">
                              <a:latin typeface="Cambria Math" panose="02040503050406030204" pitchFamily="18" charset="0"/>
                            </a:rPr>
                            <m:t>5</m:t>
                          </m:r>
                        </m:num>
                        <m:den>
                          <m:r>
                            <a:rPr lang="en-GB" sz="4400" b="0" i="1" smtClean="0">
                              <a:latin typeface="Cambria Math" panose="02040503050406030204" pitchFamily="18" charset="0"/>
                            </a:rPr>
                            <m:t>100</m:t>
                          </m:r>
                        </m:den>
                      </m:f>
                    </m:oMath>
                  </m:oMathPara>
                </a14:m>
                <a:endParaRPr lang="en-GB" sz="4400" dirty="0"/>
              </a:p>
            </p:txBody>
          </p:sp>
        </mc:Choice>
        <mc:Fallback xmlns="">
          <p:sp>
            <p:nvSpPr>
              <p:cNvPr id="9" name="Rectangle 8"/>
              <p:cNvSpPr>
                <a:spLocks noRot="1" noChangeAspect="1" noMove="1" noResize="1" noEditPoints="1" noAdjustHandles="1" noChangeArrowheads="1" noChangeShapeType="1" noTextEdit="1"/>
              </p:cNvSpPr>
              <p:nvPr/>
            </p:nvSpPr>
            <p:spPr>
              <a:xfrm>
                <a:off x="1298230" y="3298491"/>
                <a:ext cx="1250663" cy="1378198"/>
              </a:xfrm>
              <a:prstGeom prst="rect">
                <a:avLst/>
              </a:prstGeom>
              <a:blipFill>
                <a:blip r:embed="rId2"/>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0" name="Rectangle 9"/>
              <p:cNvSpPr/>
              <p:nvPr/>
            </p:nvSpPr>
            <p:spPr>
              <a:xfrm>
                <a:off x="2915873" y="3307596"/>
                <a:ext cx="989373" cy="1359988"/>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f>
                        <m:fPr>
                          <m:ctrlPr>
                            <a:rPr lang="en-GB" sz="4400" b="1" i="1" smtClean="0">
                              <a:latin typeface="Cambria Math" panose="02040503050406030204" pitchFamily="18" charset="0"/>
                            </a:rPr>
                          </m:ctrlPr>
                        </m:fPr>
                        <m:num>
                          <m:r>
                            <a:rPr lang="en-GB" sz="4400" b="1" i="1" smtClean="0">
                              <a:latin typeface="Cambria Math" panose="02040503050406030204" pitchFamily="18" charset="0"/>
                            </a:rPr>
                            <m:t>𝟕</m:t>
                          </m:r>
                        </m:num>
                        <m:den>
                          <m:r>
                            <a:rPr lang="en-GB" sz="4400" b="1" i="1" smtClean="0">
                              <a:latin typeface="Cambria Math" panose="02040503050406030204" pitchFamily="18" charset="0"/>
                            </a:rPr>
                            <m:t>𝟐𝟎</m:t>
                          </m:r>
                        </m:den>
                      </m:f>
                    </m:oMath>
                  </m:oMathPara>
                </a14:m>
                <a:endParaRPr lang="en-GB" sz="4400" b="1" dirty="0"/>
              </a:p>
            </p:txBody>
          </p:sp>
        </mc:Choice>
        <mc:Fallback xmlns="">
          <p:sp>
            <p:nvSpPr>
              <p:cNvPr id="10" name="Rectangle 9"/>
              <p:cNvSpPr>
                <a:spLocks noRot="1" noChangeAspect="1" noMove="1" noResize="1" noEditPoints="1" noAdjustHandles="1" noChangeArrowheads="1" noChangeShapeType="1" noTextEdit="1"/>
              </p:cNvSpPr>
              <p:nvPr/>
            </p:nvSpPr>
            <p:spPr>
              <a:xfrm>
                <a:off x="2915873" y="3307596"/>
                <a:ext cx="989373" cy="1359988"/>
              </a:xfrm>
              <a:prstGeom prst="rect">
                <a:avLst/>
              </a:prstGeom>
              <a:blipFill>
                <a:blip r:embed="rId3"/>
                <a:stretch>
                  <a:fillRect/>
                </a:stretch>
              </a:blipFill>
            </p:spPr>
            <p:txBody>
              <a:bodyPr/>
              <a:lstStyle/>
              <a:p>
                <a:r>
                  <a:rPr lang="en-GB">
                    <a:noFill/>
                  </a:rPr>
                  <a:t> </a:t>
                </a:r>
              </a:p>
            </p:txBody>
          </p:sp>
        </mc:Fallback>
      </mc:AlternateContent>
      <p:sp>
        <p:nvSpPr>
          <p:cNvPr id="11" name="TextBox 10"/>
          <p:cNvSpPr txBox="1"/>
          <p:nvPr/>
        </p:nvSpPr>
        <p:spPr>
          <a:xfrm>
            <a:off x="2548893" y="3624543"/>
            <a:ext cx="526014" cy="769441"/>
          </a:xfrm>
          <a:prstGeom prst="rect">
            <a:avLst/>
          </a:prstGeom>
          <a:noFill/>
        </p:spPr>
        <p:txBody>
          <a:bodyPr wrap="square" rtlCol="0">
            <a:spAutoFit/>
          </a:bodyPr>
          <a:lstStyle/>
          <a:p>
            <a:r>
              <a:rPr lang="en-GB" sz="4400" dirty="0"/>
              <a:t>=</a:t>
            </a:r>
          </a:p>
        </p:txBody>
      </p:sp>
    </p:spTree>
    <p:extLst>
      <p:ext uri="{BB962C8B-B14F-4D97-AF65-F5344CB8AC3E}">
        <p14:creationId xmlns:p14="http://schemas.microsoft.com/office/powerpoint/2010/main" val="31967397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P spid="11"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1646898232"/>
              </p:ext>
            </p:extLst>
          </p:nvPr>
        </p:nvGraphicFramePr>
        <p:xfrm>
          <a:off x="659031" y="1437603"/>
          <a:ext cx="10751571" cy="3566658"/>
        </p:xfrm>
        <a:graphic>
          <a:graphicData uri="http://schemas.openxmlformats.org/drawingml/2006/table">
            <a:tbl>
              <a:tblPr firstRow="1" bandRow="1">
                <a:tableStyleId>{5C22544A-7EE6-4342-B048-85BDC9FD1C3A}</a:tableStyleId>
              </a:tblPr>
              <a:tblGrid>
                <a:gridCol w="3583857">
                  <a:extLst>
                    <a:ext uri="{9D8B030D-6E8A-4147-A177-3AD203B41FA5}">
                      <a16:colId xmlns:a16="http://schemas.microsoft.com/office/drawing/2014/main" val="20000"/>
                    </a:ext>
                  </a:extLst>
                </a:gridCol>
                <a:gridCol w="3583857">
                  <a:extLst>
                    <a:ext uri="{9D8B030D-6E8A-4147-A177-3AD203B41FA5}">
                      <a16:colId xmlns:a16="http://schemas.microsoft.com/office/drawing/2014/main" val="20001"/>
                    </a:ext>
                  </a:extLst>
                </a:gridCol>
                <a:gridCol w="3583857">
                  <a:extLst>
                    <a:ext uri="{9D8B030D-6E8A-4147-A177-3AD203B41FA5}">
                      <a16:colId xmlns:a16="http://schemas.microsoft.com/office/drawing/2014/main" val="20002"/>
                    </a:ext>
                  </a:extLst>
                </a:gridCol>
              </a:tblGrid>
              <a:tr h="1605910">
                <a:tc>
                  <a:txBody>
                    <a:bodyPr/>
                    <a:lstStyle/>
                    <a:p>
                      <a:pPr algn="ctr"/>
                      <a:r>
                        <a:rPr lang="en-GB" sz="4400" dirty="0">
                          <a:solidFill>
                            <a:srgbClr val="FF0000"/>
                          </a:solidFill>
                        </a:rPr>
                        <a:t>Fractions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4400" dirty="0">
                          <a:solidFill>
                            <a:srgbClr val="008000"/>
                          </a:solidFill>
                        </a:rPr>
                        <a:t>Percentages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4400" dirty="0">
                          <a:solidFill>
                            <a:srgbClr val="0000FF"/>
                          </a:solidFill>
                        </a:rPr>
                        <a:t>Decimals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1960748">
                <a:tc>
                  <a:txBody>
                    <a:bodyPr/>
                    <a:lstStyle/>
                    <a:p>
                      <a:pPr algn="ctr"/>
                      <a:endParaRPr lang="en-GB" sz="48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GB" sz="480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4800" b="1" dirty="0">
                          <a:solidFill>
                            <a:srgbClr val="0000FF"/>
                          </a:solidFill>
                        </a:rPr>
                        <a:t>0.005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bl>
          </a:graphicData>
        </a:graphic>
      </p:graphicFrame>
      <p:sp>
        <p:nvSpPr>
          <p:cNvPr id="6" name="TextBox 5"/>
          <p:cNvSpPr txBox="1"/>
          <p:nvPr/>
        </p:nvSpPr>
        <p:spPr>
          <a:xfrm>
            <a:off x="4987636" y="3482832"/>
            <a:ext cx="2426382" cy="830997"/>
          </a:xfrm>
          <a:prstGeom prst="rect">
            <a:avLst/>
          </a:prstGeom>
          <a:noFill/>
        </p:spPr>
        <p:txBody>
          <a:bodyPr wrap="square" rtlCol="0">
            <a:spAutoFit/>
          </a:bodyPr>
          <a:lstStyle/>
          <a:p>
            <a:pPr algn="ctr"/>
            <a:r>
              <a:rPr lang="en-GB" sz="4800" b="1" dirty="0"/>
              <a:t>0.5%</a:t>
            </a:r>
          </a:p>
        </p:txBody>
      </p:sp>
      <mc:AlternateContent xmlns:mc="http://schemas.openxmlformats.org/markup-compatibility/2006" xmlns:a14="http://schemas.microsoft.com/office/drawing/2010/main">
        <mc:Choice Requires="a14">
          <p:sp>
            <p:nvSpPr>
              <p:cNvPr id="12" name="Rectangle 11"/>
              <p:cNvSpPr/>
              <p:nvPr/>
            </p:nvSpPr>
            <p:spPr>
              <a:xfrm>
                <a:off x="704901" y="3396768"/>
                <a:ext cx="960519" cy="1027525"/>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f>
                        <m:fPr>
                          <m:ctrlPr>
                            <a:rPr lang="en-GB" sz="3200" i="1" smtClean="0">
                              <a:latin typeface="Cambria Math" panose="02040503050406030204" pitchFamily="18" charset="0"/>
                            </a:rPr>
                          </m:ctrlPr>
                        </m:fPr>
                        <m:num>
                          <m:r>
                            <a:rPr lang="en-GB" sz="3200" b="0" i="1" smtClean="0">
                              <a:latin typeface="Cambria Math" panose="02040503050406030204" pitchFamily="18" charset="0"/>
                            </a:rPr>
                            <m:t>0.5</m:t>
                          </m:r>
                        </m:num>
                        <m:den>
                          <m:r>
                            <a:rPr lang="en-GB" sz="3200" b="0" i="1" smtClean="0">
                              <a:latin typeface="Cambria Math" panose="02040503050406030204" pitchFamily="18" charset="0"/>
                            </a:rPr>
                            <m:t>100</m:t>
                          </m:r>
                        </m:den>
                      </m:f>
                    </m:oMath>
                  </m:oMathPara>
                </a14:m>
                <a:endParaRPr lang="en-GB" sz="3200" dirty="0"/>
              </a:p>
            </p:txBody>
          </p:sp>
        </mc:Choice>
        <mc:Fallback xmlns="">
          <p:sp>
            <p:nvSpPr>
              <p:cNvPr id="12" name="Rectangle 11"/>
              <p:cNvSpPr>
                <a:spLocks noRot="1" noChangeAspect="1" noMove="1" noResize="1" noEditPoints="1" noAdjustHandles="1" noChangeArrowheads="1" noChangeShapeType="1" noTextEdit="1"/>
              </p:cNvSpPr>
              <p:nvPr/>
            </p:nvSpPr>
            <p:spPr>
              <a:xfrm>
                <a:off x="704901" y="3396768"/>
                <a:ext cx="960519" cy="1027525"/>
              </a:xfrm>
              <a:prstGeom prst="rect">
                <a:avLst/>
              </a:prstGeom>
              <a:blipFill>
                <a:blip r:embed="rId2"/>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3" name="Rectangle 12"/>
              <p:cNvSpPr/>
              <p:nvPr/>
            </p:nvSpPr>
            <p:spPr>
              <a:xfrm>
                <a:off x="1890951" y="3380737"/>
                <a:ext cx="1188146" cy="1027525"/>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f>
                        <m:fPr>
                          <m:ctrlPr>
                            <a:rPr lang="en-GB" sz="3200" i="1" smtClean="0">
                              <a:latin typeface="Cambria Math" panose="02040503050406030204" pitchFamily="18" charset="0"/>
                            </a:rPr>
                          </m:ctrlPr>
                        </m:fPr>
                        <m:num>
                          <m:r>
                            <a:rPr lang="en-GB" sz="3200" b="0" i="1" smtClean="0">
                              <a:latin typeface="Cambria Math" panose="02040503050406030204" pitchFamily="18" charset="0"/>
                            </a:rPr>
                            <m:t>5</m:t>
                          </m:r>
                        </m:num>
                        <m:den>
                          <m:r>
                            <a:rPr lang="en-GB" sz="3200" b="0" i="1" smtClean="0">
                              <a:latin typeface="Cambria Math" panose="02040503050406030204" pitchFamily="18" charset="0"/>
                            </a:rPr>
                            <m:t>1000</m:t>
                          </m:r>
                        </m:den>
                      </m:f>
                    </m:oMath>
                  </m:oMathPara>
                </a14:m>
                <a:endParaRPr lang="en-GB" sz="3200" dirty="0"/>
              </a:p>
            </p:txBody>
          </p:sp>
        </mc:Choice>
        <mc:Fallback xmlns="">
          <p:sp>
            <p:nvSpPr>
              <p:cNvPr id="13" name="Rectangle 12"/>
              <p:cNvSpPr>
                <a:spLocks noRot="1" noChangeAspect="1" noMove="1" noResize="1" noEditPoints="1" noAdjustHandles="1" noChangeArrowheads="1" noChangeShapeType="1" noTextEdit="1"/>
              </p:cNvSpPr>
              <p:nvPr/>
            </p:nvSpPr>
            <p:spPr>
              <a:xfrm>
                <a:off x="1890951" y="3380737"/>
                <a:ext cx="1188146" cy="1027525"/>
              </a:xfrm>
              <a:prstGeom prst="rect">
                <a:avLst/>
              </a:prstGeom>
              <a:blipFill>
                <a:blip r:embed="rId3"/>
                <a:stretch>
                  <a:fillRect/>
                </a:stretch>
              </a:blipFill>
            </p:spPr>
            <p:txBody>
              <a:bodyPr/>
              <a:lstStyle/>
              <a:p>
                <a:r>
                  <a:rPr lang="en-GB">
                    <a:noFill/>
                  </a:rPr>
                  <a:t> </a:t>
                </a:r>
              </a:p>
            </p:txBody>
          </p:sp>
        </mc:Fallback>
      </mc:AlternateContent>
      <p:sp>
        <p:nvSpPr>
          <p:cNvPr id="14" name="TextBox 13"/>
          <p:cNvSpPr txBox="1"/>
          <p:nvPr/>
        </p:nvSpPr>
        <p:spPr>
          <a:xfrm>
            <a:off x="1611560" y="3629295"/>
            <a:ext cx="526014" cy="584775"/>
          </a:xfrm>
          <a:prstGeom prst="rect">
            <a:avLst/>
          </a:prstGeom>
          <a:noFill/>
        </p:spPr>
        <p:txBody>
          <a:bodyPr wrap="square" rtlCol="0">
            <a:spAutoFit/>
          </a:bodyPr>
          <a:lstStyle/>
          <a:p>
            <a:r>
              <a:rPr lang="en-GB" sz="3200" dirty="0"/>
              <a:t>=</a:t>
            </a:r>
          </a:p>
        </p:txBody>
      </p:sp>
      <mc:AlternateContent xmlns:mc="http://schemas.openxmlformats.org/markup-compatibility/2006" xmlns:a14="http://schemas.microsoft.com/office/drawing/2010/main">
        <mc:Choice Requires="a14">
          <p:sp>
            <p:nvSpPr>
              <p:cNvPr id="15" name="Rectangle 14"/>
              <p:cNvSpPr/>
              <p:nvPr/>
            </p:nvSpPr>
            <p:spPr>
              <a:xfrm>
                <a:off x="3211139" y="3380737"/>
                <a:ext cx="1013418" cy="1017523"/>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f>
                        <m:fPr>
                          <m:ctrlPr>
                            <a:rPr lang="en-GB" sz="3200" b="1" i="1" smtClean="0">
                              <a:latin typeface="Cambria Math" panose="02040503050406030204" pitchFamily="18" charset="0"/>
                            </a:rPr>
                          </m:ctrlPr>
                        </m:fPr>
                        <m:num>
                          <m:r>
                            <a:rPr lang="en-GB" sz="3200" b="1" i="1" smtClean="0">
                              <a:latin typeface="Cambria Math" panose="02040503050406030204" pitchFamily="18" charset="0"/>
                            </a:rPr>
                            <m:t>𝟏</m:t>
                          </m:r>
                        </m:num>
                        <m:den>
                          <m:r>
                            <a:rPr lang="en-GB" sz="3200" b="1" i="1" smtClean="0">
                              <a:latin typeface="Cambria Math" panose="02040503050406030204" pitchFamily="18" charset="0"/>
                            </a:rPr>
                            <m:t>𝟐𝟎𝟎</m:t>
                          </m:r>
                        </m:den>
                      </m:f>
                    </m:oMath>
                  </m:oMathPara>
                </a14:m>
                <a:endParaRPr lang="en-GB" sz="3200" b="1" dirty="0"/>
              </a:p>
            </p:txBody>
          </p:sp>
        </mc:Choice>
        <mc:Fallback xmlns="">
          <p:sp>
            <p:nvSpPr>
              <p:cNvPr id="15" name="Rectangle 14"/>
              <p:cNvSpPr>
                <a:spLocks noRot="1" noChangeAspect="1" noMove="1" noResize="1" noEditPoints="1" noAdjustHandles="1" noChangeArrowheads="1" noChangeShapeType="1" noTextEdit="1"/>
              </p:cNvSpPr>
              <p:nvPr/>
            </p:nvSpPr>
            <p:spPr>
              <a:xfrm>
                <a:off x="3211139" y="3380737"/>
                <a:ext cx="1013418" cy="1017523"/>
              </a:xfrm>
              <a:prstGeom prst="rect">
                <a:avLst/>
              </a:prstGeom>
              <a:blipFill>
                <a:blip r:embed="rId4"/>
                <a:stretch>
                  <a:fillRect/>
                </a:stretch>
              </a:blipFill>
            </p:spPr>
            <p:txBody>
              <a:bodyPr/>
              <a:lstStyle/>
              <a:p>
                <a:r>
                  <a:rPr lang="en-GB">
                    <a:noFill/>
                  </a:rPr>
                  <a:t> </a:t>
                </a:r>
              </a:p>
            </p:txBody>
          </p:sp>
        </mc:Fallback>
      </mc:AlternateContent>
      <p:sp>
        <p:nvSpPr>
          <p:cNvPr id="16" name="TextBox 15"/>
          <p:cNvSpPr txBox="1"/>
          <p:nvPr/>
        </p:nvSpPr>
        <p:spPr>
          <a:xfrm>
            <a:off x="2931748" y="3629295"/>
            <a:ext cx="526014" cy="584775"/>
          </a:xfrm>
          <a:prstGeom prst="rect">
            <a:avLst/>
          </a:prstGeom>
          <a:noFill/>
        </p:spPr>
        <p:txBody>
          <a:bodyPr wrap="square" rtlCol="0">
            <a:spAutoFit/>
          </a:bodyPr>
          <a:lstStyle/>
          <a:p>
            <a:r>
              <a:rPr lang="en-GB" sz="3200" dirty="0"/>
              <a:t>=</a:t>
            </a:r>
          </a:p>
        </p:txBody>
      </p:sp>
    </p:spTree>
    <p:extLst>
      <p:ext uri="{BB962C8B-B14F-4D97-AF65-F5344CB8AC3E}">
        <p14:creationId xmlns:p14="http://schemas.microsoft.com/office/powerpoint/2010/main" val="19288476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2" grpId="0"/>
      <p:bldP spid="13" grpId="0"/>
      <p:bldP spid="14" grpId="0"/>
      <p:bldP spid="15" grpId="0"/>
      <p:bldP spid="1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1">
            <a:extLst>
              <a:ext uri="{FF2B5EF4-FFF2-40B4-BE49-F238E27FC236}">
                <a16:creationId xmlns:a16="http://schemas.microsoft.com/office/drawing/2014/main" id="{B0B0DBF1-968D-4C0C-8227-A0A98786B93E}"/>
              </a:ext>
            </a:extLst>
          </p:cNvPr>
          <p:cNvSpPr/>
          <p:nvPr/>
        </p:nvSpPr>
        <p:spPr>
          <a:xfrm>
            <a:off x="598515" y="1756755"/>
            <a:ext cx="2022764" cy="1612669"/>
          </a:xfrm>
          <a:prstGeom prst="roundRect">
            <a:avLst/>
          </a:prstGeom>
          <a:solidFill>
            <a:schemeClr val="accent2">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7200" b="1" dirty="0">
                <a:solidFill>
                  <a:schemeClr val="tx1"/>
                </a:solidFill>
              </a:rPr>
              <a:t>0.5</a:t>
            </a:r>
            <a:endParaRPr lang="en-GB" sz="7200" b="1" dirty="0">
              <a:solidFill>
                <a:schemeClr val="tx1"/>
              </a:solidFill>
            </a:endParaRPr>
          </a:p>
        </p:txBody>
      </p:sp>
      <mc:AlternateContent xmlns:mc="http://schemas.openxmlformats.org/markup-compatibility/2006" xmlns:a14="http://schemas.microsoft.com/office/drawing/2010/main">
        <mc:Choice Requires="a14">
          <p:sp>
            <p:nvSpPr>
              <p:cNvPr id="4" name="Rectangle: Rounded Corners 3">
                <a:extLst>
                  <a:ext uri="{FF2B5EF4-FFF2-40B4-BE49-F238E27FC236}">
                    <a16:creationId xmlns:a16="http://schemas.microsoft.com/office/drawing/2014/main" id="{9D8A269E-07F6-4FC8-918A-C6AC3D9F6A9B}"/>
                  </a:ext>
                </a:extLst>
              </p:cNvPr>
              <p:cNvSpPr/>
              <p:nvPr/>
            </p:nvSpPr>
            <p:spPr>
              <a:xfrm>
                <a:off x="2811779" y="1756754"/>
                <a:ext cx="2022764" cy="1612669"/>
              </a:xfrm>
              <a:prstGeom prst="roundRect">
                <a:avLst/>
              </a:prstGeom>
              <a:solidFill>
                <a:schemeClr val="accent2">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 xmlns:m="http://schemas.openxmlformats.org/officeDocument/2006/math">
                    <m:box>
                      <m:boxPr>
                        <m:ctrlPr>
                          <a:rPr lang="en-GB" sz="6600" b="1" i="1" smtClean="0">
                            <a:solidFill>
                              <a:schemeClr val="tx1"/>
                            </a:solidFill>
                            <a:latin typeface="Cambria Math" panose="02040503050406030204" pitchFamily="18" charset="0"/>
                          </a:rPr>
                        </m:ctrlPr>
                      </m:boxPr>
                      <m:e>
                        <m:f>
                          <m:fPr>
                            <m:ctrlPr>
                              <a:rPr lang="en-GB" sz="6600" b="1" i="1" smtClean="0">
                                <a:solidFill>
                                  <a:schemeClr val="tx1"/>
                                </a:solidFill>
                                <a:latin typeface="Cambria Math" panose="02040503050406030204" pitchFamily="18" charset="0"/>
                              </a:rPr>
                            </m:ctrlPr>
                          </m:fPr>
                          <m:num>
                            <m:r>
                              <a:rPr lang="en-US" sz="6600" b="1" i="1" smtClean="0">
                                <a:solidFill>
                                  <a:schemeClr val="tx1"/>
                                </a:solidFill>
                                <a:latin typeface="Cambria Math" panose="02040503050406030204" pitchFamily="18" charset="0"/>
                              </a:rPr>
                              <m:t>𝟓</m:t>
                            </m:r>
                          </m:num>
                          <m:den>
                            <m:r>
                              <a:rPr lang="en-US" sz="6600" b="1" i="1" smtClean="0">
                                <a:solidFill>
                                  <a:schemeClr val="tx1"/>
                                </a:solidFill>
                                <a:latin typeface="Cambria Math" panose="02040503050406030204" pitchFamily="18" charset="0"/>
                              </a:rPr>
                              <m:t>𝟔</m:t>
                            </m:r>
                          </m:den>
                        </m:f>
                      </m:e>
                    </m:box>
                  </m:oMath>
                </a14:m>
                <a:r>
                  <a:rPr lang="en-GB" sz="6600" b="1" dirty="0">
                    <a:solidFill>
                      <a:schemeClr val="tx1"/>
                    </a:solidFill>
                  </a:rPr>
                  <a:t> </a:t>
                </a:r>
              </a:p>
            </p:txBody>
          </p:sp>
        </mc:Choice>
        <mc:Fallback xmlns="">
          <p:sp>
            <p:nvSpPr>
              <p:cNvPr id="4" name="Rectangle: Rounded Corners 3">
                <a:extLst>
                  <a:ext uri="{FF2B5EF4-FFF2-40B4-BE49-F238E27FC236}">
                    <a16:creationId xmlns:a16="http://schemas.microsoft.com/office/drawing/2014/main" id="{9D8A269E-07F6-4FC8-918A-C6AC3D9F6A9B}"/>
                  </a:ext>
                </a:extLst>
              </p:cNvPr>
              <p:cNvSpPr>
                <a:spLocks noRot="1" noChangeAspect="1" noMove="1" noResize="1" noEditPoints="1" noAdjustHandles="1" noChangeArrowheads="1" noChangeShapeType="1" noTextEdit="1"/>
              </p:cNvSpPr>
              <p:nvPr/>
            </p:nvSpPr>
            <p:spPr>
              <a:xfrm>
                <a:off x="2811779" y="1756754"/>
                <a:ext cx="2022764" cy="1612669"/>
              </a:xfrm>
              <a:prstGeom prst="roundRect">
                <a:avLst/>
              </a:prstGeom>
              <a:blipFill>
                <a:blip r:embed="rId3"/>
                <a:stretch>
                  <a:fillRect/>
                </a:stretch>
              </a:blipFill>
              <a:ln w="28575">
                <a:solidFill>
                  <a:schemeClr val="tx1"/>
                </a:solidFill>
              </a:ln>
            </p:spPr>
            <p:txBody>
              <a:bodyPr/>
              <a:lstStyle/>
              <a:p>
                <a:r>
                  <a:rPr lang="en-GB">
                    <a:noFill/>
                  </a:rPr>
                  <a:t> </a:t>
                </a:r>
              </a:p>
            </p:txBody>
          </p:sp>
        </mc:Fallback>
      </mc:AlternateContent>
      <p:sp>
        <p:nvSpPr>
          <p:cNvPr id="5" name="Rectangle: Rounded Corners 4">
            <a:extLst>
              <a:ext uri="{FF2B5EF4-FFF2-40B4-BE49-F238E27FC236}">
                <a16:creationId xmlns:a16="http://schemas.microsoft.com/office/drawing/2014/main" id="{ED610E24-C2B9-4715-A9A4-2B0C150C8FAB}"/>
              </a:ext>
            </a:extLst>
          </p:cNvPr>
          <p:cNvSpPr/>
          <p:nvPr/>
        </p:nvSpPr>
        <p:spPr>
          <a:xfrm>
            <a:off x="5025043" y="1756755"/>
            <a:ext cx="2022764" cy="1612669"/>
          </a:xfrm>
          <a:prstGeom prst="roundRect">
            <a:avLst/>
          </a:prstGeom>
          <a:solidFill>
            <a:schemeClr val="accent2">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7200" b="1" dirty="0">
                <a:solidFill>
                  <a:schemeClr val="tx1"/>
                </a:solidFill>
              </a:rPr>
              <a:t>74%</a:t>
            </a:r>
            <a:endParaRPr lang="en-GB" sz="7200" b="1" dirty="0">
              <a:solidFill>
                <a:schemeClr val="tx1"/>
              </a:solidFill>
            </a:endParaRPr>
          </a:p>
        </p:txBody>
      </p:sp>
      <p:sp>
        <p:nvSpPr>
          <p:cNvPr id="6" name="Rectangle: Rounded Corners 5">
            <a:extLst>
              <a:ext uri="{FF2B5EF4-FFF2-40B4-BE49-F238E27FC236}">
                <a16:creationId xmlns:a16="http://schemas.microsoft.com/office/drawing/2014/main" id="{7C84BED6-0F6C-43AD-A4D4-DAAA0470A700}"/>
              </a:ext>
            </a:extLst>
          </p:cNvPr>
          <p:cNvSpPr/>
          <p:nvPr/>
        </p:nvSpPr>
        <p:spPr>
          <a:xfrm>
            <a:off x="7238307" y="1756755"/>
            <a:ext cx="2022764" cy="1612669"/>
          </a:xfrm>
          <a:prstGeom prst="roundRect">
            <a:avLst/>
          </a:prstGeom>
          <a:solidFill>
            <a:schemeClr val="accent2">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7200" b="1" dirty="0">
                <a:solidFill>
                  <a:schemeClr val="tx1"/>
                </a:solidFill>
              </a:rPr>
              <a:t>0.6</a:t>
            </a:r>
            <a:endParaRPr lang="en-GB" sz="7200" b="1" dirty="0">
              <a:solidFill>
                <a:schemeClr val="tx1"/>
              </a:solidFill>
            </a:endParaRPr>
          </a:p>
        </p:txBody>
      </p:sp>
      <mc:AlternateContent xmlns:mc="http://schemas.openxmlformats.org/markup-compatibility/2006">
        <mc:Choice xmlns:a14="http://schemas.microsoft.com/office/drawing/2010/main" Requires="a14">
          <p:sp>
            <p:nvSpPr>
              <p:cNvPr id="8" name="Rectangle: Rounded Corners 7">
                <a:extLst>
                  <a:ext uri="{FF2B5EF4-FFF2-40B4-BE49-F238E27FC236}">
                    <a16:creationId xmlns:a16="http://schemas.microsoft.com/office/drawing/2014/main" id="{DDB9CC8C-74C1-41D7-B464-F70EFE8AA7A4}"/>
                  </a:ext>
                </a:extLst>
              </p:cNvPr>
              <p:cNvSpPr/>
              <p:nvPr/>
            </p:nvSpPr>
            <p:spPr>
              <a:xfrm>
                <a:off x="9451571" y="1756754"/>
                <a:ext cx="2022764" cy="1612669"/>
              </a:xfrm>
              <a:prstGeom prst="roundRect">
                <a:avLst/>
              </a:prstGeom>
              <a:solidFill>
                <a:schemeClr val="accent2">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 xmlns:m="http://schemas.openxmlformats.org/officeDocument/2006/math">
                    <m:box>
                      <m:boxPr>
                        <m:ctrlPr>
                          <a:rPr lang="en-GB" sz="6600" b="1" i="1" smtClean="0">
                            <a:solidFill>
                              <a:schemeClr val="tx1"/>
                            </a:solidFill>
                            <a:latin typeface="Cambria Math" panose="02040503050406030204" pitchFamily="18" charset="0"/>
                          </a:rPr>
                        </m:ctrlPr>
                      </m:boxPr>
                      <m:e>
                        <m:f>
                          <m:fPr>
                            <m:ctrlPr>
                              <a:rPr lang="en-GB" sz="6600" b="1" i="1" smtClean="0">
                                <a:solidFill>
                                  <a:schemeClr val="tx1"/>
                                </a:solidFill>
                                <a:latin typeface="Cambria Math" panose="02040503050406030204" pitchFamily="18" charset="0"/>
                              </a:rPr>
                            </m:ctrlPr>
                          </m:fPr>
                          <m:num>
                            <m:r>
                              <a:rPr lang="en-US" sz="6600" b="1" i="1" smtClean="0">
                                <a:solidFill>
                                  <a:schemeClr val="tx1"/>
                                </a:solidFill>
                                <a:latin typeface="Cambria Math" panose="02040503050406030204" pitchFamily="18" charset="0"/>
                              </a:rPr>
                              <m:t>𝟐</m:t>
                            </m:r>
                            <m:r>
                              <a:rPr lang="en-US" sz="6600" b="1" i="1" smtClean="0">
                                <a:solidFill>
                                  <a:schemeClr val="tx1"/>
                                </a:solidFill>
                                <a:latin typeface="Cambria Math" panose="02040503050406030204" pitchFamily="18" charset="0"/>
                              </a:rPr>
                              <m:t>𝟐</m:t>
                            </m:r>
                          </m:num>
                          <m:den>
                            <m:r>
                              <a:rPr lang="en-US" sz="6600" b="1" i="1" smtClean="0">
                                <a:solidFill>
                                  <a:schemeClr val="tx1"/>
                                </a:solidFill>
                                <a:latin typeface="Cambria Math" panose="02040503050406030204" pitchFamily="18" charset="0"/>
                              </a:rPr>
                              <m:t>𝟒𝟐</m:t>
                            </m:r>
                          </m:den>
                        </m:f>
                      </m:e>
                    </m:box>
                  </m:oMath>
                </a14:m>
                <a:r>
                  <a:rPr lang="en-GB" sz="6600" b="1" dirty="0">
                    <a:solidFill>
                      <a:schemeClr val="tx1"/>
                    </a:solidFill>
                  </a:rPr>
                  <a:t> </a:t>
                </a:r>
              </a:p>
            </p:txBody>
          </p:sp>
        </mc:Choice>
        <mc:Fallback>
          <p:sp>
            <p:nvSpPr>
              <p:cNvPr id="8" name="Rectangle: Rounded Corners 7">
                <a:extLst>
                  <a:ext uri="{FF2B5EF4-FFF2-40B4-BE49-F238E27FC236}">
                    <a16:creationId xmlns:a16="http://schemas.microsoft.com/office/drawing/2014/main" id="{DDB9CC8C-74C1-41D7-B464-F70EFE8AA7A4}"/>
                  </a:ext>
                </a:extLst>
              </p:cNvPr>
              <p:cNvSpPr>
                <a:spLocks noRot="1" noChangeAspect="1" noMove="1" noResize="1" noEditPoints="1" noAdjustHandles="1" noChangeArrowheads="1" noChangeShapeType="1" noTextEdit="1"/>
              </p:cNvSpPr>
              <p:nvPr/>
            </p:nvSpPr>
            <p:spPr>
              <a:xfrm>
                <a:off x="9451571" y="1756754"/>
                <a:ext cx="2022764" cy="1612669"/>
              </a:xfrm>
              <a:prstGeom prst="roundRect">
                <a:avLst/>
              </a:prstGeom>
              <a:blipFill>
                <a:blip r:embed="rId4"/>
                <a:stretch>
                  <a:fillRect/>
                </a:stretch>
              </a:blipFill>
              <a:ln w="28575">
                <a:solidFill>
                  <a:schemeClr val="tx1"/>
                </a:solidFill>
              </a:ln>
            </p:spPr>
            <p:txBody>
              <a:bodyPr/>
              <a:lstStyle/>
              <a:p>
                <a:r>
                  <a:rPr lang="en-GB">
                    <a:noFill/>
                  </a:rPr>
                  <a:t> </a:t>
                </a:r>
              </a:p>
            </p:txBody>
          </p:sp>
        </mc:Fallback>
      </mc:AlternateContent>
      <p:sp>
        <p:nvSpPr>
          <p:cNvPr id="3" name="TextBox 2">
            <a:extLst>
              <a:ext uri="{FF2B5EF4-FFF2-40B4-BE49-F238E27FC236}">
                <a16:creationId xmlns:a16="http://schemas.microsoft.com/office/drawing/2014/main" id="{D8F3168E-093B-46C8-B8CD-6AFB73587FC5}"/>
              </a:ext>
            </a:extLst>
          </p:cNvPr>
          <p:cNvSpPr txBox="1"/>
          <p:nvPr/>
        </p:nvSpPr>
        <p:spPr>
          <a:xfrm>
            <a:off x="665018" y="349135"/>
            <a:ext cx="10745586" cy="1200329"/>
          </a:xfrm>
          <a:prstGeom prst="rect">
            <a:avLst/>
          </a:prstGeom>
          <a:noFill/>
        </p:spPr>
        <p:txBody>
          <a:bodyPr wrap="square" rtlCol="0">
            <a:spAutoFit/>
          </a:bodyPr>
          <a:lstStyle/>
          <a:p>
            <a:pPr algn="ctr"/>
            <a:r>
              <a:rPr lang="en-US" sz="7200" dirty="0"/>
              <a:t>Place the cards in order.</a:t>
            </a:r>
            <a:endParaRPr lang="en-GB" sz="7200" dirty="0"/>
          </a:p>
        </p:txBody>
      </p:sp>
      <p:sp>
        <p:nvSpPr>
          <p:cNvPr id="10" name="Rectangle: Rounded Corners 9">
            <a:extLst>
              <a:ext uri="{FF2B5EF4-FFF2-40B4-BE49-F238E27FC236}">
                <a16:creationId xmlns:a16="http://schemas.microsoft.com/office/drawing/2014/main" id="{6B22EA4E-2C1F-4DD7-B948-07EDE23E0AD9}"/>
              </a:ext>
            </a:extLst>
          </p:cNvPr>
          <p:cNvSpPr/>
          <p:nvPr/>
        </p:nvSpPr>
        <p:spPr>
          <a:xfrm>
            <a:off x="598515" y="4120337"/>
            <a:ext cx="2022764" cy="1612669"/>
          </a:xfrm>
          <a:prstGeom prst="roundRect">
            <a:avLst/>
          </a:prstGeom>
          <a:solidFill>
            <a:schemeClr val="accent6">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7200" b="1" dirty="0">
                <a:solidFill>
                  <a:schemeClr val="tx1"/>
                </a:solidFill>
              </a:rPr>
              <a:t>0.5</a:t>
            </a:r>
            <a:endParaRPr lang="en-GB" sz="7200" b="1" dirty="0">
              <a:solidFill>
                <a:schemeClr val="tx1"/>
              </a:solidFill>
            </a:endParaRPr>
          </a:p>
        </p:txBody>
      </p:sp>
      <mc:AlternateContent xmlns:mc="http://schemas.openxmlformats.org/markup-compatibility/2006" xmlns:a14="http://schemas.microsoft.com/office/drawing/2010/main">
        <mc:Choice Requires="a14">
          <p:sp>
            <p:nvSpPr>
              <p:cNvPr id="11" name="Rectangle: Rounded Corners 10">
                <a:extLst>
                  <a:ext uri="{FF2B5EF4-FFF2-40B4-BE49-F238E27FC236}">
                    <a16:creationId xmlns:a16="http://schemas.microsoft.com/office/drawing/2014/main" id="{1383197A-07D5-43E7-8BC2-4507FEA3C123}"/>
                  </a:ext>
                </a:extLst>
              </p:cNvPr>
              <p:cNvSpPr/>
              <p:nvPr/>
            </p:nvSpPr>
            <p:spPr>
              <a:xfrm>
                <a:off x="9459192" y="4095393"/>
                <a:ext cx="2022764" cy="1612669"/>
              </a:xfrm>
              <a:prstGeom prst="roundRect">
                <a:avLst/>
              </a:prstGeom>
              <a:solidFill>
                <a:schemeClr val="accent6">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 xmlns:m="http://schemas.openxmlformats.org/officeDocument/2006/math">
                    <m:box>
                      <m:boxPr>
                        <m:ctrlPr>
                          <a:rPr lang="en-GB" sz="6600" b="1" i="1" smtClean="0">
                            <a:solidFill>
                              <a:schemeClr val="tx1"/>
                            </a:solidFill>
                            <a:latin typeface="Cambria Math" panose="02040503050406030204" pitchFamily="18" charset="0"/>
                          </a:rPr>
                        </m:ctrlPr>
                      </m:boxPr>
                      <m:e>
                        <m:f>
                          <m:fPr>
                            <m:ctrlPr>
                              <a:rPr lang="en-GB" sz="6600" b="1" i="1" smtClean="0">
                                <a:solidFill>
                                  <a:schemeClr val="tx1"/>
                                </a:solidFill>
                                <a:latin typeface="Cambria Math" panose="02040503050406030204" pitchFamily="18" charset="0"/>
                              </a:rPr>
                            </m:ctrlPr>
                          </m:fPr>
                          <m:num>
                            <m:r>
                              <a:rPr lang="en-US" sz="6600" b="1" i="1" smtClean="0">
                                <a:solidFill>
                                  <a:schemeClr val="tx1"/>
                                </a:solidFill>
                                <a:latin typeface="Cambria Math" panose="02040503050406030204" pitchFamily="18" charset="0"/>
                              </a:rPr>
                              <m:t>𝟓</m:t>
                            </m:r>
                          </m:num>
                          <m:den>
                            <m:r>
                              <a:rPr lang="en-US" sz="6600" b="1" i="1" smtClean="0">
                                <a:solidFill>
                                  <a:schemeClr val="tx1"/>
                                </a:solidFill>
                                <a:latin typeface="Cambria Math" panose="02040503050406030204" pitchFamily="18" charset="0"/>
                              </a:rPr>
                              <m:t>𝟔</m:t>
                            </m:r>
                          </m:den>
                        </m:f>
                      </m:e>
                    </m:box>
                  </m:oMath>
                </a14:m>
                <a:r>
                  <a:rPr lang="en-GB" sz="6600" b="1" dirty="0">
                    <a:solidFill>
                      <a:schemeClr val="tx1"/>
                    </a:solidFill>
                  </a:rPr>
                  <a:t> </a:t>
                </a:r>
              </a:p>
            </p:txBody>
          </p:sp>
        </mc:Choice>
        <mc:Fallback xmlns="">
          <p:sp>
            <p:nvSpPr>
              <p:cNvPr id="11" name="Rectangle: Rounded Corners 10">
                <a:extLst>
                  <a:ext uri="{FF2B5EF4-FFF2-40B4-BE49-F238E27FC236}">
                    <a16:creationId xmlns:a16="http://schemas.microsoft.com/office/drawing/2014/main" id="{1383197A-07D5-43E7-8BC2-4507FEA3C123}"/>
                  </a:ext>
                </a:extLst>
              </p:cNvPr>
              <p:cNvSpPr>
                <a:spLocks noRot="1" noChangeAspect="1" noMove="1" noResize="1" noEditPoints="1" noAdjustHandles="1" noChangeArrowheads="1" noChangeShapeType="1" noTextEdit="1"/>
              </p:cNvSpPr>
              <p:nvPr/>
            </p:nvSpPr>
            <p:spPr>
              <a:xfrm>
                <a:off x="9459192" y="4095393"/>
                <a:ext cx="2022764" cy="1612669"/>
              </a:xfrm>
              <a:prstGeom prst="roundRect">
                <a:avLst/>
              </a:prstGeom>
              <a:blipFill>
                <a:blip r:embed="rId5"/>
                <a:stretch>
                  <a:fillRect/>
                </a:stretch>
              </a:blipFill>
              <a:ln w="28575">
                <a:solidFill>
                  <a:schemeClr val="tx1"/>
                </a:solidFill>
              </a:ln>
            </p:spPr>
            <p:txBody>
              <a:bodyPr/>
              <a:lstStyle/>
              <a:p>
                <a:r>
                  <a:rPr lang="en-GB">
                    <a:noFill/>
                  </a:rPr>
                  <a:t> </a:t>
                </a:r>
              </a:p>
            </p:txBody>
          </p:sp>
        </mc:Fallback>
      </mc:AlternateContent>
      <p:sp>
        <p:nvSpPr>
          <p:cNvPr id="12" name="Rectangle: Rounded Corners 11">
            <a:extLst>
              <a:ext uri="{FF2B5EF4-FFF2-40B4-BE49-F238E27FC236}">
                <a16:creationId xmlns:a16="http://schemas.microsoft.com/office/drawing/2014/main" id="{8DCF8868-B5EA-4C45-BBF7-F3ED87CE6C6A}"/>
              </a:ext>
            </a:extLst>
          </p:cNvPr>
          <p:cNvSpPr/>
          <p:nvPr/>
        </p:nvSpPr>
        <p:spPr>
          <a:xfrm>
            <a:off x="7238307" y="4095393"/>
            <a:ext cx="2022764" cy="1612669"/>
          </a:xfrm>
          <a:prstGeom prst="roundRect">
            <a:avLst/>
          </a:prstGeom>
          <a:solidFill>
            <a:schemeClr val="accent6">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7200" b="1" dirty="0">
                <a:solidFill>
                  <a:schemeClr val="tx1"/>
                </a:solidFill>
              </a:rPr>
              <a:t>74%</a:t>
            </a:r>
            <a:endParaRPr lang="en-GB" sz="7200" b="1" dirty="0">
              <a:solidFill>
                <a:schemeClr val="tx1"/>
              </a:solidFill>
            </a:endParaRPr>
          </a:p>
        </p:txBody>
      </p:sp>
      <p:sp>
        <p:nvSpPr>
          <p:cNvPr id="13" name="Rectangle: Rounded Corners 12">
            <a:extLst>
              <a:ext uri="{FF2B5EF4-FFF2-40B4-BE49-F238E27FC236}">
                <a16:creationId xmlns:a16="http://schemas.microsoft.com/office/drawing/2014/main" id="{C79B96DD-CFE6-4BE8-BAEC-74A49F29B9D9}"/>
              </a:ext>
            </a:extLst>
          </p:cNvPr>
          <p:cNvSpPr/>
          <p:nvPr/>
        </p:nvSpPr>
        <p:spPr>
          <a:xfrm>
            <a:off x="5032664" y="4120337"/>
            <a:ext cx="2022764" cy="1612669"/>
          </a:xfrm>
          <a:prstGeom prst="roundRect">
            <a:avLst/>
          </a:prstGeom>
          <a:solidFill>
            <a:schemeClr val="accent6">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7200" b="1" dirty="0">
                <a:solidFill>
                  <a:schemeClr val="tx1"/>
                </a:solidFill>
              </a:rPr>
              <a:t>0.6</a:t>
            </a:r>
            <a:endParaRPr lang="en-GB" sz="7200" b="1" dirty="0">
              <a:solidFill>
                <a:schemeClr val="tx1"/>
              </a:solidFill>
            </a:endParaRPr>
          </a:p>
        </p:txBody>
      </p:sp>
      <mc:AlternateContent xmlns:mc="http://schemas.openxmlformats.org/markup-compatibility/2006">
        <mc:Choice xmlns:a14="http://schemas.microsoft.com/office/drawing/2010/main" Requires="a14">
          <p:sp>
            <p:nvSpPr>
              <p:cNvPr id="14" name="Rectangle: Rounded Corners 13">
                <a:extLst>
                  <a:ext uri="{FF2B5EF4-FFF2-40B4-BE49-F238E27FC236}">
                    <a16:creationId xmlns:a16="http://schemas.microsoft.com/office/drawing/2014/main" id="{3349C80A-F45A-4998-B058-0B5D34F22755}"/>
                  </a:ext>
                </a:extLst>
              </p:cNvPr>
              <p:cNvSpPr/>
              <p:nvPr/>
            </p:nvSpPr>
            <p:spPr>
              <a:xfrm>
                <a:off x="2811779" y="4120337"/>
                <a:ext cx="2022764" cy="1612669"/>
              </a:xfrm>
              <a:prstGeom prst="roundRect">
                <a:avLst/>
              </a:prstGeom>
              <a:solidFill>
                <a:schemeClr val="accent6">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 xmlns:m="http://schemas.openxmlformats.org/officeDocument/2006/math">
                    <m:box>
                      <m:boxPr>
                        <m:ctrlPr>
                          <a:rPr lang="en-GB" sz="6600" b="1" i="1" smtClean="0">
                            <a:solidFill>
                              <a:schemeClr val="tx1"/>
                            </a:solidFill>
                            <a:latin typeface="Cambria Math" panose="02040503050406030204" pitchFamily="18" charset="0"/>
                          </a:rPr>
                        </m:ctrlPr>
                      </m:boxPr>
                      <m:e>
                        <m:f>
                          <m:fPr>
                            <m:ctrlPr>
                              <a:rPr lang="en-GB" sz="6600" b="1" i="1" smtClean="0">
                                <a:solidFill>
                                  <a:schemeClr val="tx1"/>
                                </a:solidFill>
                                <a:latin typeface="Cambria Math" panose="02040503050406030204" pitchFamily="18" charset="0"/>
                              </a:rPr>
                            </m:ctrlPr>
                          </m:fPr>
                          <m:num>
                            <m:r>
                              <a:rPr lang="en-US" sz="6600" b="1" i="1" smtClean="0">
                                <a:solidFill>
                                  <a:schemeClr val="tx1"/>
                                </a:solidFill>
                                <a:latin typeface="Cambria Math" panose="02040503050406030204" pitchFamily="18" charset="0"/>
                              </a:rPr>
                              <m:t>𝟐</m:t>
                            </m:r>
                            <m:r>
                              <a:rPr lang="en-US" sz="6600" b="1" i="1" smtClean="0">
                                <a:solidFill>
                                  <a:schemeClr val="tx1"/>
                                </a:solidFill>
                                <a:latin typeface="Cambria Math" panose="02040503050406030204" pitchFamily="18" charset="0"/>
                              </a:rPr>
                              <m:t>𝟐</m:t>
                            </m:r>
                          </m:num>
                          <m:den>
                            <m:r>
                              <a:rPr lang="en-US" sz="6600" b="1" i="1" smtClean="0">
                                <a:solidFill>
                                  <a:schemeClr val="tx1"/>
                                </a:solidFill>
                                <a:latin typeface="Cambria Math" panose="02040503050406030204" pitchFamily="18" charset="0"/>
                              </a:rPr>
                              <m:t>𝟒𝟐</m:t>
                            </m:r>
                          </m:den>
                        </m:f>
                      </m:e>
                    </m:box>
                  </m:oMath>
                </a14:m>
                <a:r>
                  <a:rPr lang="en-GB" sz="6600" b="1" dirty="0">
                    <a:solidFill>
                      <a:schemeClr val="tx1"/>
                    </a:solidFill>
                  </a:rPr>
                  <a:t> </a:t>
                </a:r>
              </a:p>
            </p:txBody>
          </p:sp>
        </mc:Choice>
        <mc:Fallback>
          <p:sp>
            <p:nvSpPr>
              <p:cNvPr id="14" name="Rectangle: Rounded Corners 13">
                <a:extLst>
                  <a:ext uri="{FF2B5EF4-FFF2-40B4-BE49-F238E27FC236}">
                    <a16:creationId xmlns:a16="http://schemas.microsoft.com/office/drawing/2014/main" id="{3349C80A-F45A-4998-B058-0B5D34F22755}"/>
                  </a:ext>
                </a:extLst>
              </p:cNvPr>
              <p:cNvSpPr>
                <a:spLocks noRot="1" noChangeAspect="1" noMove="1" noResize="1" noEditPoints="1" noAdjustHandles="1" noChangeArrowheads="1" noChangeShapeType="1" noTextEdit="1"/>
              </p:cNvSpPr>
              <p:nvPr/>
            </p:nvSpPr>
            <p:spPr>
              <a:xfrm>
                <a:off x="2811779" y="4120337"/>
                <a:ext cx="2022764" cy="1612669"/>
              </a:xfrm>
              <a:prstGeom prst="roundRect">
                <a:avLst/>
              </a:prstGeom>
              <a:blipFill>
                <a:blip r:embed="rId6"/>
                <a:stretch>
                  <a:fillRect/>
                </a:stretch>
              </a:blipFill>
              <a:ln w="28575">
                <a:solidFill>
                  <a:schemeClr val="tx1"/>
                </a:solidFill>
              </a:ln>
            </p:spPr>
            <p:txBody>
              <a:bodyPr/>
              <a:lstStyle/>
              <a:p>
                <a:r>
                  <a:rPr lang="en-GB">
                    <a:noFill/>
                  </a:rPr>
                  <a:t> </a:t>
                </a:r>
              </a:p>
            </p:txBody>
          </p:sp>
        </mc:Fallback>
      </mc:AlternateContent>
    </p:spTree>
    <p:extLst>
      <p:ext uri="{BB962C8B-B14F-4D97-AF65-F5344CB8AC3E}">
        <p14:creationId xmlns:p14="http://schemas.microsoft.com/office/powerpoint/2010/main" val="8734689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12" grpId="0" animBg="1"/>
      <p:bldP spid="13" grpId="0" animBg="1"/>
      <p:bldP spid="1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TextBox 2"/>
              <p:cNvSpPr txBox="1"/>
              <p:nvPr/>
            </p:nvSpPr>
            <p:spPr>
              <a:xfrm>
                <a:off x="2528496" y="2861979"/>
                <a:ext cx="2395881" cy="3117520"/>
              </a:xfrm>
              <a:prstGeom prst="rect">
                <a:avLst/>
              </a:prstGeom>
              <a:noFill/>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box>
                        <m:boxPr>
                          <m:ctrlPr>
                            <a:rPr lang="en-GB" sz="17300" b="0" i="1" dirty="0" smtClean="0">
                              <a:solidFill>
                                <a:srgbClr val="FF0000"/>
                              </a:solidFill>
                              <a:latin typeface="Cambria Math" panose="02040503050406030204" pitchFamily="18" charset="0"/>
                            </a:rPr>
                          </m:ctrlPr>
                        </m:boxPr>
                        <m:e>
                          <m:argPr>
                            <m:argSz m:val="-1"/>
                          </m:argPr>
                          <m:f>
                            <m:fPr>
                              <m:ctrlPr>
                                <a:rPr lang="en-GB" sz="17300" b="0" i="1" dirty="0" smtClean="0">
                                  <a:solidFill>
                                    <a:srgbClr val="FF0000"/>
                                  </a:solidFill>
                                  <a:latin typeface="Cambria Math" panose="02040503050406030204" pitchFamily="18" charset="0"/>
                                </a:rPr>
                              </m:ctrlPr>
                            </m:fPr>
                            <m:num>
                              <m:r>
                                <a:rPr lang="en-GB" sz="17300" b="0" i="1" dirty="0" smtClean="0">
                                  <a:solidFill>
                                    <a:srgbClr val="FF0000"/>
                                  </a:solidFill>
                                  <a:latin typeface="Cambria Math" panose="02040503050406030204" pitchFamily="18" charset="0"/>
                                </a:rPr>
                                <m:t>4</m:t>
                              </m:r>
                            </m:num>
                            <m:den>
                              <m:r>
                                <a:rPr lang="en-GB" sz="17300" b="0" i="1" dirty="0" smtClean="0">
                                  <a:solidFill>
                                    <a:srgbClr val="FF0000"/>
                                  </a:solidFill>
                                  <a:latin typeface="Cambria Math" panose="02040503050406030204" pitchFamily="18" charset="0"/>
                                </a:rPr>
                                <m:t>5</m:t>
                              </m:r>
                            </m:den>
                          </m:f>
                        </m:e>
                      </m:box>
                    </m:oMath>
                  </m:oMathPara>
                </a14:m>
                <a:endParaRPr lang="en-GB" sz="17300" dirty="0">
                  <a:solidFill>
                    <a:srgbClr val="FF0000"/>
                  </a:solidFill>
                </a:endParaRPr>
              </a:p>
            </p:txBody>
          </p:sp>
        </mc:Choice>
        <mc:Fallback xmlns="">
          <p:sp>
            <p:nvSpPr>
              <p:cNvPr id="3" name="TextBox 2"/>
              <p:cNvSpPr txBox="1">
                <a:spLocks noRot="1" noChangeAspect="1" noMove="1" noResize="1" noEditPoints="1" noAdjustHandles="1" noChangeArrowheads="1" noChangeShapeType="1" noTextEdit="1"/>
              </p:cNvSpPr>
              <p:nvPr/>
            </p:nvSpPr>
            <p:spPr>
              <a:xfrm>
                <a:off x="2528496" y="2861979"/>
                <a:ext cx="2395881" cy="3117520"/>
              </a:xfrm>
              <a:prstGeom prst="rect">
                <a:avLst/>
              </a:prstGeom>
              <a:blipFill>
                <a:blip r:embed="rId2"/>
                <a:stretch>
                  <a:fillRect/>
                </a:stretch>
              </a:blipFill>
            </p:spPr>
            <p:txBody>
              <a:bodyPr/>
              <a:lstStyle/>
              <a:p>
                <a:r>
                  <a:rPr lang="en-GB">
                    <a:noFill/>
                  </a:rPr>
                  <a:t> </a:t>
                </a:r>
              </a:p>
            </p:txBody>
          </p:sp>
        </mc:Fallback>
      </mc:AlternateContent>
      <p:sp>
        <p:nvSpPr>
          <p:cNvPr id="14" name="TextBox 13"/>
          <p:cNvSpPr txBox="1"/>
          <p:nvPr/>
        </p:nvSpPr>
        <p:spPr>
          <a:xfrm>
            <a:off x="6972375" y="3763508"/>
            <a:ext cx="2970487" cy="2215991"/>
          </a:xfrm>
          <a:prstGeom prst="rect">
            <a:avLst/>
          </a:prstGeom>
          <a:noFill/>
        </p:spPr>
        <p:txBody>
          <a:bodyPr wrap="square" rtlCol="0">
            <a:spAutoFit/>
          </a:bodyPr>
          <a:lstStyle/>
          <a:p>
            <a:pPr algn="ctr"/>
            <a:r>
              <a:rPr lang="en-GB" sz="13800" dirty="0">
                <a:solidFill>
                  <a:srgbClr val="0000FF"/>
                </a:solidFill>
              </a:rPr>
              <a:t>0.8</a:t>
            </a:r>
          </a:p>
        </p:txBody>
      </p:sp>
      <p:sp>
        <p:nvSpPr>
          <p:cNvPr id="15" name="TextBox 14"/>
          <p:cNvSpPr txBox="1"/>
          <p:nvPr/>
        </p:nvSpPr>
        <p:spPr>
          <a:xfrm>
            <a:off x="4004129" y="382255"/>
            <a:ext cx="4183742" cy="2215991"/>
          </a:xfrm>
          <a:prstGeom prst="rect">
            <a:avLst/>
          </a:prstGeom>
          <a:noFill/>
        </p:spPr>
        <p:txBody>
          <a:bodyPr wrap="square" rtlCol="0">
            <a:spAutoFit/>
          </a:bodyPr>
          <a:lstStyle/>
          <a:p>
            <a:pPr algn="ctr"/>
            <a:r>
              <a:rPr lang="en-GB" sz="13800" dirty="0">
                <a:solidFill>
                  <a:srgbClr val="008000"/>
                </a:solidFill>
              </a:rPr>
              <a:t>80%</a:t>
            </a:r>
          </a:p>
        </p:txBody>
      </p:sp>
      <p:cxnSp>
        <p:nvCxnSpPr>
          <p:cNvPr id="19" name="Straight Arrow Connector 18"/>
          <p:cNvCxnSpPr/>
          <p:nvPr/>
        </p:nvCxnSpPr>
        <p:spPr>
          <a:xfrm flipV="1">
            <a:off x="4437400" y="2405990"/>
            <a:ext cx="1252579" cy="2085946"/>
          </a:xfrm>
          <a:prstGeom prst="straightConnector1">
            <a:avLst/>
          </a:prstGeom>
          <a:ln w="76200">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a:off x="5886347" y="2383956"/>
            <a:ext cx="1268775" cy="2085946"/>
          </a:xfrm>
          <a:prstGeom prst="straightConnector1">
            <a:avLst/>
          </a:prstGeom>
          <a:ln w="76200">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flipV="1">
            <a:off x="4494435" y="4585737"/>
            <a:ext cx="2638653" cy="22034"/>
          </a:xfrm>
          <a:prstGeom prst="straightConnector1">
            <a:avLst/>
          </a:prstGeom>
          <a:ln w="76200">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436212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p:cNvSpPr txBox="1"/>
          <p:nvPr/>
        </p:nvSpPr>
        <p:spPr>
          <a:xfrm>
            <a:off x="9777697" y="4847122"/>
            <a:ext cx="1784733" cy="1569660"/>
          </a:xfrm>
          <a:prstGeom prst="rect">
            <a:avLst/>
          </a:prstGeom>
          <a:noFill/>
        </p:spPr>
        <p:txBody>
          <a:bodyPr wrap="square" rtlCol="0">
            <a:spAutoFit/>
          </a:bodyPr>
          <a:lstStyle/>
          <a:p>
            <a:pPr algn="ctr"/>
            <a:r>
              <a:rPr lang="en-GB" sz="9600" dirty="0">
                <a:solidFill>
                  <a:srgbClr val="0000FF"/>
                </a:solidFill>
              </a:rPr>
              <a:t>0.8</a:t>
            </a:r>
          </a:p>
        </p:txBody>
      </p:sp>
      <p:sp>
        <p:nvSpPr>
          <p:cNvPr id="15" name="TextBox 14"/>
          <p:cNvSpPr txBox="1"/>
          <p:nvPr/>
        </p:nvSpPr>
        <p:spPr>
          <a:xfrm>
            <a:off x="4895811" y="356534"/>
            <a:ext cx="2513683" cy="1569660"/>
          </a:xfrm>
          <a:prstGeom prst="rect">
            <a:avLst/>
          </a:prstGeom>
          <a:noFill/>
        </p:spPr>
        <p:txBody>
          <a:bodyPr wrap="square" rtlCol="0">
            <a:spAutoFit/>
          </a:bodyPr>
          <a:lstStyle/>
          <a:p>
            <a:pPr algn="ctr"/>
            <a:r>
              <a:rPr lang="en-GB" sz="9600" dirty="0">
                <a:solidFill>
                  <a:srgbClr val="008000"/>
                </a:solidFill>
              </a:rPr>
              <a:t>80%</a:t>
            </a:r>
          </a:p>
        </p:txBody>
      </p:sp>
      <p:cxnSp>
        <p:nvCxnSpPr>
          <p:cNvPr id="20" name="Straight Arrow Connector 19"/>
          <p:cNvCxnSpPr/>
          <p:nvPr/>
        </p:nvCxnSpPr>
        <p:spPr>
          <a:xfrm>
            <a:off x="7256877" y="1730832"/>
            <a:ext cx="2908748" cy="3120896"/>
          </a:xfrm>
          <a:prstGeom prst="straightConnector1">
            <a:avLst/>
          </a:prstGeom>
          <a:ln w="76200">
            <a:solidFill>
              <a:srgbClr val="008000"/>
            </a:solidFill>
            <a:headEnd type="arrow"/>
            <a:tailEnd type="none"/>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6152652" y="2878303"/>
            <a:ext cx="2423290" cy="1323439"/>
          </a:xfrm>
          <a:prstGeom prst="rect">
            <a:avLst/>
          </a:prstGeom>
          <a:noFill/>
        </p:spPr>
        <p:txBody>
          <a:bodyPr wrap="square" rtlCol="0">
            <a:spAutoFit/>
          </a:bodyPr>
          <a:lstStyle/>
          <a:p>
            <a:pPr algn="ctr"/>
            <a:r>
              <a:rPr lang="en-GB" sz="4000" dirty="0"/>
              <a:t>Multiply </a:t>
            </a:r>
          </a:p>
          <a:p>
            <a:pPr algn="ctr"/>
            <a:r>
              <a:rPr lang="en-GB" sz="4000" dirty="0"/>
              <a:t>by 100</a:t>
            </a:r>
          </a:p>
        </p:txBody>
      </p:sp>
      <p:sp>
        <p:nvSpPr>
          <p:cNvPr id="2" name="TextBox 1"/>
          <p:cNvSpPr txBox="1"/>
          <p:nvPr/>
        </p:nvSpPr>
        <p:spPr>
          <a:xfrm>
            <a:off x="243020" y="2671156"/>
            <a:ext cx="5486400" cy="1569660"/>
          </a:xfrm>
          <a:prstGeom prst="rect">
            <a:avLst/>
          </a:prstGeom>
          <a:noFill/>
        </p:spPr>
        <p:txBody>
          <a:bodyPr wrap="square" rtlCol="0">
            <a:spAutoFit/>
          </a:bodyPr>
          <a:lstStyle/>
          <a:p>
            <a:pPr algn="ctr"/>
            <a:r>
              <a:rPr lang="en-GB" sz="4800" dirty="0"/>
              <a:t>How do you convert </a:t>
            </a:r>
            <a:r>
              <a:rPr lang="en-GB" sz="4800" dirty="0">
                <a:solidFill>
                  <a:srgbClr val="0000FF"/>
                </a:solidFill>
              </a:rPr>
              <a:t>0.8</a:t>
            </a:r>
            <a:r>
              <a:rPr lang="en-GB" sz="4800" dirty="0"/>
              <a:t> to </a:t>
            </a:r>
            <a:r>
              <a:rPr lang="en-GB" sz="4800" dirty="0">
                <a:solidFill>
                  <a:srgbClr val="008000"/>
                </a:solidFill>
              </a:rPr>
              <a:t>80%</a:t>
            </a:r>
            <a:r>
              <a:rPr lang="en-GB" sz="4800" dirty="0"/>
              <a:t>?</a:t>
            </a:r>
          </a:p>
        </p:txBody>
      </p:sp>
    </p:spTree>
    <p:extLst>
      <p:ext uri="{BB962C8B-B14F-4D97-AF65-F5344CB8AC3E}">
        <p14:creationId xmlns:p14="http://schemas.microsoft.com/office/powerpoint/2010/main" val="36191736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p:cNvSpPr txBox="1"/>
          <p:nvPr/>
        </p:nvSpPr>
        <p:spPr>
          <a:xfrm>
            <a:off x="9777697" y="4847122"/>
            <a:ext cx="1784733" cy="1569660"/>
          </a:xfrm>
          <a:prstGeom prst="rect">
            <a:avLst/>
          </a:prstGeom>
          <a:noFill/>
        </p:spPr>
        <p:txBody>
          <a:bodyPr wrap="square" rtlCol="0">
            <a:spAutoFit/>
          </a:bodyPr>
          <a:lstStyle/>
          <a:p>
            <a:pPr algn="ctr"/>
            <a:r>
              <a:rPr lang="en-GB" sz="9600" dirty="0">
                <a:solidFill>
                  <a:srgbClr val="0000FF"/>
                </a:solidFill>
              </a:rPr>
              <a:t>0.8</a:t>
            </a:r>
          </a:p>
        </p:txBody>
      </p:sp>
      <p:sp>
        <p:nvSpPr>
          <p:cNvPr id="15" name="TextBox 14"/>
          <p:cNvSpPr txBox="1"/>
          <p:nvPr/>
        </p:nvSpPr>
        <p:spPr>
          <a:xfrm>
            <a:off x="4895811" y="356534"/>
            <a:ext cx="2513683" cy="1569660"/>
          </a:xfrm>
          <a:prstGeom prst="rect">
            <a:avLst/>
          </a:prstGeom>
          <a:noFill/>
        </p:spPr>
        <p:txBody>
          <a:bodyPr wrap="square" rtlCol="0">
            <a:spAutoFit/>
          </a:bodyPr>
          <a:lstStyle/>
          <a:p>
            <a:pPr algn="ctr"/>
            <a:r>
              <a:rPr lang="en-GB" sz="9600" dirty="0">
                <a:solidFill>
                  <a:srgbClr val="008000"/>
                </a:solidFill>
              </a:rPr>
              <a:t>80%</a:t>
            </a:r>
          </a:p>
        </p:txBody>
      </p:sp>
      <p:cxnSp>
        <p:nvCxnSpPr>
          <p:cNvPr id="20" name="Straight Arrow Connector 19"/>
          <p:cNvCxnSpPr/>
          <p:nvPr/>
        </p:nvCxnSpPr>
        <p:spPr>
          <a:xfrm>
            <a:off x="7251336" y="1726226"/>
            <a:ext cx="2908748" cy="3120896"/>
          </a:xfrm>
          <a:prstGeom prst="straightConnector1">
            <a:avLst/>
          </a:prstGeom>
          <a:ln w="76200">
            <a:solidFill>
              <a:srgbClr val="0000FF"/>
            </a:solidFill>
            <a:headEnd type="none"/>
            <a:tailEnd type="arrow"/>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8319503" y="2052572"/>
            <a:ext cx="2423290" cy="1323439"/>
          </a:xfrm>
          <a:prstGeom prst="rect">
            <a:avLst/>
          </a:prstGeom>
          <a:noFill/>
        </p:spPr>
        <p:txBody>
          <a:bodyPr wrap="square" rtlCol="0">
            <a:spAutoFit/>
          </a:bodyPr>
          <a:lstStyle/>
          <a:p>
            <a:pPr algn="ctr"/>
            <a:r>
              <a:rPr lang="en-GB" sz="4000" dirty="0"/>
              <a:t>Divide </a:t>
            </a:r>
          </a:p>
          <a:p>
            <a:pPr algn="ctr"/>
            <a:r>
              <a:rPr lang="en-GB" sz="4000" dirty="0"/>
              <a:t>by 100</a:t>
            </a:r>
          </a:p>
        </p:txBody>
      </p:sp>
      <p:sp>
        <p:nvSpPr>
          <p:cNvPr id="2" name="TextBox 1"/>
          <p:cNvSpPr txBox="1"/>
          <p:nvPr/>
        </p:nvSpPr>
        <p:spPr>
          <a:xfrm>
            <a:off x="243020" y="2671156"/>
            <a:ext cx="5486400" cy="1569660"/>
          </a:xfrm>
          <a:prstGeom prst="rect">
            <a:avLst/>
          </a:prstGeom>
          <a:noFill/>
        </p:spPr>
        <p:txBody>
          <a:bodyPr wrap="square" rtlCol="0">
            <a:spAutoFit/>
          </a:bodyPr>
          <a:lstStyle/>
          <a:p>
            <a:pPr algn="ctr"/>
            <a:r>
              <a:rPr lang="en-GB" sz="4800" dirty="0"/>
              <a:t>How do you convert </a:t>
            </a:r>
            <a:r>
              <a:rPr lang="en-GB" sz="4800" dirty="0">
                <a:solidFill>
                  <a:srgbClr val="008000"/>
                </a:solidFill>
              </a:rPr>
              <a:t>80% </a:t>
            </a:r>
            <a:r>
              <a:rPr lang="en-GB" sz="4800" dirty="0"/>
              <a:t>to</a:t>
            </a:r>
            <a:r>
              <a:rPr lang="en-GB" sz="4800" dirty="0">
                <a:solidFill>
                  <a:srgbClr val="008000"/>
                </a:solidFill>
              </a:rPr>
              <a:t> </a:t>
            </a:r>
            <a:r>
              <a:rPr lang="en-GB" sz="4800" dirty="0">
                <a:solidFill>
                  <a:srgbClr val="0000FF"/>
                </a:solidFill>
              </a:rPr>
              <a:t>0.8</a:t>
            </a:r>
            <a:r>
              <a:rPr lang="en-GB" sz="4800" dirty="0"/>
              <a:t>?</a:t>
            </a:r>
          </a:p>
        </p:txBody>
      </p:sp>
    </p:spTree>
    <p:extLst>
      <p:ext uri="{BB962C8B-B14F-4D97-AF65-F5344CB8AC3E}">
        <p14:creationId xmlns:p14="http://schemas.microsoft.com/office/powerpoint/2010/main" val="1938283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TextBox 2"/>
              <p:cNvSpPr txBox="1"/>
              <p:nvPr/>
            </p:nvSpPr>
            <p:spPr>
              <a:xfrm>
                <a:off x="1370206" y="4253882"/>
                <a:ext cx="997068" cy="2162900"/>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box>
                        <m:boxPr>
                          <m:ctrlPr>
                            <a:rPr lang="en-GB" sz="12000" b="0" i="1" dirty="0" smtClean="0">
                              <a:solidFill>
                                <a:srgbClr val="FF0000"/>
                              </a:solidFill>
                              <a:latin typeface="Cambria Math" panose="02040503050406030204" pitchFamily="18" charset="0"/>
                            </a:rPr>
                          </m:ctrlPr>
                        </m:boxPr>
                        <m:e>
                          <m:argPr>
                            <m:argSz m:val="-1"/>
                          </m:argPr>
                          <m:f>
                            <m:fPr>
                              <m:ctrlPr>
                                <a:rPr lang="en-GB" sz="12000" b="0" i="1" dirty="0" smtClean="0">
                                  <a:solidFill>
                                    <a:srgbClr val="FF0000"/>
                                  </a:solidFill>
                                  <a:latin typeface="Cambria Math" panose="02040503050406030204" pitchFamily="18" charset="0"/>
                                </a:rPr>
                              </m:ctrlPr>
                            </m:fPr>
                            <m:num>
                              <m:r>
                                <a:rPr lang="en-GB" sz="12000" b="0" i="1" dirty="0" smtClean="0">
                                  <a:solidFill>
                                    <a:srgbClr val="FF0000"/>
                                  </a:solidFill>
                                  <a:latin typeface="Cambria Math" panose="02040503050406030204" pitchFamily="18" charset="0"/>
                                </a:rPr>
                                <m:t>4</m:t>
                              </m:r>
                            </m:num>
                            <m:den>
                              <m:r>
                                <a:rPr lang="en-GB" sz="12000" b="0" i="1" dirty="0" smtClean="0">
                                  <a:solidFill>
                                    <a:srgbClr val="FF0000"/>
                                  </a:solidFill>
                                  <a:latin typeface="Cambria Math" panose="02040503050406030204" pitchFamily="18" charset="0"/>
                                </a:rPr>
                                <m:t>5</m:t>
                              </m:r>
                            </m:den>
                          </m:f>
                        </m:e>
                      </m:box>
                    </m:oMath>
                  </m:oMathPara>
                </a14:m>
                <a:endParaRPr lang="en-GB" sz="12000" dirty="0">
                  <a:solidFill>
                    <a:srgbClr val="FF0000"/>
                  </a:solidFill>
                </a:endParaRPr>
              </a:p>
            </p:txBody>
          </p:sp>
        </mc:Choice>
        <mc:Fallback xmlns="">
          <p:sp>
            <p:nvSpPr>
              <p:cNvPr id="3" name="TextBox 2"/>
              <p:cNvSpPr txBox="1">
                <a:spLocks noRot="1" noChangeAspect="1" noMove="1" noResize="1" noEditPoints="1" noAdjustHandles="1" noChangeArrowheads="1" noChangeShapeType="1" noTextEdit="1"/>
              </p:cNvSpPr>
              <p:nvPr/>
            </p:nvSpPr>
            <p:spPr>
              <a:xfrm>
                <a:off x="1370206" y="4253882"/>
                <a:ext cx="997068" cy="2162900"/>
              </a:xfrm>
              <a:prstGeom prst="rect">
                <a:avLst/>
              </a:prstGeom>
              <a:blipFill rotWithShape="0">
                <a:blip r:embed="rId2"/>
                <a:stretch>
                  <a:fillRect/>
                </a:stretch>
              </a:blipFill>
            </p:spPr>
            <p:txBody>
              <a:bodyPr/>
              <a:lstStyle/>
              <a:p>
                <a:r>
                  <a:rPr lang="en-GB">
                    <a:noFill/>
                  </a:rPr>
                  <a:t> </a:t>
                </a:r>
              </a:p>
            </p:txBody>
          </p:sp>
        </mc:Fallback>
      </mc:AlternateContent>
      <p:sp>
        <p:nvSpPr>
          <p:cNvPr id="15" name="TextBox 14"/>
          <p:cNvSpPr txBox="1"/>
          <p:nvPr/>
        </p:nvSpPr>
        <p:spPr>
          <a:xfrm>
            <a:off x="4895811" y="356534"/>
            <a:ext cx="2513683" cy="1569660"/>
          </a:xfrm>
          <a:prstGeom prst="rect">
            <a:avLst/>
          </a:prstGeom>
          <a:noFill/>
        </p:spPr>
        <p:txBody>
          <a:bodyPr wrap="square" rtlCol="0">
            <a:spAutoFit/>
          </a:bodyPr>
          <a:lstStyle/>
          <a:p>
            <a:pPr algn="ctr"/>
            <a:r>
              <a:rPr lang="en-GB" sz="9600" dirty="0">
                <a:solidFill>
                  <a:srgbClr val="008000"/>
                </a:solidFill>
              </a:rPr>
              <a:t>80%</a:t>
            </a:r>
          </a:p>
        </p:txBody>
      </p:sp>
      <p:cxnSp>
        <p:nvCxnSpPr>
          <p:cNvPr id="23" name="Straight Arrow Connector 22"/>
          <p:cNvCxnSpPr/>
          <p:nvPr/>
        </p:nvCxnSpPr>
        <p:spPr>
          <a:xfrm flipH="1">
            <a:off x="2513006" y="1819997"/>
            <a:ext cx="2535422" cy="2953646"/>
          </a:xfrm>
          <a:prstGeom prst="straightConnector1">
            <a:avLst/>
          </a:prstGeom>
          <a:ln w="76200">
            <a:solidFill>
              <a:srgbClr val="FF0000"/>
            </a:solidFill>
            <a:headEnd type="none"/>
            <a:tailEnd type="arrow"/>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4" name="TextBox 23"/>
              <p:cNvSpPr txBox="1"/>
              <p:nvPr/>
            </p:nvSpPr>
            <p:spPr>
              <a:xfrm>
                <a:off x="3636630" y="3238837"/>
                <a:ext cx="2958134" cy="2194447"/>
              </a:xfrm>
              <a:prstGeom prst="rect">
                <a:avLst/>
              </a:prstGeom>
              <a:noFill/>
            </p:spPr>
            <p:txBody>
              <a:bodyPr wrap="square" rtlCol="0">
                <a:spAutoFit/>
              </a:bodyPr>
              <a:lstStyle/>
              <a:p>
                <a:pPr algn="ctr"/>
                <a:r>
                  <a:rPr lang="en-GB" sz="2800" dirty="0"/>
                  <a:t>Write as a fraction out of 100</a:t>
                </a:r>
              </a:p>
              <a:p>
                <a:pPr algn="ctr"/>
                <a14:m>
                  <m:oMathPara xmlns:m="http://schemas.openxmlformats.org/officeDocument/2006/math">
                    <m:oMathParaPr>
                      <m:jc m:val="centerGroup"/>
                    </m:oMathParaPr>
                    <m:oMath xmlns:m="http://schemas.openxmlformats.org/officeDocument/2006/math">
                      <m:f>
                        <m:fPr>
                          <m:ctrlPr>
                            <a:rPr lang="en-GB" sz="2800" i="1" smtClean="0">
                              <a:latin typeface="Cambria Math" panose="02040503050406030204" pitchFamily="18" charset="0"/>
                            </a:rPr>
                          </m:ctrlPr>
                        </m:fPr>
                        <m:num>
                          <m:r>
                            <a:rPr lang="en-GB" sz="2800" b="0" i="1" smtClean="0">
                              <a:latin typeface="Cambria Math" panose="02040503050406030204" pitchFamily="18" charset="0"/>
                            </a:rPr>
                            <m:t>80</m:t>
                          </m:r>
                        </m:num>
                        <m:den>
                          <m:r>
                            <a:rPr lang="en-GB" sz="2800" b="0" i="1" smtClean="0">
                              <a:latin typeface="Cambria Math" panose="02040503050406030204" pitchFamily="18" charset="0"/>
                            </a:rPr>
                            <m:t>100</m:t>
                          </m:r>
                        </m:den>
                      </m:f>
                    </m:oMath>
                  </m:oMathPara>
                </a14:m>
                <a:endParaRPr lang="en-GB" sz="2800" dirty="0"/>
              </a:p>
              <a:p>
                <a:pPr algn="ctr"/>
                <a:r>
                  <a:rPr lang="en-GB" sz="2800" dirty="0"/>
                  <a:t>(then simplify)</a:t>
                </a:r>
              </a:p>
            </p:txBody>
          </p:sp>
        </mc:Choice>
        <mc:Fallback xmlns="">
          <p:sp>
            <p:nvSpPr>
              <p:cNvPr id="24" name="TextBox 23"/>
              <p:cNvSpPr txBox="1">
                <a:spLocks noRot="1" noChangeAspect="1" noMove="1" noResize="1" noEditPoints="1" noAdjustHandles="1" noChangeArrowheads="1" noChangeShapeType="1" noTextEdit="1"/>
              </p:cNvSpPr>
              <p:nvPr/>
            </p:nvSpPr>
            <p:spPr>
              <a:xfrm>
                <a:off x="3636630" y="3238837"/>
                <a:ext cx="2958134" cy="2194447"/>
              </a:xfrm>
              <a:prstGeom prst="rect">
                <a:avLst/>
              </a:prstGeom>
              <a:blipFill>
                <a:blip r:embed="rId3"/>
                <a:stretch>
                  <a:fillRect l="-2062" t="-2500" r="-4742" b="-6944"/>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6" name="TextBox 15"/>
              <p:cNvSpPr txBox="1"/>
              <p:nvPr/>
            </p:nvSpPr>
            <p:spPr>
              <a:xfrm>
                <a:off x="6516358" y="3163880"/>
                <a:ext cx="5486400" cy="2269404"/>
              </a:xfrm>
              <a:prstGeom prst="rect">
                <a:avLst/>
              </a:prstGeom>
              <a:noFill/>
            </p:spPr>
            <p:txBody>
              <a:bodyPr wrap="square" rtlCol="0">
                <a:spAutoFit/>
              </a:bodyPr>
              <a:lstStyle/>
              <a:p>
                <a:pPr algn="ctr"/>
                <a:r>
                  <a:rPr lang="en-GB" sz="4800" dirty="0"/>
                  <a:t>How do you convert </a:t>
                </a:r>
                <a:r>
                  <a:rPr lang="en-GB" sz="4800" dirty="0">
                    <a:solidFill>
                      <a:srgbClr val="008000"/>
                    </a:solidFill>
                  </a:rPr>
                  <a:t>80% </a:t>
                </a:r>
                <a:r>
                  <a:rPr lang="en-GB" sz="4800" dirty="0"/>
                  <a:t>to </a:t>
                </a:r>
                <a14:m>
                  <m:oMath xmlns:m="http://schemas.openxmlformats.org/officeDocument/2006/math">
                    <m:f>
                      <m:fPr>
                        <m:ctrlPr>
                          <a:rPr lang="en-GB" sz="6600" i="1" smtClean="0">
                            <a:solidFill>
                              <a:srgbClr val="FF0000"/>
                            </a:solidFill>
                            <a:latin typeface="Cambria Math" panose="02040503050406030204" pitchFamily="18" charset="0"/>
                          </a:rPr>
                        </m:ctrlPr>
                      </m:fPr>
                      <m:num>
                        <m:r>
                          <a:rPr lang="en-GB" sz="6600" b="0" i="1" smtClean="0">
                            <a:solidFill>
                              <a:srgbClr val="FF0000"/>
                            </a:solidFill>
                            <a:latin typeface="Cambria Math" panose="02040503050406030204" pitchFamily="18" charset="0"/>
                          </a:rPr>
                          <m:t>4</m:t>
                        </m:r>
                      </m:num>
                      <m:den>
                        <m:r>
                          <a:rPr lang="en-GB" sz="6600" b="0" i="1" smtClean="0">
                            <a:solidFill>
                              <a:srgbClr val="FF0000"/>
                            </a:solidFill>
                            <a:latin typeface="Cambria Math" panose="02040503050406030204" pitchFamily="18" charset="0"/>
                          </a:rPr>
                          <m:t>5</m:t>
                        </m:r>
                      </m:den>
                    </m:f>
                  </m:oMath>
                </a14:m>
                <a:r>
                  <a:rPr lang="en-GB" sz="4800" dirty="0"/>
                  <a:t>?</a:t>
                </a:r>
              </a:p>
            </p:txBody>
          </p:sp>
        </mc:Choice>
        <mc:Fallback xmlns="">
          <p:sp>
            <p:nvSpPr>
              <p:cNvPr id="16" name="TextBox 15"/>
              <p:cNvSpPr txBox="1">
                <a:spLocks noRot="1" noChangeAspect="1" noMove="1" noResize="1" noEditPoints="1" noAdjustHandles="1" noChangeArrowheads="1" noChangeShapeType="1" noTextEdit="1"/>
              </p:cNvSpPr>
              <p:nvPr/>
            </p:nvSpPr>
            <p:spPr>
              <a:xfrm>
                <a:off x="6516358" y="3163880"/>
                <a:ext cx="5486400" cy="2269404"/>
              </a:xfrm>
              <a:prstGeom prst="rect">
                <a:avLst/>
              </a:prstGeom>
              <a:blipFill>
                <a:blip r:embed="rId4"/>
                <a:stretch>
                  <a:fillRect l="-2111" t="-5914" r="-4556" b="-1613"/>
                </a:stretch>
              </a:blipFill>
            </p:spPr>
            <p:txBody>
              <a:bodyPr/>
              <a:lstStyle/>
              <a:p>
                <a:r>
                  <a:rPr lang="en-GB">
                    <a:noFill/>
                  </a:rPr>
                  <a:t> </a:t>
                </a:r>
              </a:p>
            </p:txBody>
          </p:sp>
        </mc:Fallback>
      </mc:AlternateContent>
    </p:spTree>
    <p:extLst>
      <p:ext uri="{BB962C8B-B14F-4D97-AF65-F5344CB8AC3E}">
        <p14:creationId xmlns:p14="http://schemas.microsoft.com/office/powerpoint/2010/main" val="11313456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TextBox 2"/>
              <p:cNvSpPr txBox="1"/>
              <p:nvPr/>
            </p:nvSpPr>
            <p:spPr>
              <a:xfrm>
                <a:off x="1370206" y="4253882"/>
                <a:ext cx="997068" cy="2162900"/>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box>
                        <m:boxPr>
                          <m:ctrlPr>
                            <a:rPr lang="en-GB" sz="12000" b="0" i="1" dirty="0" smtClean="0">
                              <a:solidFill>
                                <a:srgbClr val="FF0000"/>
                              </a:solidFill>
                              <a:latin typeface="Cambria Math" panose="02040503050406030204" pitchFamily="18" charset="0"/>
                            </a:rPr>
                          </m:ctrlPr>
                        </m:boxPr>
                        <m:e>
                          <m:argPr>
                            <m:argSz m:val="-1"/>
                          </m:argPr>
                          <m:f>
                            <m:fPr>
                              <m:ctrlPr>
                                <a:rPr lang="en-GB" sz="12000" b="0" i="1" dirty="0" smtClean="0">
                                  <a:solidFill>
                                    <a:srgbClr val="FF0000"/>
                                  </a:solidFill>
                                  <a:latin typeface="Cambria Math" panose="02040503050406030204" pitchFamily="18" charset="0"/>
                                </a:rPr>
                              </m:ctrlPr>
                            </m:fPr>
                            <m:num>
                              <m:r>
                                <a:rPr lang="en-GB" sz="12000" b="0" i="1" dirty="0" smtClean="0">
                                  <a:solidFill>
                                    <a:srgbClr val="FF0000"/>
                                  </a:solidFill>
                                  <a:latin typeface="Cambria Math" panose="02040503050406030204" pitchFamily="18" charset="0"/>
                                </a:rPr>
                                <m:t>4</m:t>
                              </m:r>
                            </m:num>
                            <m:den>
                              <m:r>
                                <a:rPr lang="en-GB" sz="12000" b="0" i="1" dirty="0" smtClean="0">
                                  <a:solidFill>
                                    <a:srgbClr val="FF0000"/>
                                  </a:solidFill>
                                  <a:latin typeface="Cambria Math" panose="02040503050406030204" pitchFamily="18" charset="0"/>
                                </a:rPr>
                                <m:t>5</m:t>
                              </m:r>
                            </m:den>
                          </m:f>
                        </m:e>
                      </m:box>
                    </m:oMath>
                  </m:oMathPara>
                </a14:m>
                <a:endParaRPr lang="en-GB" sz="12000" dirty="0">
                  <a:solidFill>
                    <a:srgbClr val="FF0000"/>
                  </a:solidFill>
                </a:endParaRPr>
              </a:p>
            </p:txBody>
          </p:sp>
        </mc:Choice>
        <mc:Fallback xmlns="">
          <p:sp>
            <p:nvSpPr>
              <p:cNvPr id="3" name="TextBox 2"/>
              <p:cNvSpPr txBox="1">
                <a:spLocks noRot="1" noChangeAspect="1" noMove="1" noResize="1" noEditPoints="1" noAdjustHandles="1" noChangeArrowheads="1" noChangeShapeType="1" noTextEdit="1"/>
              </p:cNvSpPr>
              <p:nvPr/>
            </p:nvSpPr>
            <p:spPr>
              <a:xfrm>
                <a:off x="1370206" y="4253882"/>
                <a:ext cx="997068" cy="2162900"/>
              </a:xfrm>
              <a:prstGeom prst="rect">
                <a:avLst/>
              </a:prstGeom>
              <a:blipFill rotWithShape="0">
                <a:blip r:embed="rId2"/>
                <a:stretch>
                  <a:fillRect/>
                </a:stretch>
              </a:blipFill>
            </p:spPr>
            <p:txBody>
              <a:bodyPr/>
              <a:lstStyle/>
              <a:p>
                <a:r>
                  <a:rPr lang="en-GB">
                    <a:noFill/>
                  </a:rPr>
                  <a:t> </a:t>
                </a:r>
              </a:p>
            </p:txBody>
          </p:sp>
        </mc:Fallback>
      </mc:AlternateContent>
      <p:sp>
        <p:nvSpPr>
          <p:cNvPr id="15" name="TextBox 14"/>
          <p:cNvSpPr txBox="1"/>
          <p:nvPr/>
        </p:nvSpPr>
        <p:spPr>
          <a:xfrm>
            <a:off x="4895811" y="356534"/>
            <a:ext cx="2513683" cy="1569660"/>
          </a:xfrm>
          <a:prstGeom prst="rect">
            <a:avLst/>
          </a:prstGeom>
          <a:noFill/>
        </p:spPr>
        <p:txBody>
          <a:bodyPr wrap="square" rtlCol="0">
            <a:spAutoFit/>
          </a:bodyPr>
          <a:lstStyle/>
          <a:p>
            <a:pPr algn="ctr"/>
            <a:r>
              <a:rPr lang="en-GB" sz="9600" dirty="0">
                <a:solidFill>
                  <a:srgbClr val="008000"/>
                </a:solidFill>
              </a:rPr>
              <a:t>80%</a:t>
            </a:r>
          </a:p>
        </p:txBody>
      </p:sp>
      <p:cxnSp>
        <p:nvCxnSpPr>
          <p:cNvPr id="23" name="Straight Arrow Connector 22"/>
          <p:cNvCxnSpPr/>
          <p:nvPr/>
        </p:nvCxnSpPr>
        <p:spPr>
          <a:xfrm flipH="1">
            <a:off x="2513006" y="1819997"/>
            <a:ext cx="2535422" cy="2953646"/>
          </a:xfrm>
          <a:prstGeom prst="straightConnector1">
            <a:avLst/>
          </a:prstGeom>
          <a:ln w="76200">
            <a:solidFill>
              <a:srgbClr val="008000"/>
            </a:solidFill>
            <a:headEnd type="arrow"/>
            <a:tailEnd type="non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4" name="TextBox 23"/>
              <p:cNvSpPr txBox="1"/>
              <p:nvPr/>
            </p:nvSpPr>
            <p:spPr>
              <a:xfrm>
                <a:off x="1203712" y="1926194"/>
                <a:ext cx="2958134" cy="1763560"/>
              </a:xfrm>
              <a:prstGeom prst="rect">
                <a:avLst/>
              </a:prstGeom>
              <a:noFill/>
            </p:spPr>
            <p:txBody>
              <a:bodyPr wrap="square" rtlCol="0">
                <a:spAutoFit/>
              </a:bodyPr>
              <a:lstStyle/>
              <a:p>
                <a:pPr algn="ctr"/>
                <a:r>
                  <a:rPr lang="en-GB" sz="2800" dirty="0"/>
                  <a:t>Write as a fraction out of 10 or 100</a:t>
                </a:r>
              </a:p>
              <a:p>
                <a:pPr algn="ctr"/>
                <a14:m>
                  <m:oMathPara xmlns:m="http://schemas.openxmlformats.org/officeDocument/2006/math">
                    <m:oMathParaPr>
                      <m:jc m:val="centerGroup"/>
                    </m:oMathParaPr>
                    <m:oMath xmlns:m="http://schemas.openxmlformats.org/officeDocument/2006/math">
                      <m:f>
                        <m:fPr>
                          <m:ctrlPr>
                            <a:rPr lang="en-GB" sz="2800" i="1" smtClean="0">
                              <a:latin typeface="Cambria Math" panose="02040503050406030204" pitchFamily="18" charset="0"/>
                            </a:rPr>
                          </m:ctrlPr>
                        </m:fPr>
                        <m:num>
                          <m:r>
                            <a:rPr lang="en-GB" sz="2800" b="0" i="1" smtClean="0">
                              <a:latin typeface="Cambria Math" panose="02040503050406030204" pitchFamily="18" charset="0"/>
                            </a:rPr>
                            <m:t>8</m:t>
                          </m:r>
                        </m:num>
                        <m:den>
                          <m:r>
                            <a:rPr lang="en-GB" sz="2800" b="0" i="1" smtClean="0">
                              <a:latin typeface="Cambria Math" panose="02040503050406030204" pitchFamily="18" charset="0"/>
                            </a:rPr>
                            <m:t>10</m:t>
                          </m:r>
                        </m:den>
                      </m:f>
                    </m:oMath>
                  </m:oMathPara>
                </a14:m>
                <a:endParaRPr lang="en-GB" sz="2800" dirty="0"/>
              </a:p>
            </p:txBody>
          </p:sp>
        </mc:Choice>
        <mc:Fallback xmlns="">
          <p:sp>
            <p:nvSpPr>
              <p:cNvPr id="24" name="TextBox 23"/>
              <p:cNvSpPr txBox="1">
                <a:spLocks noRot="1" noChangeAspect="1" noMove="1" noResize="1" noEditPoints="1" noAdjustHandles="1" noChangeArrowheads="1" noChangeShapeType="1" noTextEdit="1"/>
              </p:cNvSpPr>
              <p:nvPr/>
            </p:nvSpPr>
            <p:spPr>
              <a:xfrm>
                <a:off x="1203712" y="1926194"/>
                <a:ext cx="2958134" cy="1763560"/>
              </a:xfrm>
              <a:prstGeom prst="rect">
                <a:avLst/>
              </a:prstGeom>
              <a:blipFill>
                <a:blip r:embed="rId3"/>
                <a:stretch>
                  <a:fillRect l="-1852" t="-3460" r="-4733"/>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6" name="TextBox 15"/>
              <p:cNvSpPr txBox="1"/>
              <p:nvPr/>
            </p:nvSpPr>
            <p:spPr>
              <a:xfrm>
                <a:off x="6101361" y="2868459"/>
                <a:ext cx="5486400" cy="2269404"/>
              </a:xfrm>
              <a:prstGeom prst="rect">
                <a:avLst/>
              </a:prstGeom>
              <a:noFill/>
            </p:spPr>
            <p:txBody>
              <a:bodyPr wrap="square" rtlCol="0">
                <a:spAutoFit/>
              </a:bodyPr>
              <a:lstStyle/>
              <a:p>
                <a:pPr algn="ctr"/>
                <a:r>
                  <a:rPr lang="en-GB" sz="4800" dirty="0"/>
                  <a:t>How do you convert  </a:t>
                </a:r>
                <a14:m>
                  <m:oMath xmlns:m="http://schemas.openxmlformats.org/officeDocument/2006/math">
                    <m:f>
                      <m:fPr>
                        <m:ctrlPr>
                          <a:rPr lang="en-GB" sz="6600" i="1" smtClean="0">
                            <a:solidFill>
                              <a:srgbClr val="FF0000"/>
                            </a:solidFill>
                            <a:latin typeface="Cambria Math" panose="02040503050406030204" pitchFamily="18" charset="0"/>
                          </a:rPr>
                        </m:ctrlPr>
                      </m:fPr>
                      <m:num>
                        <m:r>
                          <a:rPr lang="en-GB" sz="6600" b="0" i="1" smtClean="0">
                            <a:solidFill>
                              <a:srgbClr val="FF0000"/>
                            </a:solidFill>
                            <a:latin typeface="Cambria Math" panose="02040503050406030204" pitchFamily="18" charset="0"/>
                          </a:rPr>
                          <m:t>4</m:t>
                        </m:r>
                      </m:num>
                      <m:den>
                        <m:r>
                          <a:rPr lang="en-GB" sz="6600" b="0" i="1" smtClean="0">
                            <a:solidFill>
                              <a:srgbClr val="FF0000"/>
                            </a:solidFill>
                            <a:latin typeface="Cambria Math" panose="02040503050406030204" pitchFamily="18" charset="0"/>
                          </a:rPr>
                          <m:t>5</m:t>
                        </m:r>
                      </m:den>
                    </m:f>
                  </m:oMath>
                </a14:m>
                <a:r>
                  <a:rPr lang="en-GB" sz="4800" dirty="0"/>
                  <a:t> to </a:t>
                </a:r>
                <a:r>
                  <a:rPr lang="en-GB" sz="4800" dirty="0">
                    <a:solidFill>
                      <a:srgbClr val="008000"/>
                    </a:solidFill>
                  </a:rPr>
                  <a:t>80%</a:t>
                </a:r>
                <a:r>
                  <a:rPr lang="en-GB" sz="4800" dirty="0"/>
                  <a:t>?</a:t>
                </a:r>
              </a:p>
            </p:txBody>
          </p:sp>
        </mc:Choice>
        <mc:Fallback xmlns="">
          <p:sp>
            <p:nvSpPr>
              <p:cNvPr id="16" name="TextBox 15"/>
              <p:cNvSpPr txBox="1">
                <a:spLocks noRot="1" noChangeAspect="1" noMove="1" noResize="1" noEditPoints="1" noAdjustHandles="1" noChangeArrowheads="1" noChangeShapeType="1" noTextEdit="1"/>
              </p:cNvSpPr>
              <p:nvPr/>
            </p:nvSpPr>
            <p:spPr>
              <a:xfrm>
                <a:off x="6101361" y="2868459"/>
                <a:ext cx="5486400" cy="2269404"/>
              </a:xfrm>
              <a:prstGeom prst="rect">
                <a:avLst/>
              </a:prstGeom>
              <a:blipFill>
                <a:blip r:embed="rId4"/>
                <a:stretch>
                  <a:fillRect l="-2222" t="-5914" r="-7000" b="-1613"/>
                </a:stretch>
              </a:blipFill>
            </p:spPr>
            <p:txBody>
              <a:bodyPr/>
              <a:lstStyle/>
              <a:p>
                <a:r>
                  <a:rPr lang="en-GB">
                    <a:noFill/>
                  </a:rPr>
                  <a:t> </a:t>
                </a:r>
              </a:p>
            </p:txBody>
          </p:sp>
        </mc:Fallback>
      </mc:AlternateContent>
    </p:spTree>
    <p:extLst>
      <p:ext uri="{BB962C8B-B14F-4D97-AF65-F5344CB8AC3E}">
        <p14:creationId xmlns:p14="http://schemas.microsoft.com/office/powerpoint/2010/main" val="6795505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TextBox 2"/>
              <p:cNvSpPr txBox="1"/>
              <p:nvPr/>
            </p:nvSpPr>
            <p:spPr>
              <a:xfrm>
                <a:off x="1370206" y="4253882"/>
                <a:ext cx="997068" cy="2162900"/>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box>
                        <m:boxPr>
                          <m:ctrlPr>
                            <a:rPr lang="en-GB" sz="12000" b="0" i="1" dirty="0" smtClean="0">
                              <a:solidFill>
                                <a:srgbClr val="FF0000"/>
                              </a:solidFill>
                              <a:latin typeface="Cambria Math" panose="02040503050406030204" pitchFamily="18" charset="0"/>
                            </a:rPr>
                          </m:ctrlPr>
                        </m:boxPr>
                        <m:e>
                          <m:argPr>
                            <m:argSz m:val="-1"/>
                          </m:argPr>
                          <m:f>
                            <m:fPr>
                              <m:ctrlPr>
                                <a:rPr lang="en-GB" sz="12000" b="0" i="1" dirty="0" smtClean="0">
                                  <a:solidFill>
                                    <a:srgbClr val="FF0000"/>
                                  </a:solidFill>
                                  <a:latin typeface="Cambria Math" panose="02040503050406030204" pitchFamily="18" charset="0"/>
                                </a:rPr>
                              </m:ctrlPr>
                            </m:fPr>
                            <m:num>
                              <m:r>
                                <a:rPr lang="en-GB" sz="12000" b="0" i="1" dirty="0" smtClean="0">
                                  <a:solidFill>
                                    <a:srgbClr val="FF0000"/>
                                  </a:solidFill>
                                  <a:latin typeface="Cambria Math" panose="02040503050406030204" pitchFamily="18" charset="0"/>
                                </a:rPr>
                                <m:t>4</m:t>
                              </m:r>
                            </m:num>
                            <m:den>
                              <m:r>
                                <a:rPr lang="en-GB" sz="12000" b="0" i="1" dirty="0" smtClean="0">
                                  <a:solidFill>
                                    <a:srgbClr val="FF0000"/>
                                  </a:solidFill>
                                  <a:latin typeface="Cambria Math" panose="02040503050406030204" pitchFamily="18" charset="0"/>
                                </a:rPr>
                                <m:t>5</m:t>
                              </m:r>
                            </m:den>
                          </m:f>
                        </m:e>
                      </m:box>
                    </m:oMath>
                  </m:oMathPara>
                </a14:m>
                <a:endParaRPr lang="en-GB" sz="12000" dirty="0">
                  <a:solidFill>
                    <a:srgbClr val="FF0000"/>
                  </a:solidFill>
                </a:endParaRPr>
              </a:p>
            </p:txBody>
          </p:sp>
        </mc:Choice>
        <mc:Fallback xmlns="">
          <p:sp>
            <p:nvSpPr>
              <p:cNvPr id="3" name="TextBox 2"/>
              <p:cNvSpPr txBox="1">
                <a:spLocks noRot="1" noChangeAspect="1" noMove="1" noResize="1" noEditPoints="1" noAdjustHandles="1" noChangeArrowheads="1" noChangeShapeType="1" noTextEdit="1"/>
              </p:cNvSpPr>
              <p:nvPr/>
            </p:nvSpPr>
            <p:spPr>
              <a:xfrm>
                <a:off x="1370206" y="4253882"/>
                <a:ext cx="997068" cy="2162900"/>
              </a:xfrm>
              <a:prstGeom prst="rect">
                <a:avLst/>
              </a:prstGeom>
              <a:blipFill rotWithShape="0">
                <a:blip r:embed="rId2"/>
                <a:stretch>
                  <a:fillRect/>
                </a:stretch>
              </a:blipFill>
            </p:spPr>
            <p:txBody>
              <a:bodyPr/>
              <a:lstStyle/>
              <a:p>
                <a:r>
                  <a:rPr lang="en-GB">
                    <a:noFill/>
                  </a:rPr>
                  <a:t> </a:t>
                </a:r>
              </a:p>
            </p:txBody>
          </p:sp>
        </mc:Fallback>
      </mc:AlternateContent>
      <p:sp>
        <p:nvSpPr>
          <p:cNvPr id="14" name="TextBox 13"/>
          <p:cNvSpPr txBox="1"/>
          <p:nvPr/>
        </p:nvSpPr>
        <p:spPr>
          <a:xfrm>
            <a:off x="9777697" y="4847122"/>
            <a:ext cx="1784733" cy="1569660"/>
          </a:xfrm>
          <a:prstGeom prst="rect">
            <a:avLst/>
          </a:prstGeom>
          <a:noFill/>
        </p:spPr>
        <p:txBody>
          <a:bodyPr wrap="square" rtlCol="0">
            <a:spAutoFit/>
          </a:bodyPr>
          <a:lstStyle/>
          <a:p>
            <a:pPr algn="ctr"/>
            <a:r>
              <a:rPr lang="en-GB" sz="9600" dirty="0">
                <a:solidFill>
                  <a:srgbClr val="0000FF"/>
                </a:solidFill>
              </a:rPr>
              <a:t>0.8</a:t>
            </a:r>
          </a:p>
        </p:txBody>
      </p:sp>
      <p:sp>
        <p:nvSpPr>
          <p:cNvPr id="15" name="TextBox 14"/>
          <p:cNvSpPr txBox="1"/>
          <p:nvPr/>
        </p:nvSpPr>
        <p:spPr>
          <a:xfrm>
            <a:off x="4895811" y="356534"/>
            <a:ext cx="2513683" cy="1569660"/>
          </a:xfrm>
          <a:prstGeom prst="rect">
            <a:avLst/>
          </a:prstGeom>
          <a:noFill/>
        </p:spPr>
        <p:txBody>
          <a:bodyPr wrap="square" rtlCol="0">
            <a:spAutoFit/>
          </a:bodyPr>
          <a:lstStyle/>
          <a:p>
            <a:pPr algn="ctr"/>
            <a:r>
              <a:rPr lang="en-GB" sz="9600" dirty="0">
                <a:solidFill>
                  <a:srgbClr val="008000"/>
                </a:solidFill>
              </a:rPr>
              <a:t>80%</a:t>
            </a:r>
          </a:p>
        </p:txBody>
      </p:sp>
      <p:cxnSp>
        <p:nvCxnSpPr>
          <p:cNvPr id="22" name="Straight Arrow Connector 21"/>
          <p:cNvCxnSpPr/>
          <p:nvPr/>
        </p:nvCxnSpPr>
        <p:spPr>
          <a:xfrm>
            <a:off x="7654179" y="1606029"/>
            <a:ext cx="2908748" cy="3120896"/>
          </a:xfrm>
          <a:prstGeom prst="straightConnector1">
            <a:avLst/>
          </a:prstGeom>
          <a:ln w="57150">
            <a:solidFill>
              <a:srgbClr val="0000FF"/>
            </a:solidFill>
            <a:headEnd type="none"/>
            <a:tailEnd type="arrow"/>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8838051" y="2335480"/>
            <a:ext cx="1655232" cy="830997"/>
          </a:xfrm>
          <a:prstGeom prst="rect">
            <a:avLst/>
          </a:prstGeom>
          <a:noFill/>
        </p:spPr>
        <p:txBody>
          <a:bodyPr wrap="square" rtlCol="0">
            <a:spAutoFit/>
          </a:bodyPr>
          <a:lstStyle/>
          <a:p>
            <a:pPr algn="ctr"/>
            <a:r>
              <a:rPr lang="en-GB" sz="2400" dirty="0"/>
              <a:t>Divide </a:t>
            </a:r>
          </a:p>
          <a:p>
            <a:pPr algn="ctr"/>
            <a:r>
              <a:rPr lang="en-GB" sz="2400" dirty="0"/>
              <a:t>by 100</a:t>
            </a:r>
          </a:p>
        </p:txBody>
      </p:sp>
      <p:cxnSp>
        <p:nvCxnSpPr>
          <p:cNvPr id="20" name="Straight Arrow Connector 19"/>
          <p:cNvCxnSpPr/>
          <p:nvPr/>
        </p:nvCxnSpPr>
        <p:spPr>
          <a:xfrm>
            <a:off x="7256877" y="1730832"/>
            <a:ext cx="2908748" cy="3120896"/>
          </a:xfrm>
          <a:prstGeom prst="straightConnector1">
            <a:avLst/>
          </a:prstGeom>
          <a:ln w="57150">
            <a:solidFill>
              <a:srgbClr val="008000"/>
            </a:solidFill>
            <a:headEnd type="arrow"/>
            <a:tailEnd type="none"/>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7184623" y="3166477"/>
            <a:ext cx="1767795" cy="830997"/>
          </a:xfrm>
          <a:prstGeom prst="rect">
            <a:avLst/>
          </a:prstGeom>
          <a:noFill/>
        </p:spPr>
        <p:txBody>
          <a:bodyPr wrap="square" rtlCol="0">
            <a:spAutoFit/>
          </a:bodyPr>
          <a:lstStyle/>
          <a:p>
            <a:pPr algn="ctr"/>
            <a:r>
              <a:rPr lang="en-GB" sz="2400" dirty="0"/>
              <a:t>Multiply </a:t>
            </a:r>
          </a:p>
          <a:p>
            <a:pPr algn="ctr"/>
            <a:r>
              <a:rPr lang="en-GB" sz="2400" dirty="0"/>
              <a:t>by 100</a:t>
            </a:r>
          </a:p>
        </p:txBody>
      </p:sp>
      <p:cxnSp>
        <p:nvCxnSpPr>
          <p:cNvPr id="23" name="Straight Arrow Connector 22"/>
          <p:cNvCxnSpPr/>
          <p:nvPr/>
        </p:nvCxnSpPr>
        <p:spPr>
          <a:xfrm flipH="1">
            <a:off x="2513006" y="1819997"/>
            <a:ext cx="2535422" cy="2953646"/>
          </a:xfrm>
          <a:prstGeom prst="straightConnector1">
            <a:avLst/>
          </a:prstGeom>
          <a:ln w="57150">
            <a:solidFill>
              <a:srgbClr val="FF0000"/>
            </a:solidFill>
            <a:headEnd type="none"/>
            <a:tailEnd type="arrow"/>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3534988" y="3091837"/>
            <a:ext cx="2325084" cy="1200329"/>
          </a:xfrm>
          <a:prstGeom prst="rect">
            <a:avLst/>
          </a:prstGeom>
          <a:noFill/>
        </p:spPr>
        <p:txBody>
          <a:bodyPr wrap="square" rtlCol="0">
            <a:spAutoFit/>
          </a:bodyPr>
          <a:lstStyle/>
          <a:p>
            <a:pPr algn="ctr"/>
            <a:r>
              <a:rPr lang="en-GB" sz="2400" dirty="0"/>
              <a:t>Write as a fraction of 100</a:t>
            </a:r>
          </a:p>
          <a:p>
            <a:pPr algn="ctr"/>
            <a:r>
              <a:rPr lang="en-GB" sz="2400" dirty="0"/>
              <a:t>(then simplify)</a:t>
            </a:r>
          </a:p>
        </p:txBody>
      </p:sp>
      <p:cxnSp>
        <p:nvCxnSpPr>
          <p:cNvPr id="25" name="Straight Arrow Connector 24"/>
          <p:cNvCxnSpPr/>
          <p:nvPr/>
        </p:nvCxnSpPr>
        <p:spPr>
          <a:xfrm flipH="1">
            <a:off x="2355582" y="1593273"/>
            <a:ext cx="2325487" cy="2698893"/>
          </a:xfrm>
          <a:prstGeom prst="straightConnector1">
            <a:avLst/>
          </a:prstGeom>
          <a:ln w="57150">
            <a:solidFill>
              <a:srgbClr val="008000"/>
            </a:solidFill>
            <a:headEnd type="arrow"/>
            <a:tailEnd type="none"/>
          </a:ln>
        </p:spPr>
        <p:style>
          <a:lnRef idx="1">
            <a:schemeClr val="accent1"/>
          </a:lnRef>
          <a:fillRef idx="0">
            <a:schemeClr val="accent1"/>
          </a:fillRef>
          <a:effectRef idx="0">
            <a:schemeClr val="accent1"/>
          </a:effectRef>
          <a:fontRef idx="minor">
            <a:schemeClr val="tx1"/>
          </a:fontRef>
        </p:style>
      </p:cxnSp>
      <p:sp>
        <p:nvSpPr>
          <p:cNvPr id="27" name="TextBox 26"/>
          <p:cNvSpPr txBox="1"/>
          <p:nvPr/>
        </p:nvSpPr>
        <p:spPr>
          <a:xfrm>
            <a:off x="988369" y="2090951"/>
            <a:ext cx="2452813" cy="1200329"/>
          </a:xfrm>
          <a:prstGeom prst="rect">
            <a:avLst/>
          </a:prstGeom>
          <a:noFill/>
        </p:spPr>
        <p:txBody>
          <a:bodyPr wrap="square" rtlCol="0">
            <a:spAutoFit/>
          </a:bodyPr>
          <a:lstStyle/>
          <a:p>
            <a:pPr algn="ctr"/>
            <a:r>
              <a:rPr lang="en-GB" sz="2400" dirty="0"/>
              <a:t>Turn into a faction out of 10 or 100 and then divide</a:t>
            </a:r>
          </a:p>
        </p:txBody>
      </p:sp>
    </p:spTree>
    <p:extLst>
      <p:ext uri="{BB962C8B-B14F-4D97-AF65-F5344CB8AC3E}">
        <p14:creationId xmlns:p14="http://schemas.microsoft.com/office/powerpoint/2010/main" val="35824323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TextBox 2"/>
              <p:cNvSpPr txBox="1"/>
              <p:nvPr/>
            </p:nvSpPr>
            <p:spPr>
              <a:xfrm>
                <a:off x="1370206" y="4253882"/>
                <a:ext cx="997068" cy="2162900"/>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box>
                        <m:boxPr>
                          <m:ctrlPr>
                            <a:rPr lang="en-GB" sz="12000" b="0" i="1" dirty="0" smtClean="0">
                              <a:solidFill>
                                <a:srgbClr val="FF0000"/>
                              </a:solidFill>
                              <a:latin typeface="Cambria Math" panose="02040503050406030204" pitchFamily="18" charset="0"/>
                            </a:rPr>
                          </m:ctrlPr>
                        </m:boxPr>
                        <m:e>
                          <m:argPr>
                            <m:argSz m:val="-1"/>
                          </m:argPr>
                          <m:f>
                            <m:fPr>
                              <m:ctrlPr>
                                <a:rPr lang="en-GB" sz="12000" b="0" i="1" dirty="0" smtClean="0">
                                  <a:solidFill>
                                    <a:srgbClr val="FF0000"/>
                                  </a:solidFill>
                                  <a:latin typeface="Cambria Math" panose="02040503050406030204" pitchFamily="18" charset="0"/>
                                </a:rPr>
                              </m:ctrlPr>
                            </m:fPr>
                            <m:num>
                              <m:r>
                                <a:rPr lang="en-GB" sz="12000" b="0" i="1" dirty="0" smtClean="0">
                                  <a:solidFill>
                                    <a:srgbClr val="FF0000"/>
                                  </a:solidFill>
                                  <a:latin typeface="Cambria Math" panose="02040503050406030204" pitchFamily="18" charset="0"/>
                                </a:rPr>
                                <m:t>4</m:t>
                              </m:r>
                            </m:num>
                            <m:den>
                              <m:r>
                                <a:rPr lang="en-GB" sz="12000" b="0" i="1" dirty="0" smtClean="0">
                                  <a:solidFill>
                                    <a:srgbClr val="FF0000"/>
                                  </a:solidFill>
                                  <a:latin typeface="Cambria Math" panose="02040503050406030204" pitchFamily="18" charset="0"/>
                                </a:rPr>
                                <m:t>5</m:t>
                              </m:r>
                            </m:den>
                          </m:f>
                        </m:e>
                      </m:box>
                    </m:oMath>
                  </m:oMathPara>
                </a14:m>
                <a:endParaRPr lang="en-GB" sz="12000" dirty="0">
                  <a:solidFill>
                    <a:srgbClr val="FF0000"/>
                  </a:solidFill>
                </a:endParaRPr>
              </a:p>
            </p:txBody>
          </p:sp>
        </mc:Choice>
        <mc:Fallback xmlns="">
          <p:sp>
            <p:nvSpPr>
              <p:cNvPr id="3" name="TextBox 2"/>
              <p:cNvSpPr txBox="1">
                <a:spLocks noRot="1" noChangeAspect="1" noMove="1" noResize="1" noEditPoints="1" noAdjustHandles="1" noChangeArrowheads="1" noChangeShapeType="1" noTextEdit="1"/>
              </p:cNvSpPr>
              <p:nvPr/>
            </p:nvSpPr>
            <p:spPr>
              <a:xfrm>
                <a:off x="1370206" y="4253882"/>
                <a:ext cx="997068" cy="2162900"/>
              </a:xfrm>
              <a:prstGeom prst="rect">
                <a:avLst/>
              </a:prstGeom>
              <a:blipFill rotWithShape="0">
                <a:blip r:embed="rId2"/>
                <a:stretch>
                  <a:fillRect/>
                </a:stretch>
              </a:blipFill>
            </p:spPr>
            <p:txBody>
              <a:bodyPr/>
              <a:lstStyle/>
              <a:p>
                <a:r>
                  <a:rPr lang="en-GB">
                    <a:noFill/>
                  </a:rPr>
                  <a:t> </a:t>
                </a:r>
              </a:p>
            </p:txBody>
          </p:sp>
        </mc:Fallback>
      </mc:AlternateContent>
      <p:sp>
        <p:nvSpPr>
          <p:cNvPr id="14" name="TextBox 13"/>
          <p:cNvSpPr txBox="1"/>
          <p:nvPr/>
        </p:nvSpPr>
        <p:spPr>
          <a:xfrm>
            <a:off x="9777697" y="4847122"/>
            <a:ext cx="1784733" cy="1569660"/>
          </a:xfrm>
          <a:prstGeom prst="rect">
            <a:avLst/>
          </a:prstGeom>
          <a:noFill/>
        </p:spPr>
        <p:txBody>
          <a:bodyPr wrap="square" rtlCol="0">
            <a:spAutoFit/>
          </a:bodyPr>
          <a:lstStyle/>
          <a:p>
            <a:pPr algn="ctr"/>
            <a:r>
              <a:rPr lang="en-GB" sz="9600" dirty="0">
                <a:solidFill>
                  <a:srgbClr val="0000FF"/>
                </a:solidFill>
              </a:rPr>
              <a:t>0.8</a:t>
            </a:r>
          </a:p>
        </p:txBody>
      </p:sp>
      <p:sp>
        <p:nvSpPr>
          <p:cNvPr id="15" name="TextBox 14"/>
          <p:cNvSpPr txBox="1"/>
          <p:nvPr/>
        </p:nvSpPr>
        <p:spPr>
          <a:xfrm>
            <a:off x="4895811" y="356534"/>
            <a:ext cx="2513683" cy="1569660"/>
          </a:xfrm>
          <a:prstGeom prst="rect">
            <a:avLst/>
          </a:prstGeom>
          <a:noFill/>
        </p:spPr>
        <p:txBody>
          <a:bodyPr wrap="square" rtlCol="0">
            <a:spAutoFit/>
          </a:bodyPr>
          <a:lstStyle/>
          <a:p>
            <a:pPr algn="ctr"/>
            <a:r>
              <a:rPr lang="en-GB" sz="9600" dirty="0">
                <a:solidFill>
                  <a:srgbClr val="008000"/>
                </a:solidFill>
              </a:rPr>
              <a:t>80%</a:t>
            </a:r>
          </a:p>
        </p:txBody>
      </p:sp>
      <p:cxnSp>
        <p:nvCxnSpPr>
          <p:cNvPr id="22" name="Straight Arrow Connector 21"/>
          <p:cNvCxnSpPr/>
          <p:nvPr/>
        </p:nvCxnSpPr>
        <p:spPr>
          <a:xfrm>
            <a:off x="7654179" y="1606029"/>
            <a:ext cx="2908748" cy="3120896"/>
          </a:xfrm>
          <a:prstGeom prst="straightConnector1">
            <a:avLst/>
          </a:prstGeom>
          <a:ln w="57150">
            <a:solidFill>
              <a:srgbClr val="0000FF"/>
            </a:solidFill>
            <a:headEnd type="none"/>
            <a:tailEnd type="arrow"/>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8838051" y="2335480"/>
            <a:ext cx="1655232" cy="830997"/>
          </a:xfrm>
          <a:prstGeom prst="rect">
            <a:avLst/>
          </a:prstGeom>
          <a:noFill/>
        </p:spPr>
        <p:txBody>
          <a:bodyPr wrap="square" rtlCol="0">
            <a:spAutoFit/>
          </a:bodyPr>
          <a:lstStyle/>
          <a:p>
            <a:pPr algn="ctr"/>
            <a:r>
              <a:rPr lang="en-GB" sz="2400" dirty="0"/>
              <a:t>Divide </a:t>
            </a:r>
          </a:p>
          <a:p>
            <a:pPr algn="ctr"/>
            <a:r>
              <a:rPr lang="en-GB" sz="2400" dirty="0"/>
              <a:t>by 100</a:t>
            </a:r>
          </a:p>
        </p:txBody>
      </p:sp>
      <p:cxnSp>
        <p:nvCxnSpPr>
          <p:cNvPr id="20" name="Straight Arrow Connector 19"/>
          <p:cNvCxnSpPr/>
          <p:nvPr/>
        </p:nvCxnSpPr>
        <p:spPr>
          <a:xfrm>
            <a:off x="7256877" y="1730832"/>
            <a:ext cx="2908748" cy="3120896"/>
          </a:xfrm>
          <a:prstGeom prst="straightConnector1">
            <a:avLst/>
          </a:prstGeom>
          <a:ln w="57150">
            <a:solidFill>
              <a:srgbClr val="008000"/>
            </a:solidFill>
            <a:headEnd type="arrow"/>
            <a:tailEnd type="none"/>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7184623" y="3166477"/>
            <a:ext cx="1767795" cy="830997"/>
          </a:xfrm>
          <a:prstGeom prst="rect">
            <a:avLst/>
          </a:prstGeom>
          <a:noFill/>
        </p:spPr>
        <p:txBody>
          <a:bodyPr wrap="square" rtlCol="0">
            <a:spAutoFit/>
          </a:bodyPr>
          <a:lstStyle/>
          <a:p>
            <a:pPr algn="ctr"/>
            <a:r>
              <a:rPr lang="en-GB" sz="2400" dirty="0"/>
              <a:t>Multiply </a:t>
            </a:r>
          </a:p>
          <a:p>
            <a:pPr algn="ctr"/>
            <a:r>
              <a:rPr lang="en-GB" sz="2400" dirty="0"/>
              <a:t>by 100</a:t>
            </a:r>
          </a:p>
        </p:txBody>
      </p:sp>
      <p:cxnSp>
        <p:nvCxnSpPr>
          <p:cNvPr id="23" name="Straight Arrow Connector 22"/>
          <p:cNvCxnSpPr/>
          <p:nvPr/>
        </p:nvCxnSpPr>
        <p:spPr>
          <a:xfrm flipH="1">
            <a:off x="2513006" y="1819997"/>
            <a:ext cx="2535422" cy="2953646"/>
          </a:xfrm>
          <a:prstGeom prst="straightConnector1">
            <a:avLst/>
          </a:prstGeom>
          <a:ln w="57150">
            <a:solidFill>
              <a:srgbClr val="FF0000"/>
            </a:solidFill>
            <a:headEnd type="none"/>
            <a:tailEnd type="arrow"/>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3534988" y="3091837"/>
            <a:ext cx="2325084" cy="1200329"/>
          </a:xfrm>
          <a:prstGeom prst="rect">
            <a:avLst/>
          </a:prstGeom>
          <a:noFill/>
        </p:spPr>
        <p:txBody>
          <a:bodyPr wrap="square" rtlCol="0">
            <a:spAutoFit/>
          </a:bodyPr>
          <a:lstStyle/>
          <a:p>
            <a:pPr algn="ctr"/>
            <a:r>
              <a:rPr lang="en-GB" sz="2400" dirty="0"/>
              <a:t>Write as a fraction of 100</a:t>
            </a:r>
          </a:p>
          <a:p>
            <a:pPr algn="ctr"/>
            <a:r>
              <a:rPr lang="en-GB" sz="2400" dirty="0"/>
              <a:t>(then simplify)</a:t>
            </a:r>
          </a:p>
        </p:txBody>
      </p:sp>
      <p:cxnSp>
        <p:nvCxnSpPr>
          <p:cNvPr id="25" name="Straight Arrow Connector 24"/>
          <p:cNvCxnSpPr/>
          <p:nvPr/>
        </p:nvCxnSpPr>
        <p:spPr>
          <a:xfrm flipH="1">
            <a:off x="2355582" y="1593273"/>
            <a:ext cx="2325487" cy="2698893"/>
          </a:xfrm>
          <a:prstGeom prst="straightConnector1">
            <a:avLst/>
          </a:prstGeom>
          <a:ln w="57150">
            <a:solidFill>
              <a:srgbClr val="008000"/>
            </a:solidFill>
            <a:headEnd type="arrow"/>
            <a:tailEnd type="none"/>
          </a:ln>
        </p:spPr>
        <p:style>
          <a:lnRef idx="1">
            <a:schemeClr val="accent1"/>
          </a:lnRef>
          <a:fillRef idx="0">
            <a:schemeClr val="accent1"/>
          </a:fillRef>
          <a:effectRef idx="0">
            <a:schemeClr val="accent1"/>
          </a:effectRef>
          <a:fontRef idx="minor">
            <a:schemeClr val="tx1"/>
          </a:fontRef>
        </p:style>
      </p:cxnSp>
      <p:sp>
        <p:nvSpPr>
          <p:cNvPr id="27" name="TextBox 26"/>
          <p:cNvSpPr txBox="1"/>
          <p:nvPr/>
        </p:nvSpPr>
        <p:spPr>
          <a:xfrm>
            <a:off x="988369" y="2090951"/>
            <a:ext cx="2452813" cy="1200329"/>
          </a:xfrm>
          <a:prstGeom prst="rect">
            <a:avLst/>
          </a:prstGeom>
          <a:noFill/>
        </p:spPr>
        <p:txBody>
          <a:bodyPr wrap="square" rtlCol="0">
            <a:spAutoFit/>
          </a:bodyPr>
          <a:lstStyle/>
          <a:p>
            <a:pPr algn="ctr"/>
            <a:r>
              <a:rPr lang="en-GB" sz="2400" dirty="0"/>
              <a:t>Turn into a faction out of 10 or 100 and then divide</a:t>
            </a:r>
          </a:p>
        </p:txBody>
      </p:sp>
    </p:spTree>
    <p:extLst>
      <p:ext uri="{BB962C8B-B14F-4D97-AF65-F5344CB8AC3E}">
        <p14:creationId xmlns:p14="http://schemas.microsoft.com/office/powerpoint/2010/main" val="246488888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152</TotalTime>
  <Words>253</Words>
  <Application>Microsoft Office PowerPoint</Application>
  <PresentationFormat>Widescreen</PresentationFormat>
  <Paragraphs>84</Paragraphs>
  <Slides>12</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Calibri Light</vt:lpstr>
      <vt:lpstr>Cambria Math</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Stewart Gale</dc:creator>
  <cp:lastModifiedBy>Stewart Gale</cp:lastModifiedBy>
  <cp:revision>16</cp:revision>
  <dcterms:created xsi:type="dcterms:W3CDTF">2015-11-09T08:12:46Z</dcterms:created>
  <dcterms:modified xsi:type="dcterms:W3CDTF">2021-11-22T04:04:58Z</dcterms:modified>
</cp:coreProperties>
</file>