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2" r:id="rId3"/>
    <p:sldId id="263" r:id="rId4"/>
    <p:sldId id="265" r:id="rId5"/>
    <p:sldId id="266" r:id="rId6"/>
    <p:sldId id="269" r:id="rId7"/>
    <p:sldId id="270" r:id="rId8"/>
    <p:sldId id="274" r:id="rId9"/>
    <p:sldId id="261" r:id="rId10"/>
    <p:sldId id="271" r:id="rId11"/>
    <p:sldId id="272" r:id="rId12"/>
    <p:sldId id="276" r:id="rId13"/>
    <p:sldId id="275" r:id="rId14"/>
    <p:sldId id="277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2-05T09:55:31.917" v="5" actId="20577"/>
      <pc:docMkLst>
        <pc:docMk/>
      </pc:docMkLst>
      <pc:sldChg chg="modSp mod">
        <pc:chgData name="Stewart Gale" userId="3647ddd2-6040-41ae-a96d-232c23482af8" providerId="ADAL" clId="{163176A0-02FC-47D8-8D6B-77EA423298B5}" dt="2026-02-05T09:55:07.715" v="2" actId="20577"/>
        <pc:sldMkLst>
          <pc:docMk/>
          <pc:sldMk cId="3821755825" sldId="269"/>
        </pc:sldMkLst>
        <pc:spChg chg="mod">
          <ac:chgData name="Stewart Gale" userId="3647ddd2-6040-41ae-a96d-232c23482af8" providerId="ADAL" clId="{163176A0-02FC-47D8-8D6B-77EA423298B5}" dt="2026-02-05T09:55:07.715" v="2" actId="20577"/>
          <ac:spMkLst>
            <pc:docMk/>
            <pc:sldMk cId="3821755825" sldId="269"/>
            <ac:spMk id="6" creationId="{00000000-0000-0000-0000-000000000000}"/>
          </ac:spMkLst>
        </pc:spChg>
      </pc:sldChg>
      <pc:sldChg chg="modSp mod">
        <pc:chgData name="Stewart Gale" userId="3647ddd2-6040-41ae-a96d-232c23482af8" providerId="ADAL" clId="{163176A0-02FC-47D8-8D6B-77EA423298B5}" dt="2026-02-05T09:55:31.917" v="5" actId="20577"/>
        <pc:sldMkLst>
          <pc:docMk/>
          <pc:sldMk cId="349253474" sldId="270"/>
        </pc:sldMkLst>
        <pc:spChg chg="mod">
          <ac:chgData name="Stewart Gale" userId="3647ddd2-6040-41ae-a96d-232c23482af8" providerId="ADAL" clId="{163176A0-02FC-47D8-8D6B-77EA423298B5}" dt="2026-02-05T09:55:31.917" v="5" actId="20577"/>
          <ac:spMkLst>
            <pc:docMk/>
            <pc:sldMk cId="349253474" sldId="270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98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968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82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56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654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36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9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12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8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14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39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3071A-A126-4690-8A3B-04EAF7CCE613}" type="datetimeFigureOut">
              <a:rPr lang="en-GB" smtClean="0"/>
              <a:t>05/02/2026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0406B-F8D0-4AF5-A62B-BFFBB9538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48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6350" y="1324920"/>
            <a:ext cx="1112242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u="sng" strike="noStrike" dirty="0">
                <a:effectLst/>
                <a:latin typeface="Arial" panose="020B0604020202020204" pitchFamily="34" charset="0"/>
              </a:rPr>
              <a:t>LO: </a:t>
            </a:r>
            <a:r>
              <a:rPr lang="en-US" sz="11500" b="1" u="sng" dirty="0">
                <a:latin typeface="Arial" panose="020B0604020202020204" pitchFamily="34" charset="0"/>
              </a:rPr>
              <a:t>A</a:t>
            </a:r>
            <a:r>
              <a:rPr lang="en-US" sz="11500" b="1" i="0" u="sng" strike="noStrike" dirty="0">
                <a:effectLst/>
                <a:latin typeface="Arial" panose="020B0604020202020204" pitchFamily="34" charset="0"/>
              </a:rPr>
              <a:t>verages</a:t>
            </a:r>
            <a:endParaRPr lang="en-US" sz="11500" b="1" u="sng" dirty="0"/>
          </a:p>
          <a:p>
            <a:pPr algn="ctr"/>
            <a:r>
              <a:rPr lang="en-US" sz="11500" b="1" dirty="0"/>
              <a:t>(Problem Solving)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271809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06362" y="166146"/>
            <a:ext cx="86650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</a:rPr>
              <a:t>5 numbers </a:t>
            </a:r>
          </a:p>
          <a:p>
            <a:pPr algn="ctr"/>
            <a:r>
              <a:rPr lang="en-GB" sz="8000" dirty="0"/>
              <a:t>Is the </a:t>
            </a:r>
            <a:r>
              <a:rPr lang="en-GB" sz="8000" b="1" dirty="0"/>
              <a:t>mean 4</a:t>
            </a:r>
            <a:r>
              <a:rPr lang="en-GB" sz="8000" dirty="0"/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435989"/>
              </p:ext>
            </p:extLst>
          </p:nvPr>
        </p:nvGraphicFramePr>
        <p:xfrm>
          <a:off x="1606362" y="3176787"/>
          <a:ext cx="89286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8885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92548" y="4965469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50750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06362" y="166146"/>
            <a:ext cx="86650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C000"/>
                </a:solidFill>
              </a:rPr>
              <a:t>5 numbers </a:t>
            </a:r>
          </a:p>
          <a:p>
            <a:pPr algn="ctr"/>
            <a:r>
              <a:rPr lang="en-GB" sz="8000" dirty="0"/>
              <a:t>Is the </a:t>
            </a:r>
            <a:r>
              <a:rPr lang="en-GB" sz="8000" b="1" dirty="0"/>
              <a:t>mean 4</a:t>
            </a:r>
            <a:r>
              <a:rPr lang="en-GB" sz="8000" dirty="0"/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417834"/>
              </p:ext>
            </p:extLst>
          </p:nvPr>
        </p:nvGraphicFramePr>
        <p:xfrm>
          <a:off x="1606362" y="3176787"/>
          <a:ext cx="89286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8885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92548" y="4965469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45074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06362" y="166146"/>
            <a:ext cx="86650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00B050"/>
                </a:solidFill>
              </a:rPr>
              <a:t>5 numbers </a:t>
            </a:r>
          </a:p>
          <a:p>
            <a:pPr algn="ctr"/>
            <a:r>
              <a:rPr lang="en-GB" sz="8000" dirty="0"/>
              <a:t>Is the </a:t>
            </a:r>
            <a:r>
              <a:rPr lang="en-GB" sz="8000" b="1" dirty="0"/>
              <a:t>mean 4</a:t>
            </a:r>
            <a:r>
              <a:rPr lang="en-GB" sz="8000" dirty="0"/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185214"/>
              </p:ext>
            </p:extLst>
          </p:nvPr>
        </p:nvGraphicFramePr>
        <p:xfrm>
          <a:off x="1606362" y="3176787"/>
          <a:ext cx="89286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8885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92548" y="4965469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117073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06362" y="166146"/>
            <a:ext cx="86650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</a:rPr>
              <a:t>5 numbers </a:t>
            </a:r>
          </a:p>
          <a:p>
            <a:pPr algn="ctr"/>
            <a:r>
              <a:rPr lang="en-GB" sz="8000" dirty="0"/>
              <a:t>Is the </a:t>
            </a:r>
            <a:r>
              <a:rPr lang="en-GB" sz="8000" b="1" dirty="0"/>
              <a:t>mean 4</a:t>
            </a:r>
            <a:r>
              <a:rPr lang="en-GB" sz="8000" dirty="0"/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702846"/>
              </p:ext>
            </p:extLst>
          </p:nvPr>
        </p:nvGraphicFramePr>
        <p:xfrm>
          <a:off x="1606362" y="3176787"/>
          <a:ext cx="89286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8885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92548" y="4943302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03304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0473" y="230895"/>
            <a:ext cx="757566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</a:rPr>
              <a:t>6 numbers </a:t>
            </a:r>
          </a:p>
          <a:p>
            <a:pPr algn="ctr"/>
            <a:r>
              <a:rPr lang="en-GB" sz="8000" dirty="0"/>
              <a:t>Is the </a:t>
            </a:r>
            <a:r>
              <a:rPr lang="en-GB" sz="8000" b="1" dirty="0"/>
              <a:t>mode 7</a:t>
            </a:r>
            <a:r>
              <a:rPr lang="en-GB" sz="8000"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816678"/>
              </p:ext>
            </p:extLst>
          </p:nvPr>
        </p:nvGraphicFramePr>
        <p:xfrm>
          <a:off x="1458610" y="3138720"/>
          <a:ext cx="922413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4137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0503" y="4921135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82175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9513" y="158852"/>
            <a:ext cx="79081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C000"/>
                </a:solidFill>
              </a:rPr>
              <a:t>3 numbers </a:t>
            </a:r>
          </a:p>
          <a:p>
            <a:pPr algn="ctr"/>
            <a:r>
              <a:rPr lang="en-GB" sz="8000" dirty="0"/>
              <a:t>Is </a:t>
            </a:r>
            <a:r>
              <a:rPr lang="en-GB" sz="8000"/>
              <a:t>the </a:t>
            </a:r>
            <a:r>
              <a:rPr lang="en-GB" sz="8000" b="1"/>
              <a:t>median </a:t>
            </a:r>
            <a:r>
              <a:rPr lang="en-GB" sz="8000" b="1" dirty="0"/>
              <a:t>7</a:t>
            </a:r>
            <a:r>
              <a:rPr lang="en-GB" sz="8000"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580386"/>
              </p:ext>
            </p:extLst>
          </p:nvPr>
        </p:nvGraphicFramePr>
        <p:xfrm>
          <a:off x="3575585" y="3083302"/>
          <a:ext cx="461206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4137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965470" y="4882342"/>
            <a:ext cx="1956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4925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A96A03E-D9F6-49DE-AD2E-A5290BF83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962470"/>
              </p:ext>
            </p:extLst>
          </p:nvPr>
        </p:nvGraphicFramePr>
        <p:xfrm>
          <a:off x="3957738" y="4368279"/>
          <a:ext cx="450928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8712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8C0FFA8-A56A-4AA7-8D73-41FA33A6CC23}"/>
              </a:ext>
            </a:extLst>
          </p:cNvPr>
          <p:cNvSpPr txBox="1"/>
          <p:nvPr/>
        </p:nvSpPr>
        <p:spPr>
          <a:xfrm>
            <a:off x="277090" y="181817"/>
            <a:ext cx="1143831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B050"/>
                </a:solidFill>
              </a:rPr>
              <a:t>3 numbers</a:t>
            </a:r>
          </a:p>
          <a:p>
            <a:pPr algn="ctr"/>
            <a:r>
              <a:rPr lang="en-US" sz="6000" dirty="0"/>
              <a:t>The </a:t>
            </a:r>
            <a:r>
              <a:rPr lang="en-US" sz="6000" b="1" dirty="0"/>
              <a:t>mean is 9.</a:t>
            </a:r>
          </a:p>
          <a:p>
            <a:pPr algn="ctr"/>
            <a:r>
              <a:rPr lang="en-US" sz="6000" dirty="0"/>
              <a:t>What could the three numbers be?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830253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2260" y="173798"/>
            <a:ext cx="1120555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0000FF"/>
                </a:solidFill>
              </a:rPr>
              <a:t>5 numbers</a:t>
            </a:r>
            <a:endParaRPr lang="en-GB" sz="6600" dirty="0"/>
          </a:p>
          <a:p>
            <a:pPr algn="ctr"/>
            <a:r>
              <a:rPr lang="en-GB" sz="6000" dirty="0"/>
              <a:t>The </a:t>
            </a:r>
            <a:r>
              <a:rPr lang="en-GB" sz="6000" b="1" dirty="0"/>
              <a:t>mean is 5</a:t>
            </a:r>
            <a:r>
              <a:rPr lang="en-GB" sz="6000" dirty="0"/>
              <a:t>. </a:t>
            </a:r>
          </a:p>
          <a:p>
            <a:pPr algn="ctr"/>
            <a:r>
              <a:rPr lang="en-GB" sz="6000" dirty="0"/>
              <a:t>What is the missing number?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422916"/>
              </p:ext>
            </p:extLst>
          </p:nvPr>
        </p:nvGraphicFramePr>
        <p:xfrm>
          <a:off x="2277303" y="3492649"/>
          <a:ext cx="751547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0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3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0995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600" i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9600" i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600" i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9600" i="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99759" y="5237652"/>
            <a:ext cx="15101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708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9513" y="158852"/>
            <a:ext cx="79081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0000"/>
                </a:solidFill>
              </a:rPr>
              <a:t>3 numbers </a:t>
            </a:r>
          </a:p>
          <a:p>
            <a:pPr algn="ctr"/>
            <a:r>
              <a:rPr lang="en-GB" sz="8000" dirty="0"/>
              <a:t>The </a:t>
            </a:r>
            <a:r>
              <a:rPr lang="en-GB" sz="8000" b="1" dirty="0"/>
              <a:t>mode is 8</a:t>
            </a:r>
            <a:r>
              <a:rPr lang="en-GB" sz="8000"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108476"/>
              </p:ext>
            </p:extLst>
          </p:nvPr>
        </p:nvGraphicFramePr>
        <p:xfrm>
          <a:off x="3553418" y="3088844"/>
          <a:ext cx="461206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4137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86854" y="5112982"/>
            <a:ext cx="8537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At least two 8’s. </a:t>
            </a:r>
          </a:p>
        </p:txBody>
      </p:sp>
    </p:spTree>
    <p:extLst>
      <p:ext uri="{BB962C8B-B14F-4D97-AF65-F5344CB8AC3E}">
        <p14:creationId xmlns:p14="http://schemas.microsoft.com/office/powerpoint/2010/main" val="192404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8531" y="236438"/>
            <a:ext cx="1175419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solidFill>
                  <a:srgbClr val="FFC000"/>
                </a:solidFill>
              </a:rPr>
              <a:t>3 numbers </a:t>
            </a:r>
          </a:p>
          <a:p>
            <a:pPr algn="ctr"/>
            <a:r>
              <a:rPr lang="en-GB" sz="7200" dirty="0"/>
              <a:t>The </a:t>
            </a:r>
            <a:r>
              <a:rPr lang="en-GB" sz="7200" b="1" dirty="0"/>
              <a:t>mean is 8 </a:t>
            </a:r>
            <a:r>
              <a:rPr lang="en-GB" sz="7200" dirty="0"/>
              <a:t>and</a:t>
            </a:r>
            <a:r>
              <a:rPr lang="en-GB" sz="7200" b="1" dirty="0"/>
              <a:t> median 10</a:t>
            </a:r>
            <a:r>
              <a:rPr lang="en-GB" sz="7200" dirty="0"/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65749"/>
              </p:ext>
            </p:extLst>
          </p:nvPr>
        </p:nvGraphicFramePr>
        <p:xfrm>
          <a:off x="3553418" y="3088844"/>
          <a:ext cx="461206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34137">
                <a:tc>
                  <a:txBody>
                    <a:bodyPr/>
                    <a:lstStyle/>
                    <a:p>
                      <a:pPr algn="ctr"/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600" i="0" dirty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7542" y="4979978"/>
            <a:ext cx="11355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Middle number 10 and total 24. </a:t>
            </a:r>
          </a:p>
        </p:txBody>
      </p:sp>
    </p:spTree>
    <p:extLst>
      <p:ext uri="{BB962C8B-B14F-4D97-AF65-F5344CB8AC3E}">
        <p14:creationId xmlns:p14="http://schemas.microsoft.com/office/powerpoint/2010/main" val="151145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D3553-775F-3C80-99B7-2D1D0C85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FA8897-CC68-97B9-D987-C00B895ADE3D}"/>
              </a:ext>
            </a:extLst>
          </p:cNvPr>
          <p:cNvSpPr txBox="1"/>
          <p:nvPr/>
        </p:nvSpPr>
        <p:spPr>
          <a:xfrm>
            <a:off x="459971" y="266632"/>
            <a:ext cx="11100262" cy="2408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people took a test and had a mean score of 20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fifth person took the test, and the mean score was now 22.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4DC1C-00CC-A560-C552-A38745BFC303}"/>
              </a:ext>
            </a:extLst>
          </p:cNvPr>
          <p:cNvSpPr txBox="1"/>
          <p:nvPr/>
        </p:nvSpPr>
        <p:spPr>
          <a:xfrm>
            <a:off x="459971" y="2884282"/>
            <a:ext cx="10030692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score did the fifth person get on the test?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C033D-E84C-AA04-7182-C888EC5C9EA9}"/>
              </a:ext>
            </a:extLst>
          </p:cNvPr>
          <p:cNvSpPr txBox="1"/>
          <p:nvPr/>
        </p:nvSpPr>
        <p:spPr>
          <a:xfrm>
            <a:off x="7836131" y="3866720"/>
            <a:ext cx="2654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4</a:t>
            </a:r>
            <a:r>
              <a:rPr lang="en-GB" sz="4000" dirty="0"/>
              <a:t> x </a:t>
            </a:r>
            <a:r>
              <a:rPr lang="en-GB" sz="4000" dirty="0">
                <a:solidFill>
                  <a:srgbClr val="00B050"/>
                </a:solidFill>
              </a:rPr>
              <a:t>20</a:t>
            </a:r>
            <a:r>
              <a:rPr lang="en-GB" sz="4000" dirty="0"/>
              <a:t> = 80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790FAC-CC40-5170-A207-B8A62494C981}"/>
              </a:ext>
            </a:extLst>
          </p:cNvPr>
          <p:cNvSpPr txBox="1"/>
          <p:nvPr/>
        </p:nvSpPr>
        <p:spPr>
          <a:xfrm>
            <a:off x="7836131" y="4635350"/>
            <a:ext cx="2765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5</a:t>
            </a:r>
            <a:r>
              <a:rPr lang="en-GB" sz="4000" dirty="0"/>
              <a:t> x </a:t>
            </a:r>
            <a:r>
              <a:rPr lang="en-GB" sz="4000" dirty="0">
                <a:solidFill>
                  <a:srgbClr val="00B050"/>
                </a:solidFill>
              </a:rPr>
              <a:t>22</a:t>
            </a:r>
            <a:r>
              <a:rPr lang="en-GB" sz="4000" dirty="0"/>
              <a:t> = 110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3B803C-8D7F-A65C-8A1E-A34703F647E2}"/>
              </a:ext>
            </a:extLst>
          </p:cNvPr>
          <p:cNvSpPr txBox="1"/>
          <p:nvPr/>
        </p:nvSpPr>
        <p:spPr>
          <a:xfrm>
            <a:off x="7656523" y="5497223"/>
            <a:ext cx="3124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110 – 80 = </a:t>
            </a:r>
            <a:r>
              <a:rPr lang="en-GB" sz="4000" b="1" dirty="0"/>
              <a:t>30</a:t>
            </a:r>
            <a:r>
              <a:rPr lang="en-GB" sz="4000" dirty="0"/>
              <a:t>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7F8540-1014-B638-1846-2C348C5DA46A}"/>
              </a:ext>
            </a:extLst>
          </p:cNvPr>
          <p:cNvGrpSpPr/>
          <p:nvPr/>
        </p:nvGrpSpPr>
        <p:grpSpPr>
          <a:xfrm>
            <a:off x="1416697" y="3866720"/>
            <a:ext cx="4871459" cy="2455929"/>
            <a:chOff x="1224541" y="4004506"/>
            <a:chExt cx="4010478" cy="196957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5B5EC14-F898-213F-8E64-E458F6F1EE41}"/>
                </a:ext>
              </a:extLst>
            </p:cNvPr>
            <p:cNvGrpSpPr/>
            <p:nvPr/>
          </p:nvGrpSpPr>
          <p:grpSpPr>
            <a:xfrm>
              <a:off x="1224541" y="4004507"/>
              <a:ext cx="2976398" cy="1969573"/>
              <a:chOff x="1224541" y="4004507"/>
              <a:chExt cx="2976398" cy="196957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080B7EA-7594-8969-E840-004DEC225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50213" t="18560" b="26541"/>
              <a:stretch/>
            </p:blipFill>
            <p:spPr>
              <a:xfrm>
                <a:off x="1224541" y="4004507"/>
                <a:ext cx="2575586" cy="1969573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0BC4DFBD-393C-C0F9-1DE1-A3BAA89AE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8929" r="36806"/>
              <a:stretch/>
            </p:blipFill>
            <p:spPr>
              <a:xfrm>
                <a:off x="3481558" y="4005801"/>
                <a:ext cx="719381" cy="1968279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8D56FEB-1BFD-7F69-F9AC-072F07F09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5379" t="18560" r="49254" b="26541"/>
            <a:stretch/>
          </p:blipFill>
          <p:spPr>
            <a:xfrm>
              <a:off x="4440101" y="4004506"/>
              <a:ext cx="794918" cy="1969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701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352DDD-8B54-45C7-CD10-26254C56355A}"/>
              </a:ext>
            </a:extLst>
          </p:cNvPr>
          <p:cNvSpPr txBox="1"/>
          <p:nvPr/>
        </p:nvSpPr>
        <p:spPr>
          <a:xfrm>
            <a:off x="149629" y="283257"/>
            <a:ext cx="10474036" cy="721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GB" sz="40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took a test and had a mean score of </a:t>
            </a: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E5C92A-539C-93C8-95C0-B2943AE9D458}"/>
              </a:ext>
            </a:extLst>
          </p:cNvPr>
          <p:cNvSpPr txBox="1"/>
          <p:nvPr/>
        </p:nvSpPr>
        <p:spPr>
          <a:xfrm>
            <a:off x="271549" y="2789951"/>
            <a:ext cx="108785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score did this seventh person get on the test?</a:t>
            </a:r>
            <a:endParaRPr lang="en-GB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9DEFE4-6832-69EF-1FCE-EBF48E8C7DF4}"/>
              </a:ext>
            </a:extLst>
          </p:cNvPr>
          <p:cNvSpPr txBox="1"/>
          <p:nvPr/>
        </p:nvSpPr>
        <p:spPr>
          <a:xfrm>
            <a:off x="271549" y="1180591"/>
            <a:ext cx="10961716" cy="1380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seventh person took the test, and the mean score is now 9. 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03172C-6D95-A932-388A-3D39D2AE9667}"/>
              </a:ext>
            </a:extLst>
          </p:cNvPr>
          <p:cNvSpPr txBox="1"/>
          <p:nvPr/>
        </p:nvSpPr>
        <p:spPr>
          <a:xfrm>
            <a:off x="7836131" y="3866720"/>
            <a:ext cx="233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6</a:t>
            </a:r>
            <a:r>
              <a:rPr lang="en-GB" sz="4000" dirty="0"/>
              <a:t> x </a:t>
            </a:r>
            <a:r>
              <a:rPr lang="en-GB" sz="4000" dirty="0">
                <a:solidFill>
                  <a:srgbClr val="00B050"/>
                </a:solidFill>
              </a:rPr>
              <a:t>8</a:t>
            </a:r>
            <a:r>
              <a:rPr lang="en-GB" sz="4000" dirty="0"/>
              <a:t> = 48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6DBB29-789A-709A-3A84-0F7A342786C5}"/>
              </a:ext>
            </a:extLst>
          </p:cNvPr>
          <p:cNvSpPr txBox="1"/>
          <p:nvPr/>
        </p:nvSpPr>
        <p:spPr>
          <a:xfrm>
            <a:off x="7836131" y="4635350"/>
            <a:ext cx="233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00FF"/>
                </a:solidFill>
              </a:rPr>
              <a:t>7</a:t>
            </a:r>
            <a:r>
              <a:rPr lang="en-GB" sz="4000" dirty="0"/>
              <a:t> x </a:t>
            </a:r>
            <a:r>
              <a:rPr lang="en-GB" sz="4000" dirty="0">
                <a:solidFill>
                  <a:srgbClr val="00B050"/>
                </a:solidFill>
              </a:rPr>
              <a:t>9</a:t>
            </a:r>
            <a:r>
              <a:rPr lang="en-GB" sz="4000" dirty="0"/>
              <a:t> = 63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B64819-6208-4850-0F55-D5656BF6B601}"/>
              </a:ext>
            </a:extLst>
          </p:cNvPr>
          <p:cNvSpPr txBox="1"/>
          <p:nvPr/>
        </p:nvSpPr>
        <p:spPr>
          <a:xfrm>
            <a:off x="7650480" y="5530354"/>
            <a:ext cx="2845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63 – 48 = </a:t>
            </a:r>
            <a:r>
              <a:rPr lang="en-GB" sz="4000" b="1" dirty="0"/>
              <a:t>15</a:t>
            </a:r>
            <a:r>
              <a:rPr lang="en-GB" sz="4000" dirty="0"/>
              <a:t>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C4F4FA-EC42-72DC-98C3-95B28A60582E}"/>
              </a:ext>
            </a:extLst>
          </p:cNvPr>
          <p:cNvGrpSpPr/>
          <p:nvPr/>
        </p:nvGrpSpPr>
        <p:grpSpPr>
          <a:xfrm>
            <a:off x="1224541" y="4004507"/>
            <a:ext cx="5464634" cy="1969573"/>
            <a:chOff x="830871" y="3949089"/>
            <a:chExt cx="3924013" cy="146412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CBF5A5F-5FDB-BF6C-CC08-9BA738B91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0213" t="18560" b="26541"/>
            <a:stretch/>
          </p:blipFill>
          <p:spPr>
            <a:xfrm>
              <a:off x="830871" y="3949089"/>
              <a:ext cx="1849462" cy="146412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BFA7532-8723-CC77-E502-162BD04D8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929"/>
            <a:stretch/>
          </p:blipFill>
          <p:spPr>
            <a:xfrm>
              <a:off x="2451577" y="3950051"/>
              <a:ext cx="1849462" cy="146316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DB222FD-C42C-3123-37A4-02C335D7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5379" t="18560" r="49254" b="26541"/>
            <a:stretch/>
          </p:blipFill>
          <p:spPr>
            <a:xfrm>
              <a:off x="4184074" y="3949089"/>
              <a:ext cx="570810" cy="1464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604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2EF49-7E15-74CA-899E-940E2BDB4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328360-08E1-AFD7-55C0-E496D9C58739}"/>
              </a:ext>
            </a:extLst>
          </p:cNvPr>
          <p:cNvSpPr txBox="1"/>
          <p:nvPr/>
        </p:nvSpPr>
        <p:spPr>
          <a:xfrm>
            <a:off x="1540025" y="252238"/>
            <a:ext cx="9551537" cy="1611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Boys in a class got a mean score of </a:t>
            </a:r>
            <a:r>
              <a:rPr lang="en-GB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Girls in a class got a mean score of </a:t>
            </a:r>
            <a:r>
              <a:rPr lang="en-GB" sz="4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F4CB18-4AD3-D343-512F-E7678E566B10}"/>
              </a:ext>
            </a:extLst>
          </p:cNvPr>
          <p:cNvSpPr txBox="1"/>
          <p:nvPr/>
        </p:nvSpPr>
        <p:spPr>
          <a:xfrm>
            <a:off x="1540025" y="1934547"/>
            <a:ext cx="9341008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was the mean score of the class?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FCADF-CAD0-9757-5F79-F20C636DFFD1}"/>
              </a:ext>
            </a:extLst>
          </p:cNvPr>
          <p:cNvSpPr txBox="1"/>
          <p:nvPr/>
        </p:nvSpPr>
        <p:spPr>
          <a:xfrm>
            <a:off x="996250" y="3578005"/>
            <a:ext cx="743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32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BDA1EC-BCC3-A039-4004-865255642C04}"/>
              </a:ext>
            </a:extLst>
          </p:cNvPr>
          <p:cNvSpPr txBox="1"/>
          <p:nvPr/>
        </p:nvSpPr>
        <p:spPr>
          <a:xfrm>
            <a:off x="1945727" y="4659646"/>
            <a:ext cx="494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53EA6E-7993-6B1E-657D-38BDB77EEA09}"/>
              </a:ext>
            </a:extLst>
          </p:cNvPr>
          <p:cNvSpPr txBox="1"/>
          <p:nvPr/>
        </p:nvSpPr>
        <p:spPr>
          <a:xfrm>
            <a:off x="10394915" y="3578005"/>
            <a:ext cx="849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7030A0"/>
                </a:solidFill>
              </a:rPr>
              <a:t>60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3CA617-A563-72E9-105E-929913729F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1812769" y="2803772"/>
            <a:ext cx="743407" cy="19695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964A9B-62E5-676E-6C4F-74C528329B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5642251" y="2804164"/>
            <a:ext cx="743407" cy="19691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253720-C212-90B0-D075-0A63F831DA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2584817" y="2803770"/>
            <a:ext cx="743407" cy="19695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6A6AE0-DEB9-FB35-B5ED-FCDF4ED21C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3356865" y="2818400"/>
            <a:ext cx="743407" cy="1969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5119E0-8FE5-0202-A48B-4AF6B84DF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4098155" y="2818400"/>
            <a:ext cx="743407" cy="19695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899608-7873-56FA-EE9F-3375A5C261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6460644" y="2818794"/>
            <a:ext cx="743407" cy="19691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4CC8C6-6C27-A6A4-BFEF-5E51EBEF8B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8788627" y="2803770"/>
            <a:ext cx="743407" cy="19691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FA183B8-B358-A909-C8FB-BD50C552EB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8018583" y="2804164"/>
            <a:ext cx="743407" cy="19691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AD37C24-EFC3-E7E0-8D54-C4914301F3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7248539" y="2804164"/>
            <a:ext cx="743407" cy="19691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8B6A350-6A78-877C-6A2B-E23C4189A4DA}"/>
              </a:ext>
            </a:extLst>
          </p:cNvPr>
          <p:cNvSpPr txBox="1"/>
          <p:nvPr/>
        </p:nvSpPr>
        <p:spPr>
          <a:xfrm>
            <a:off x="2730946" y="4659646"/>
            <a:ext cx="494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FAB09B-80E0-B0F9-2899-49D62E569724}"/>
              </a:ext>
            </a:extLst>
          </p:cNvPr>
          <p:cNvSpPr txBox="1"/>
          <p:nvPr/>
        </p:nvSpPr>
        <p:spPr>
          <a:xfrm>
            <a:off x="3554720" y="4659646"/>
            <a:ext cx="494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2DFD57-5007-15EA-3FEA-283553B17DAA}"/>
              </a:ext>
            </a:extLst>
          </p:cNvPr>
          <p:cNvSpPr txBox="1"/>
          <p:nvPr/>
        </p:nvSpPr>
        <p:spPr>
          <a:xfrm>
            <a:off x="4339939" y="4659646"/>
            <a:ext cx="494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7A807B-90CC-CAF5-7482-9544C98731F3}"/>
              </a:ext>
            </a:extLst>
          </p:cNvPr>
          <p:cNvSpPr txBox="1"/>
          <p:nvPr/>
        </p:nvSpPr>
        <p:spPr>
          <a:xfrm>
            <a:off x="5711145" y="4680069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4FAF00-0A3E-81D6-0C1C-E16A9752FE87}"/>
              </a:ext>
            </a:extLst>
          </p:cNvPr>
          <p:cNvSpPr txBox="1"/>
          <p:nvPr/>
        </p:nvSpPr>
        <p:spPr>
          <a:xfrm>
            <a:off x="6496364" y="4680069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CAA446-D577-2151-DF24-573DD0D27F3C}"/>
              </a:ext>
            </a:extLst>
          </p:cNvPr>
          <p:cNvSpPr txBox="1"/>
          <p:nvPr/>
        </p:nvSpPr>
        <p:spPr>
          <a:xfrm>
            <a:off x="7327417" y="4689529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9C7EF8-3D54-35CA-4C8A-1B048A75DEC0}"/>
              </a:ext>
            </a:extLst>
          </p:cNvPr>
          <p:cNvSpPr txBox="1"/>
          <p:nvPr/>
        </p:nvSpPr>
        <p:spPr>
          <a:xfrm>
            <a:off x="8108033" y="4680068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9D69B9-AC03-CB33-D6CB-B1445F7F725A}"/>
              </a:ext>
            </a:extLst>
          </p:cNvPr>
          <p:cNvSpPr txBox="1"/>
          <p:nvPr/>
        </p:nvSpPr>
        <p:spPr>
          <a:xfrm>
            <a:off x="8888411" y="4680068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9DADEE-E31C-7BFC-5C69-A0D2B86FC63F}"/>
              </a:ext>
            </a:extLst>
          </p:cNvPr>
          <p:cNvSpPr txBox="1"/>
          <p:nvPr/>
        </p:nvSpPr>
        <p:spPr>
          <a:xfrm>
            <a:off x="3883289" y="5522696"/>
            <a:ext cx="4160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92 ÷ 10 = </a:t>
            </a:r>
            <a:r>
              <a:rPr lang="en-GB" sz="6000" b="1" dirty="0"/>
              <a:t>9.2</a:t>
            </a:r>
            <a:r>
              <a:rPr lang="en-GB" sz="6000" dirty="0"/>
              <a:t>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7FC0AF0-0D02-DFCC-76AB-C2683477F0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9562390" y="2803769"/>
            <a:ext cx="743407" cy="196917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5445B19-48AE-B96E-ABFF-A6B305AA28BD}"/>
              </a:ext>
            </a:extLst>
          </p:cNvPr>
          <p:cNvSpPr txBox="1"/>
          <p:nvPr/>
        </p:nvSpPr>
        <p:spPr>
          <a:xfrm>
            <a:off x="9652825" y="4659646"/>
            <a:ext cx="601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690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D50CF-F722-AEB3-49E7-BD1C6F6A6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4202F0-FFF4-0AB8-64C6-0265F13DD118}"/>
              </a:ext>
            </a:extLst>
          </p:cNvPr>
          <p:cNvSpPr txBox="1"/>
          <p:nvPr/>
        </p:nvSpPr>
        <p:spPr>
          <a:xfrm>
            <a:off x="1735782" y="151129"/>
            <a:ext cx="9551537" cy="2438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are 9 students in a class.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Boys in a class got a mean score of </a:t>
            </a:r>
            <a:r>
              <a:rPr lang="en-GB" sz="4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mean of the total class was </a:t>
            </a: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A4FBCD-D9D9-6CF9-6456-5E460FE46FE3}"/>
              </a:ext>
            </a:extLst>
          </p:cNvPr>
          <p:cNvSpPr txBox="1"/>
          <p:nvPr/>
        </p:nvSpPr>
        <p:spPr>
          <a:xfrm>
            <a:off x="1735782" y="2644298"/>
            <a:ext cx="9341008" cy="784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was the mean score of the girls?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D65E0-8FB6-91AB-543E-7840770861DA}"/>
              </a:ext>
            </a:extLst>
          </p:cNvPr>
          <p:cNvSpPr txBox="1"/>
          <p:nvPr/>
        </p:nvSpPr>
        <p:spPr>
          <a:xfrm>
            <a:off x="1241413" y="4257137"/>
            <a:ext cx="743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00B050"/>
                </a:solidFill>
              </a:rPr>
              <a:t>28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3BEBE7-FE7F-2942-5B2D-7304B4EFA650}"/>
              </a:ext>
            </a:extLst>
          </p:cNvPr>
          <p:cNvSpPr txBox="1"/>
          <p:nvPr/>
        </p:nvSpPr>
        <p:spPr>
          <a:xfrm>
            <a:off x="2190890" y="5259266"/>
            <a:ext cx="49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C0DDD-29DD-16AC-900A-24D9654AF43E}"/>
              </a:ext>
            </a:extLst>
          </p:cNvPr>
          <p:cNvSpPr txBox="1"/>
          <p:nvPr/>
        </p:nvSpPr>
        <p:spPr>
          <a:xfrm>
            <a:off x="10035404" y="4313355"/>
            <a:ext cx="849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7030A0"/>
                </a:solidFill>
              </a:rPr>
              <a:t>62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9AB250-54ED-91F2-D592-D819BFA047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2057932" y="3482904"/>
            <a:ext cx="743407" cy="19695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6B5B02-6EDF-79E3-EC92-3100EB662F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5887414" y="3483296"/>
            <a:ext cx="743407" cy="19691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6CF21C-E518-D78C-7539-CE0D59756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2829980" y="3482902"/>
            <a:ext cx="743407" cy="19695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A82A10B-463B-B433-278A-288E62CE43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3602028" y="3497532"/>
            <a:ext cx="743407" cy="1969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EC1CC5-1EAD-0286-34E5-05732049B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13" t="18560" r="35417" b="26541"/>
          <a:stretch/>
        </p:blipFill>
        <p:spPr>
          <a:xfrm>
            <a:off x="4343318" y="3497532"/>
            <a:ext cx="743407" cy="19695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5B50C0-B30A-3E89-4EF9-F1F6D596A2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6705807" y="3497926"/>
            <a:ext cx="743407" cy="19691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F9500AA-E831-2578-95E2-ECD9EBFD6E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9033790" y="3482902"/>
            <a:ext cx="743407" cy="19691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093C1A-98C4-24A8-9212-CE60850279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8263746" y="3483296"/>
            <a:ext cx="743407" cy="19691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17AE32C-EC6F-13AF-11F4-A663E9CD9F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5" r="42369"/>
          <a:stretch/>
        </p:blipFill>
        <p:spPr>
          <a:xfrm>
            <a:off x="7493702" y="3483296"/>
            <a:ext cx="743407" cy="196917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D664C46-71B8-6774-544B-41ACBDB876F9}"/>
              </a:ext>
            </a:extLst>
          </p:cNvPr>
          <p:cNvSpPr txBox="1"/>
          <p:nvPr/>
        </p:nvSpPr>
        <p:spPr>
          <a:xfrm>
            <a:off x="2976109" y="5259266"/>
            <a:ext cx="49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105C19-56B6-46D2-930D-BD7405A3382A}"/>
              </a:ext>
            </a:extLst>
          </p:cNvPr>
          <p:cNvSpPr txBox="1"/>
          <p:nvPr/>
        </p:nvSpPr>
        <p:spPr>
          <a:xfrm>
            <a:off x="3799883" y="5259266"/>
            <a:ext cx="49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C12520-97B7-A8ED-2085-581F5173CB3D}"/>
              </a:ext>
            </a:extLst>
          </p:cNvPr>
          <p:cNvSpPr txBox="1"/>
          <p:nvPr/>
        </p:nvSpPr>
        <p:spPr>
          <a:xfrm>
            <a:off x="4585102" y="5259266"/>
            <a:ext cx="494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6B04AC-6308-1641-1440-D7D68A444957}"/>
              </a:ext>
            </a:extLst>
          </p:cNvPr>
          <p:cNvSpPr txBox="1"/>
          <p:nvPr/>
        </p:nvSpPr>
        <p:spPr>
          <a:xfrm>
            <a:off x="5976064" y="5359201"/>
            <a:ext cx="60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12.4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9DAD47-9602-5D3E-AE59-A1DC4C08380F}"/>
              </a:ext>
            </a:extLst>
          </p:cNvPr>
          <p:cNvSpPr txBox="1"/>
          <p:nvPr/>
        </p:nvSpPr>
        <p:spPr>
          <a:xfrm>
            <a:off x="6761283" y="5359201"/>
            <a:ext cx="60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12.4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54D35-0ABA-363E-1409-B036A84F0308}"/>
              </a:ext>
            </a:extLst>
          </p:cNvPr>
          <p:cNvSpPr txBox="1"/>
          <p:nvPr/>
        </p:nvSpPr>
        <p:spPr>
          <a:xfrm>
            <a:off x="7572580" y="5368661"/>
            <a:ext cx="60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12.4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4D40244-04A2-5BA3-FF04-4C14CCEC03C0}"/>
              </a:ext>
            </a:extLst>
          </p:cNvPr>
          <p:cNvSpPr txBox="1"/>
          <p:nvPr/>
        </p:nvSpPr>
        <p:spPr>
          <a:xfrm>
            <a:off x="8353196" y="5359200"/>
            <a:ext cx="60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12.4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7F4606-FE23-211A-EE2F-270F173A55F4}"/>
              </a:ext>
            </a:extLst>
          </p:cNvPr>
          <p:cNvSpPr txBox="1"/>
          <p:nvPr/>
        </p:nvSpPr>
        <p:spPr>
          <a:xfrm>
            <a:off x="9133574" y="5359200"/>
            <a:ext cx="601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12.4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311F4F-1D0D-EC65-73C5-F5F0B0D06E11}"/>
              </a:ext>
            </a:extLst>
          </p:cNvPr>
          <p:cNvSpPr txBox="1"/>
          <p:nvPr/>
        </p:nvSpPr>
        <p:spPr>
          <a:xfrm>
            <a:off x="2777532" y="5905596"/>
            <a:ext cx="3008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90 – </a:t>
            </a:r>
            <a:r>
              <a:rPr lang="en-GB" sz="4400" dirty="0">
                <a:solidFill>
                  <a:srgbClr val="00B050"/>
                </a:solidFill>
              </a:rPr>
              <a:t>28</a:t>
            </a:r>
            <a:r>
              <a:rPr lang="en-GB" sz="4400" dirty="0"/>
              <a:t> = </a:t>
            </a:r>
            <a:r>
              <a:rPr lang="en-GB" sz="4400" b="1" dirty="0"/>
              <a:t>62</a:t>
            </a:r>
            <a:endParaRPr lang="en-GB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FA22DC-30DF-A942-4004-B57F78B77E2E}"/>
              </a:ext>
            </a:extLst>
          </p:cNvPr>
          <p:cNvSpPr txBox="1"/>
          <p:nvPr/>
        </p:nvSpPr>
        <p:spPr>
          <a:xfrm>
            <a:off x="6406286" y="5905597"/>
            <a:ext cx="3214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62 ÷ 5 = </a:t>
            </a:r>
            <a:r>
              <a:rPr lang="en-GB" sz="4400" b="1" dirty="0">
                <a:solidFill>
                  <a:srgbClr val="7030A0"/>
                </a:solidFill>
              </a:rPr>
              <a:t>12.4</a:t>
            </a:r>
            <a:endParaRPr lang="en-GB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46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373</Words>
  <Application>Microsoft Office PowerPoint</Application>
  <PresentationFormat>Widescreen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2016-03-06T11:38:04Z</dcterms:created>
  <dcterms:modified xsi:type="dcterms:W3CDTF">2026-02-05T09:55:40Z</dcterms:modified>
</cp:coreProperties>
</file>