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67" r:id="rId2"/>
    <p:sldId id="296" r:id="rId3"/>
    <p:sldId id="258" r:id="rId4"/>
    <p:sldId id="257" r:id="rId5"/>
    <p:sldId id="260" r:id="rId6"/>
    <p:sldId id="261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4" r:id="rId33"/>
    <p:sldId id="293" r:id="rId34"/>
    <p:sldId id="295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75BB36-1546-4409-88FB-5CDF8EE7E5F4}" v="24" dt="2023-11-29T04:31:06.9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B75BB36-1546-4409-88FB-5CDF8EE7E5F4}"/>
    <pc:docChg chg="undo custSel addSld delSld modSld">
      <pc:chgData name="Stewart Gale" userId="3647ddd2-6040-41ae-a96d-232c23482af8" providerId="ADAL" clId="{AB75BB36-1546-4409-88FB-5CDF8EE7E5F4}" dt="2023-11-29T04:36:43.606" v="197" actId="47"/>
      <pc:docMkLst>
        <pc:docMk/>
      </pc:docMkLst>
      <pc:sldChg chg="addSp delSp modSp mod delAnim modAnim">
        <pc:chgData name="Stewart Gale" userId="3647ddd2-6040-41ae-a96d-232c23482af8" providerId="ADAL" clId="{AB75BB36-1546-4409-88FB-5CDF8EE7E5F4}" dt="2023-11-29T04:30:20.153" v="181" actId="1076"/>
        <pc:sldMkLst>
          <pc:docMk/>
          <pc:sldMk cId="3029406806" sldId="258"/>
        </pc:sldMkLst>
        <pc:spChg chg="mod">
          <ac:chgData name="Stewart Gale" userId="3647ddd2-6040-41ae-a96d-232c23482af8" providerId="ADAL" clId="{AB75BB36-1546-4409-88FB-5CDF8EE7E5F4}" dt="2023-11-29T04:30:20.153" v="181" actId="1076"/>
          <ac:spMkLst>
            <pc:docMk/>
            <pc:sldMk cId="3029406806" sldId="258"/>
            <ac:spMk id="2" creationId="{00000000-0000-0000-0000-000000000000}"/>
          </ac:spMkLst>
        </pc:spChg>
        <pc:spChg chg="add del mod">
          <ac:chgData name="Stewart Gale" userId="3647ddd2-6040-41ae-a96d-232c23482af8" providerId="ADAL" clId="{AB75BB36-1546-4409-88FB-5CDF8EE7E5F4}" dt="2023-11-29T04:29:29.409" v="165" actId="478"/>
          <ac:spMkLst>
            <pc:docMk/>
            <pc:sldMk cId="3029406806" sldId="258"/>
            <ac:spMk id="3" creationId="{C88598EA-2C6E-EEB7-BD51-AB181816A17F}"/>
          </ac:spMkLst>
        </pc:spChg>
        <pc:spChg chg="add del mod">
          <ac:chgData name="Stewart Gale" userId="3647ddd2-6040-41ae-a96d-232c23482af8" providerId="ADAL" clId="{AB75BB36-1546-4409-88FB-5CDF8EE7E5F4}" dt="2023-11-29T04:30:00.399" v="175" actId="1076"/>
          <ac:spMkLst>
            <pc:docMk/>
            <pc:sldMk cId="3029406806" sldId="258"/>
            <ac:spMk id="4" creationId="{00000000-0000-0000-0000-000000000000}"/>
          </ac:spMkLst>
        </pc:spChg>
        <pc:spChg chg="add del mod">
          <ac:chgData name="Stewart Gale" userId="3647ddd2-6040-41ae-a96d-232c23482af8" providerId="ADAL" clId="{AB75BB36-1546-4409-88FB-5CDF8EE7E5F4}" dt="2023-11-29T04:30:00.399" v="175" actId="1076"/>
          <ac:spMkLst>
            <pc:docMk/>
            <pc:sldMk cId="3029406806" sldId="258"/>
            <ac:spMk id="6" creationId="{00000000-0000-0000-0000-000000000000}"/>
          </ac:spMkLst>
        </pc:spChg>
        <pc:picChg chg="add mod">
          <ac:chgData name="Stewart Gale" userId="3647ddd2-6040-41ae-a96d-232c23482af8" providerId="ADAL" clId="{AB75BB36-1546-4409-88FB-5CDF8EE7E5F4}" dt="2023-11-29T04:30:14.995" v="180" actId="1076"/>
          <ac:picMkLst>
            <pc:docMk/>
            <pc:sldMk cId="3029406806" sldId="258"/>
            <ac:picMk id="5" creationId="{DFA829D0-648A-D2E5-36A0-00BBBA891013}"/>
          </ac:picMkLst>
        </pc:picChg>
        <pc:picChg chg="del">
          <ac:chgData name="Stewart Gale" userId="3647ddd2-6040-41ae-a96d-232c23482af8" providerId="ADAL" clId="{AB75BB36-1546-4409-88FB-5CDF8EE7E5F4}" dt="2023-11-29T04:25:59.009" v="1" actId="478"/>
          <ac:picMkLst>
            <pc:docMk/>
            <pc:sldMk cId="3029406806" sldId="258"/>
            <ac:picMk id="9" creationId="{00000000-0000-0000-0000-000000000000}"/>
          </ac:picMkLst>
        </pc:picChg>
      </pc:sldChg>
      <pc:sldChg chg="modSp mod">
        <pc:chgData name="Stewart Gale" userId="3647ddd2-6040-41ae-a96d-232c23482af8" providerId="ADAL" clId="{AB75BB36-1546-4409-88FB-5CDF8EE7E5F4}" dt="2023-11-29T04:30:43.822" v="188" actId="14100"/>
        <pc:sldMkLst>
          <pc:docMk/>
          <pc:sldMk cId="1021927763" sldId="260"/>
        </pc:sldMkLst>
        <pc:spChg chg="mod">
          <ac:chgData name="Stewart Gale" userId="3647ddd2-6040-41ae-a96d-232c23482af8" providerId="ADAL" clId="{AB75BB36-1546-4409-88FB-5CDF8EE7E5F4}" dt="2023-11-29T04:30:39.079" v="187" actId="2085"/>
          <ac:spMkLst>
            <pc:docMk/>
            <pc:sldMk cId="1021927763" sldId="260"/>
            <ac:spMk id="107527" creationId="{00000000-0000-0000-0000-000000000000}"/>
          </ac:spMkLst>
        </pc:spChg>
        <pc:spChg chg="mod">
          <ac:chgData name="Stewart Gale" userId="3647ddd2-6040-41ae-a96d-232c23482af8" providerId="ADAL" clId="{AB75BB36-1546-4409-88FB-5CDF8EE7E5F4}" dt="2023-11-29T04:30:43.822" v="188" actId="14100"/>
          <ac:spMkLst>
            <pc:docMk/>
            <pc:sldMk cId="1021927763" sldId="260"/>
            <ac:spMk id="107530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AB75BB36-1546-4409-88FB-5CDF8EE7E5F4}" dt="2023-11-29T04:31:06.907" v="196" actId="20577"/>
        <pc:sldMkLst>
          <pc:docMk/>
          <pc:sldMk cId="2916699830" sldId="261"/>
        </pc:sldMkLst>
        <pc:spChg chg="mod">
          <ac:chgData name="Stewart Gale" userId="3647ddd2-6040-41ae-a96d-232c23482af8" providerId="ADAL" clId="{AB75BB36-1546-4409-88FB-5CDF8EE7E5F4}" dt="2023-11-29T04:31:06.907" v="196" actId="20577"/>
          <ac:spMkLst>
            <pc:docMk/>
            <pc:sldMk cId="2916699830" sldId="261"/>
            <ac:spMk id="7" creationId="{00000000-0000-0000-0000-000000000000}"/>
          </ac:spMkLst>
        </pc:spChg>
        <pc:picChg chg="add del mod">
          <ac:chgData name="Stewart Gale" userId="3647ddd2-6040-41ae-a96d-232c23482af8" providerId="ADAL" clId="{AB75BB36-1546-4409-88FB-5CDF8EE7E5F4}" dt="2023-11-29T04:30:57.701" v="194"/>
          <ac:picMkLst>
            <pc:docMk/>
            <pc:sldMk cId="2916699830" sldId="261"/>
            <ac:picMk id="2" creationId="{BCB79471-743F-F0F8-ADD6-C776837263C2}"/>
          </ac:picMkLst>
        </pc:picChg>
      </pc:sldChg>
      <pc:sldChg chg="del">
        <pc:chgData name="Stewart Gale" userId="3647ddd2-6040-41ae-a96d-232c23482af8" providerId="ADAL" clId="{AB75BB36-1546-4409-88FB-5CDF8EE7E5F4}" dt="2023-11-29T04:36:43.606" v="197" actId="47"/>
        <pc:sldMkLst>
          <pc:docMk/>
          <pc:sldMk cId="2783529661" sldId="266"/>
        </pc:sldMkLst>
      </pc:sldChg>
      <pc:sldChg chg="addSp modSp mod modAnim">
        <pc:chgData name="Stewart Gale" userId="3647ddd2-6040-41ae-a96d-232c23482af8" providerId="ADAL" clId="{AB75BB36-1546-4409-88FB-5CDF8EE7E5F4}" dt="2023-11-29T04:27:34.431" v="35"/>
        <pc:sldMkLst>
          <pc:docMk/>
          <pc:sldMk cId="1081552525" sldId="296"/>
        </pc:sldMkLst>
        <pc:spChg chg="add mod">
          <ac:chgData name="Stewart Gale" userId="3647ddd2-6040-41ae-a96d-232c23482af8" providerId="ADAL" clId="{AB75BB36-1546-4409-88FB-5CDF8EE7E5F4}" dt="2023-11-29T04:27:29.691" v="34" actId="113"/>
          <ac:spMkLst>
            <pc:docMk/>
            <pc:sldMk cId="1081552525" sldId="296"/>
            <ac:spMk id="2" creationId="{A0300178-B7EA-DA77-E4D0-D29B475397B7}"/>
          </ac:spMkLst>
        </pc:spChg>
        <pc:picChg chg="mod modCrop">
          <ac:chgData name="Stewart Gale" userId="3647ddd2-6040-41ae-a96d-232c23482af8" providerId="ADAL" clId="{AB75BB36-1546-4409-88FB-5CDF8EE7E5F4}" dt="2023-11-29T04:27:15.599" v="29" actId="1076"/>
          <ac:picMkLst>
            <pc:docMk/>
            <pc:sldMk cId="1081552525" sldId="296"/>
            <ac:picMk id="5" creationId="{00000000-0000-0000-0000-000000000000}"/>
          </ac:picMkLst>
        </pc:picChg>
      </pc:sldChg>
      <pc:sldChg chg="delSp add del mod delAnim">
        <pc:chgData name="Stewart Gale" userId="3647ddd2-6040-41ae-a96d-232c23482af8" providerId="ADAL" clId="{AB75BB36-1546-4409-88FB-5CDF8EE7E5F4}" dt="2023-11-29T04:30:23.806" v="182" actId="47"/>
        <pc:sldMkLst>
          <pc:docMk/>
          <pc:sldMk cId="450161381" sldId="297"/>
        </pc:sldMkLst>
        <pc:picChg chg="del">
          <ac:chgData name="Stewart Gale" userId="3647ddd2-6040-41ae-a96d-232c23482af8" providerId="ADAL" clId="{AB75BB36-1546-4409-88FB-5CDF8EE7E5F4}" dt="2023-11-29T04:29:47.100" v="172" actId="21"/>
          <ac:picMkLst>
            <pc:docMk/>
            <pc:sldMk cId="450161381" sldId="297"/>
            <ac:picMk id="9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E19DA3-9AC5-4F4B-A6FA-D109CAB8DD11}" type="datetimeFigureOut">
              <a:rPr lang="en-GB" smtClean="0"/>
              <a:t>29/11/2023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B7774-3CD8-4DE0-A571-DAF8C9E3E5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800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176B55-85F6-4D94-9F5D-48E21BDA6B3B}" type="slidenum">
              <a:rPr lang="en-GB" altLang="en-US"/>
              <a:pPr/>
              <a:t>5</a:t>
            </a:fld>
            <a:endParaRPr lang="en-GB" alt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5768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60CD-B36A-40EA-828D-0F32F366AD1B}" type="datetimeFigureOut">
              <a:rPr lang="en-GB" smtClean="0"/>
              <a:t>29/11/2023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B4C0-4EEA-411A-9496-0984DC364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30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60CD-B36A-40EA-828D-0F32F366AD1B}" type="datetimeFigureOut">
              <a:rPr lang="en-GB" smtClean="0"/>
              <a:t>29/11/2023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B4C0-4EEA-411A-9496-0984DC364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879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60CD-B36A-40EA-828D-0F32F366AD1B}" type="datetimeFigureOut">
              <a:rPr lang="en-GB" smtClean="0"/>
              <a:t>29/11/2023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B4C0-4EEA-411A-9496-0984DC364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197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60CD-B36A-40EA-828D-0F32F366AD1B}" type="datetimeFigureOut">
              <a:rPr lang="en-GB" smtClean="0"/>
              <a:t>29/11/2023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B4C0-4EEA-411A-9496-0984DC364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747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60CD-B36A-40EA-828D-0F32F366AD1B}" type="datetimeFigureOut">
              <a:rPr lang="en-GB" smtClean="0"/>
              <a:t>29/11/2023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B4C0-4EEA-411A-9496-0984DC364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65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60CD-B36A-40EA-828D-0F32F366AD1B}" type="datetimeFigureOut">
              <a:rPr lang="en-GB" smtClean="0"/>
              <a:t>29/11/2023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B4C0-4EEA-411A-9496-0984DC364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841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60CD-B36A-40EA-828D-0F32F366AD1B}" type="datetimeFigureOut">
              <a:rPr lang="en-GB" smtClean="0"/>
              <a:t>29/11/2023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B4C0-4EEA-411A-9496-0984DC364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4530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60CD-B36A-40EA-828D-0F32F366AD1B}" type="datetimeFigureOut">
              <a:rPr lang="en-GB" smtClean="0"/>
              <a:t>29/11/2023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B4C0-4EEA-411A-9496-0984DC364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142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60CD-B36A-40EA-828D-0F32F366AD1B}" type="datetimeFigureOut">
              <a:rPr lang="en-GB" smtClean="0"/>
              <a:t>29/11/2023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B4C0-4EEA-411A-9496-0984DC364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54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60CD-B36A-40EA-828D-0F32F366AD1B}" type="datetimeFigureOut">
              <a:rPr lang="en-GB" smtClean="0"/>
              <a:t>29/11/2023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B4C0-4EEA-411A-9496-0984DC364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93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60CD-B36A-40EA-828D-0F32F366AD1B}" type="datetimeFigureOut">
              <a:rPr lang="en-GB" smtClean="0"/>
              <a:t>29/11/2023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B4C0-4EEA-411A-9496-0984DC364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482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660CD-B36A-40EA-828D-0F32F366AD1B}" type="datetimeFigureOut">
              <a:rPr lang="en-GB" smtClean="0"/>
              <a:t>29/11/2023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6B4C0-4EEA-411A-9496-0984DC364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1168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47896" y="1259175"/>
            <a:ext cx="10401993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Standard </a:t>
            </a:r>
            <a:r>
              <a:rPr lang="en-US" sz="138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F</a:t>
            </a:r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orm</a:t>
            </a:r>
            <a:r>
              <a:rPr lang="en-US" sz="13800" dirty="0"/>
              <a:t> 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1375437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18924" y="235127"/>
            <a:ext cx="9682651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Convert the </a:t>
            </a:r>
            <a:r>
              <a:rPr lang="en-US" sz="6600" b="1" dirty="0">
                <a:latin typeface="Calibri" panose="020F0502020204030204" pitchFamily="34" charset="0"/>
              </a:rPr>
              <a:t>standard form </a:t>
            </a:r>
          </a:p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to an </a:t>
            </a:r>
            <a:r>
              <a:rPr lang="en-US" sz="6600" b="1" dirty="0">
                <a:solidFill>
                  <a:srgbClr val="FF0000"/>
                </a:solidFill>
                <a:latin typeface="Calibri" panose="020F0502020204030204" pitchFamily="34" charset="0"/>
              </a:rPr>
              <a:t>ordinary number</a:t>
            </a:r>
            <a:endParaRPr lang="en-GB" sz="66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85334" y="3465537"/>
            <a:ext cx="437491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5 × 10</a:t>
            </a:r>
            <a:r>
              <a:rPr lang="en-GB" sz="72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-6</a:t>
            </a:r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 = </a:t>
            </a:r>
          </a:p>
        </p:txBody>
      </p:sp>
      <p:sp>
        <p:nvSpPr>
          <p:cNvPr id="6" name="Rectangle 5"/>
          <p:cNvSpPr/>
          <p:nvPr/>
        </p:nvSpPr>
        <p:spPr>
          <a:xfrm>
            <a:off x="6245224" y="3342082"/>
            <a:ext cx="446468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8000" dirty="0">
                <a:solidFill>
                  <a:srgbClr val="FF0000"/>
                </a:solidFill>
                <a:latin typeface="Arial" panose="020B0604020202020204" pitchFamily="34" charset="0"/>
              </a:rPr>
              <a:t>0.000005</a:t>
            </a:r>
          </a:p>
        </p:txBody>
      </p:sp>
    </p:spTree>
    <p:extLst>
      <p:ext uri="{BB962C8B-B14F-4D97-AF65-F5344CB8AC3E}">
        <p14:creationId xmlns:p14="http://schemas.microsoft.com/office/powerpoint/2010/main" val="142400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18925" y="235127"/>
            <a:ext cx="9682651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Convert the </a:t>
            </a:r>
            <a:r>
              <a:rPr lang="en-US" sz="6600" b="1" dirty="0">
                <a:latin typeface="Calibri" panose="020F0502020204030204" pitchFamily="34" charset="0"/>
              </a:rPr>
              <a:t>standard form </a:t>
            </a:r>
          </a:p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to an </a:t>
            </a:r>
            <a:r>
              <a:rPr lang="en-US" sz="6600" b="1" dirty="0">
                <a:solidFill>
                  <a:srgbClr val="FF0000"/>
                </a:solidFill>
                <a:latin typeface="Calibri" panose="020F0502020204030204" pitchFamily="34" charset="0"/>
              </a:rPr>
              <a:t>ordinary number</a:t>
            </a:r>
            <a:endParaRPr lang="en-GB" sz="66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65521" y="3465192"/>
            <a:ext cx="514435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7.1 × 10</a:t>
            </a:r>
            <a:r>
              <a:rPr lang="en-GB" sz="72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-4</a:t>
            </a:r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 = </a:t>
            </a:r>
          </a:p>
        </p:txBody>
      </p:sp>
      <p:sp>
        <p:nvSpPr>
          <p:cNvPr id="6" name="Rectangle 5"/>
          <p:cNvSpPr/>
          <p:nvPr/>
        </p:nvSpPr>
        <p:spPr>
          <a:xfrm>
            <a:off x="6530558" y="3342082"/>
            <a:ext cx="389401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8000" dirty="0">
                <a:solidFill>
                  <a:srgbClr val="FF0000"/>
                </a:solidFill>
                <a:latin typeface="Arial" panose="020B0604020202020204" pitchFamily="34" charset="0"/>
              </a:rPr>
              <a:t>0.00071</a:t>
            </a:r>
          </a:p>
        </p:txBody>
      </p:sp>
    </p:spTree>
    <p:extLst>
      <p:ext uri="{BB962C8B-B14F-4D97-AF65-F5344CB8AC3E}">
        <p14:creationId xmlns:p14="http://schemas.microsoft.com/office/powerpoint/2010/main" val="151462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18925" y="235127"/>
            <a:ext cx="9682651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Convert the </a:t>
            </a:r>
            <a:r>
              <a:rPr lang="en-US" sz="6600" b="1" dirty="0">
                <a:latin typeface="Calibri" panose="020F0502020204030204" pitchFamily="34" charset="0"/>
              </a:rPr>
              <a:t>standard form </a:t>
            </a:r>
          </a:p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to an </a:t>
            </a:r>
            <a:r>
              <a:rPr lang="en-US" sz="6600" b="1" dirty="0">
                <a:solidFill>
                  <a:srgbClr val="FF0000"/>
                </a:solidFill>
                <a:latin typeface="Calibri" panose="020F0502020204030204" pitchFamily="34" charset="0"/>
              </a:rPr>
              <a:t>ordinary number</a:t>
            </a:r>
            <a:endParaRPr lang="en-GB" sz="66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3381" y="3465192"/>
            <a:ext cx="565731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4.28 × 10</a:t>
            </a:r>
            <a:r>
              <a:rPr lang="en-GB" sz="72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-5</a:t>
            </a:r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 = </a:t>
            </a:r>
          </a:p>
        </p:txBody>
      </p:sp>
      <p:sp>
        <p:nvSpPr>
          <p:cNvPr id="6" name="Rectangle 5"/>
          <p:cNvSpPr/>
          <p:nvPr/>
        </p:nvSpPr>
        <p:spPr>
          <a:xfrm>
            <a:off x="6569489" y="3342082"/>
            <a:ext cx="503535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8000" dirty="0">
                <a:solidFill>
                  <a:srgbClr val="FF0000"/>
                </a:solidFill>
                <a:latin typeface="Arial" panose="020B0604020202020204" pitchFamily="34" charset="0"/>
              </a:rPr>
              <a:t>0.0000428</a:t>
            </a:r>
          </a:p>
        </p:txBody>
      </p:sp>
    </p:spTree>
    <p:extLst>
      <p:ext uri="{BB962C8B-B14F-4D97-AF65-F5344CB8AC3E}">
        <p14:creationId xmlns:p14="http://schemas.microsoft.com/office/powerpoint/2010/main" val="304609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33884" y="235127"/>
            <a:ext cx="10452733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Convert the </a:t>
            </a:r>
            <a:r>
              <a:rPr lang="en-US" sz="6600" b="1" dirty="0">
                <a:latin typeface="Calibri" panose="020F0502020204030204" pitchFamily="34" charset="0"/>
              </a:rPr>
              <a:t>ordinary number</a:t>
            </a:r>
            <a:endParaRPr lang="en-GB" sz="6600" b="1" dirty="0"/>
          </a:p>
          <a:p>
            <a:pPr algn="ctr"/>
            <a:r>
              <a:rPr lang="en-US" sz="6600" b="1" dirty="0">
                <a:latin typeface="Calibri" panose="020F0502020204030204" pitchFamily="34" charset="0"/>
              </a:rPr>
              <a:t>to </a:t>
            </a:r>
            <a:r>
              <a:rPr lang="en-US" sz="6600" b="1" dirty="0">
                <a:solidFill>
                  <a:srgbClr val="0000FF"/>
                </a:solidFill>
                <a:latin typeface="Calibri" panose="020F0502020204030204" pitchFamily="34" charset="0"/>
              </a:rPr>
              <a:t>standard form</a:t>
            </a:r>
          </a:p>
        </p:txBody>
      </p:sp>
      <p:sp>
        <p:nvSpPr>
          <p:cNvPr id="5" name="Rectangle 4"/>
          <p:cNvSpPr/>
          <p:nvPr/>
        </p:nvSpPr>
        <p:spPr>
          <a:xfrm>
            <a:off x="7395167" y="3401459"/>
            <a:ext cx="32936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GB" sz="7200" dirty="0">
                <a:solidFill>
                  <a:srgbClr val="0000FF"/>
                </a:solidFill>
                <a:latin typeface="Arial" panose="020B0604020202020204" pitchFamily="34" charset="0"/>
              </a:rPr>
              <a:t>8 × 10</a:t>
            </a:r>
            <a:r>
              <a:rPr lang="en-GB" sz="7200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  <a:r>
              <a:rPr lang="en-GB" sz="7200" dirty="0">
                <a:solidFill>
                  <a:srgbClr val="0000FF"/>
                </a:solidFill>
                <a:latin typeface="Arial" panose="020B0604020202020204" pitchFamily="34" charset="0"/>
              </a:rPr>
              <a:t>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391542" y="3278349"/>
            <a:ext cx="563487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8000" dirty="0">
                <a:solidFill>
                  <a:srgbClr val="000000"/>
                </a:solidFill>
                <a:latin typeface="Arial" panose="020B0604020202020204" pitchFamily="34" charset="0"/>
              </a:rPr>
              <a:t>8 000 000</a:t>
            </a:r>
            <a:r>
              <a:rPr lang="en-GB" sz="8000" dirty="0">
                <a:latin typeface="Arial" panose="020B0604020202020204" pitchFamily="34" charset="0"/>
              </a:rPr>
              <a:t> =</a:t>
            </a:r>
          </a:p>
        </p:txBody>
      </p:sp>
    </p:spTree>
    <p:extLst>
      <p:ext uri="{BB962C8B-B14F-4D97-AF65-F5344CB8AC3E}">
        <p14:creationId xmlns:p14="http://schemas.microsoft.com/office/powerpoint/2010/main" val="294203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33884" y="235127"/>
            <a:ext cx="10452733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Convert the </a:t>
            </a:r>
            <a:r>
              <a:rPr lang="en-US" sz="6600" b="1" dirty="0">
                <a:latin typeface="Calibri" panose="020F0502020204030204" pitchFamily="34" charset="0"/>
              </a:rPr>
              <a:t>ordinary number</a:t>
            </a:r>
            <a:endParaRPr lang="en-GB" sz="6600" b="1" dirty="0"/>
          </a:p>
          <a:p>
            <a:pPr algn="ctr"/>
            <a:r>
              <a:rPr lang="en-US" sz="6600" b="1" dirty="0">
                <a:latin typeface="Calibri" panose="020F0502020204030204" pitchFamily="34" charset="0"/>
              </a:rPr>
              <a:t>to </a:t>
            </a:r>
            <a:r>
              <a:rPr lang="en-US" sz="6600" b="1" dirty="0">
                <a:solidFill>
                  <a:srgbClr val="0000FF"/>
                </a:solidFill>
                <a:latin typeface="Calibri" panose="020F0502020204030204" pitchFamily="34" charset="0"/>
              </a:rPr>
              <a:t>standard form</a:t>
            </a:r>
          </a:p>
        </p:txBody>
      </p:sp>
      <p:sp>
        <p:nvSpPr>
          <p:cNvPr id="5" name="Rectangle 4"/>
          <p:cNvSpPr/>
          <p:nvPr/>
        </p:nvSpPr>
        <p:spPr>
          <a:xfrm>
            <a:off x="7866220" y="3339903"/>
            <a:ext cx="40486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GB" sz="7200" dirty="0">
                <a:solidFill>
                  <a:srgbClr val="0000FF"/>
                </a:solidFill>
                <a:latin typeface="Arial" panose="020B0604020202020204" pitchFamily="34" charset="0"/>
              </a:rPr>
              <a:t>2.3 × 10</a:t>
            </a:r>
            <a:r>
              <a:rPr lang="en-GB" sz="7200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8</a:t>
            </a:r>
            <a:r>
              <a:rPr lang="en-GB" sz="7200" dirty="0">
                <a:solidFill>
                  <a:srgbClr val="0000FF"/>
                </a:solidFill>
                <a:latin typeface="Arial" panose="020B0604020202020204" pitchFamily="34" charset="0"/>
              </a:rPr>
              <a:t>  </a:t>
            </a:r>
          </a:p>
        </p:txBody>
      </p:sp>
      <p:sp>
        <p:nvSpPr>
          <p:cNvPr id="6" name="Rectangle 5"/>
          <p:cNvSpPr/>
          <p:nvPr/>
        </p:nvSpPr>
        <p:spPr>
          <a:xfrm>
            <a:off x="820873" y="3278349"/>
            <a:ext cx="677621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8000" dirty="0">
                <a:solidFill>
                  <a:srgbClr val="000000"/>
                </a:solidFill>
                <a:latin typeface="Arial" panose="020B0604020202020204" pitchFamily="34" charset="0"/>
              </a:rPr>
              <a:t>230 000 000 </a:t>
            </a:r>
            <a:r>
              <a:rPr lang="en-GB" sz="8000" dirty="0">
                <a:latin typeface="Arial" panose="020B0604020202020204" pitchFamily="34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460601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33884" y="235127"/>
            <a:ext cx="10452733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Convert the </a:t>
            </a:r>
            <a:r>
              <a:rPr lang="en-US" sz="6600" b="1" dirty="0">
                <a:latin typeface="Calibri" panose="020F0502020204030204" pitchFamily="34" charset="0"/>
              </a:rPr>
              <a:t>ordinary number</a:t>
            </a:r>
            <a:endParaRPr lang="en-GB" sz="6600" b="1" dirty="0"/>
          </a:p>
          <a:p>
            <a:pPr algn="ctr"/>
            <a:r>
              <a:rPr lang="en-US" sz="6600" b="1" dirty="0">
                <a:latin typeface="Calibri" panose="020F0502020204030204" pitchFamily="34" charset="0"/>
              </a:rPr>
              <a:t>to </a:t>
            </a:r>
            <a:r>
              <a:rPr lang="en-US" sz="6600" b="1" dirty="0">
                <a:solidFill>
                  <a:srgbClr val="0000FF"/>
                </a:solidFill>
                <a:latin typeface="Calibri" panose="020F0502020204030204" pitchFamily="34" charset="0"/>
              </a:rPr>
              <a:t>standard form</a:t>
            </a:r>
          </a:p>
        </p:txBody>
      </p:sp>
      <p:sp>
        <p:nvSpPr>
          <p:cNvPr id="5" name="Rectangle 4"/>
          <p:cNvSpPr/>
          <p:nvPr/>
        </p:nvSpPr>
        <p:spPr>
          <a:xfrm>
            <a:off x="6643254" y="3346041"/>
            <a:ext cx="4557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GB" sz="7200" dirty="0">
                <a:solidFill>
                  <a:srgbClr val="0000FF"/>
                </a:solidFill>
                <a:latin typeface="Arial" panose="020B0604020202020204" pitchFamily="34" charset="0"/>
              </a:rPr>
              <a:t>6.03 × 10</a:t>
            </a:r>
            <a:r>
              <a:rPr lang="en-GB" sz="7200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5</a:t>
            </a:r>
            <a:r>
              <a:rPr lang="en-GB" sz="7200" dirty="0">
                <a:solidFill>
                  <a:srgbClr val="0000FF"/>
                </a:solidFill>
                <a:latin typeface="Arial" panose="020B0604020202020204" pitchFamily="34" charset="0"/>
              </a:rPr>
              <a:t>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424688" y="3222931"/>
            <a:ext cx="477887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8000" dirty="0">
                <a:solidFill>
                  <a:srgbClr val="000000"/>
                </a:solidFill>
                <a:latin typeface="Arial" panose="020B0604020202020204" pitchFamily="34" charset="0"/>
              </a:rPr>
              <a:t>603 000 </a:t>
            </a:r>
            <a:r>
              <a:rPr lang="en-GB" sz="8000" dirty="0">
                <a:latin typeface="Arial" panose="020B0604020202020204" pitchFamily="34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1578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33884" y="235127"/>
            <a:ext cx="10452733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Convert the </a:t>
            </a:r>
            <a:r>
              <a:rPr lang="en-US" sz="6600" b="1" dirty="0">
                <a:latin typeface="Calibri" panose="020F0502020204030204" pitchFamily="34" charset="0"/>
              </a:rPr>
              <a:t>ordinary number</a:t>
            </a:r>
            <a:endParaRPr lang="en-GB" sz="6600" b="1" dirty="0"/>
          </a:p>
          <a:p>
            <a:pPr algn="ctr"/>
            <a:r>
              <a:rPr lang="en-US" sz="6600" b="1" dirty="0">
                <a:latin typeface="Calibri" panose="020F0502020204030204" pitchFamily="34" charset="0"/>
              </a:rPr>
              <a:t>to </a:t>
            </a:r>
            <a:r>
              <a:rPr lang="en-US" sz="6600" b="1" dirty="0">
                <a:solidFill>
                  <a:srgbClr val="0000FF"/>
                </a:solidFill>
                <a:latin typeface="Calibri" panose="020F0502020204030204" pitchFamily="34" charset="0"/>
              </a:rPr>
              <a:t>standard form</a:t>
            </a:r>
          </a:p>
        </p:txBody>
      </p:sp>
      <p:sp>
        <p:nvSpPr>
          <p:cNvPr id="5" name="Rectangle 4"/>
          <p:cNvSpPr/>
          <p:nvPr/>
        </p:nvSpPr>
        <p:spPr>
          <a:xfrm>
            <a:off x="7190509" y="3255987"/>
            <a:ext cx="4557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GB" sz="7200" dirty="0">
                <a:solidFill>
                  <a:srgbClr val="0000FF"/>
                </a:solidFill>
                <a:latin typeface="Arial" panose="020B0604020202020204" pitchFamily="34" charset="0"/>
              </a:rPr>
              <a:t>8 × 10</a:t>
            </a:r>
            <a:r>
              <a:rPr lang="en-GB" sz="7200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-7</a:t>
            </a:r>
            <a:r>
              <a:rPr lang="en-GB" sz="7200" dirty="0">
                <a:solidFill>
                  <a:srgbClr val="0000FF"/>
                </a:solidFill>
                <a:latin typeface="Arial" panose="020B0604020202020204" pitchFamily="34" charset="0"/>
              </a:rPr>
              <a:t>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96473" y="3132877"/>
            <a:ext cx="592021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8000" dirty="0">
                <a:solidFill>
                  <a:srgbClr val="000000"/>
                </a:solidFill>
                <a:latin typeface="Arial" panose="020B0604020202020204" pitchFamily="34" charset="0"/>
              </a:rPr>
              <a:t>0.0000008 </a:t>
            </a:r>
            <a:r>
              <a:rPr lang="en-GB" sz="8000" dirty="0">
                <a:latin typeface="Arial" panose="020B0604020202020204" pitchFamily="34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3907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33884" y="235127"/>
            <a:ext cx="10452733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Convert the </a:t>
            </a:r>
            <a:r>
              <a:rPr lang="en-US" sz="6600" b="1" dirty="0">
                <a:latin typeface="Calibri" panose="020F0502020204030204" pitchFamily="34" charset="0"/>
              </a:rPr>
              <a:t>ordinary number</a:t>
            </a:r>
            <a:endParaRPr lang="en-GB" sz="6600" b="1" dirty="0"/>
          </a:p>
          <a:p>
            <a:pPr algn="ctr"/>
            <a:r>
              <a:rPr lang="en-US" sz="6600" b="1" dirty="0">
                <a:latin typeface="Calibri" panose="020F0502020204030204" pitchFamily="34" charset="0"/>
              </a:rPr>
              <a:t>to </a:t>
            </a:r>
            <a:r>
              <a:rPr lang="en-US" sz="6600" b="1" dirty="0">
                <a:solidFill>
                  <a:srgbClr val="0000FF"/>
                </a:solidFill>
                <a:latin typeface="Calibri" panose="020F0502020204030204" pitchFamily="34" charset="0"/>
              </a:rPr>
              <a:t>standard form</a:t>
            </a:r>
          </a:p>
        </p:txBody>
      </p:sp>
      <p:sp>
        <p:nvSpPr>
          <p:cNvPr id="5" name="Rectangle 4"/>
          <p:cNvSpPr/>
          <p:nvPr/>
        </p:nvSpPr>
        <p:spPr>
          <a:xfrm>
            <a:off x="7322529" y="3215213"/>
            <a:ext cx="43568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GB" sz="7200" dirty="0">
                <a:solidFill>
                  <a:srgbClr val="0000FF"/>
                </a:solidFill>
                <a:latin typeface="Arial" panose="020B0604020202020204" pitchFamily="34" charset="0"/>
              </a:rPr>
              <a:t>6.9 × 10</a:t>
            </a:r>
            <a:r>
              <a:rPr lang="en-GB" sz="7200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-7</a:t>
            </a:r>
            <a:r>
              <a:rPr lang="en-GB" sz="7200" dirty="0">
                <a:solidFill>
                  <a:srgbClr val="0000FF"/>
                </a:solidFill>
                <a:latin typeface="Arial" panose="020B0604020202020204" pitchFamily="34" charset="0"/>
              </a:rPr>
              <a:t>  </a:t>
            </a:r>
          </a:p>
        </p:txBody>
      </p:sp>
      <p:sp>
        <p:nvSpPr>
          <p:cNvPr id="6" name="Rectangle 5"/>
          <p:cNvSpPr/>
          <p:nvPr/>
        </p:nvSpPr>
        <p:spPr>
          <a:xfrm>
            <a:off x="527120" y="3153659"/>
            <a:ext cx="649088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8000" dirty="0">
                <a:solidFill>
                  <a:srgbClr val="000000"/>
                </a:solidFill>
                <a:latin typeface="Arial" panose="020B0604020202020204" pitchFamily="34" charset="0"/>
              </a:rPr>
              <a:t>0.00000069 </a:t>
            </a:r>
            <a:r>
              <a:rPr lang="en-GB" sz="8000" dirty="0">
                <a:latin typeface="Arial" panose="020B0604020202020204" pitchFamily="34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5596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33884" y="235127"/>
            <a:ext cx="10452733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Convert the </a:t>
            </a:r>
            <a:r>
              <a:rPr lang="en-US" sz="6600" b="1" dirty="0">
                <a:latin typeface="Calibri" panose="020F0502020204030204" pitchFamily="34" charset="0"/>
              </a:rPr>
              <a:t>ordinary number</a:t>
            </a:r>
            <a:endParaRPr lang="en-GB" sz="6600" b="1" dirty="0"/>
          </a:p>
          <a:p>
            <a:pPr algn="ctr"/>
            <a:r>
              <a:rPr lang="en-US" sz="6600" b="1" dirty="0">
                <a:latin typeface="Calibri" panose="020F0502020204030204" pitchFamily="34" charset="0"/>
              </a:rPr>
              <a:t>to </a:t>
            </a:r>
            <a:r>
              <a:rPr lang="en-US" sz="6600" b="1" dirty="0">
                <a:solidFill>
                  <a:srgbClr val="0000FF"/>
                </a:solidFill>
                <a:latin typeface="Calibri" panose="020F0502020204030204" pitchFamily="34" charset="0"/>
              </a:rPr>
              <a:t>standard form</a:t>
            </a:r>
          </a:p>
        </p:txBody>
      </p:sp>
      <p:sp>
        <p:nvSpPr>
          <p:cNvPr id="5" name="Rectangle 4"/>
          <p:cNvSpPr/>
          <p:nvPr/>
        </p:nvSpPr>
        <p:spPr>
          <a:xfrm>
            <a:off x="6726784" y="3215213"/>
            <a:ext cx="47517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GB" sz="7200" dirty="0">
                <a:solidFill>
                  <a:srgbClr val="0000FF"/>
                </a:solidFill>
                <a:latin typeface="Arial" panose="020B0604020202020204" pitchFamily="34" charset="0"/>
              </a:rPr>
              <a:t>3.04 × 10</a:t>
            </a:r>
            <a:r>
              <a:rPr lang="en-GB" sz="7200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-4</a:t>
            </a:r>
            <a:r>
              <a:rPr lang="en-GB" sz="7200" dirty="0">
                <a:solidFill>
                  <a:srgbClr val="0000FF"/>
                </a:solidFill>
                <a:latin typeface="Arial" panose="020B0604020202020204" pitchFamily="34" charset="0"/>
              </a:rPr>
              <a:t>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97789" y="3153659"/>
            <a:ext cx="534954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8000" dirty="0">
                <a:solidFill>
                  <a:srgbClr val="000000"/>
                </a:solidFill>
                <a:latin typeface="Arial" panose="020B0604020202020204" pitchFamily="34" charset="0"/>
              </a:rPr>
              <a:t>0.000304 </a:t>
            </a:r>
            <a:r>
              <a:rPr lang="en-GB" sz="8000" dirty="0">
                <a:latin typeface="Arial" panose="020B0604020202020204" pitchFamily="34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73630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002771" y="1746213"/>
                <a:ext cx="7078348" cy="22639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1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67</m:t>
                          </m:r>
                        </m:sup>
                      </m:sSup>
                    </m:oMath>
                  </m:oMathPara>
                </a14:m>
                <a:endParaRPr lang="en-GB" sz="13800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2771" y="1746213"/>
                <a:ext cx="7078348" cy="22639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839036" y="253218"/>
            <a:ext cx="1078211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Correct Standard Form</a:t>
            </a:r>
            <a:endParaRPr lang="en-GB" sz="8800" b="1" dirty="0"/>
          </a:p>
        </p:txBody>
      </p:sp>
      <p:sp>
        <p:nvSpPr>
          <p:cNvPr id="6" name="Rectangle 5"/>
          <p:cNvSpPr/>
          <p:nvPr/>
        </p:nvSpPr>
        <p:spPr>
          <a:xfrm>
            <a:off x="2271251" y="4607760"/>
            <a:ext cx="764779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prstClr val="black"/>
                </a:solidFill>
                <a:cs typeface="Arial" panose="020B0604020202020204" pitchFamily="34" charset="0"/>
              </a:rPr>
              <a:t>True   or   False</a:t>
            </a:r>
            <a:endParaRPr lang="en-GB" sz="2800" dirty="0"/>
          </a:p>
        </p:txBody>
      </p:sp>
      <p:sp>
        <p:nvSpPr>
          <p:cNvPr id="7" name="Oval 6"/>
          <p:cNvSpPr/>
          <p:nvPr/>
        </p:nvSpPr>
        <p:spPr>
          <a:xfrm>
            <a:off x="1889760" y="4422371"/>
            <a:ext cx="3108960" cy="201722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3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1561" y="432994"/>
            <a:ext cx="114911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many digits can your calculator display?</a:t>
            </a:r>
            <a:r>
              <a:rPr lang="en-US" sz="4400" dirty="0"/>
              <a:t> </a:t>
            </a:r>
            <a:endParaRPr lang="en-GB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0132" r="15332"/>
          <a:stretch/>
        </p:blipFill>
        <p:spPr>
          <a:xfrm>
            <a:off x="897774" y="1508976"/>
            <a:ext cx="3197630" cy="495482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0300178-B7EA-DA77-E4D0-D29B475397B7}"/>
              </a:ext>
            </a:extLst>
          </p:cNvPr>
          <p:cNvSpPr txBox="1"/>
          <p:nvPr/>
        </p:nvSpPr>
        <p:spPr>
          <a:xfrm>
            <a:off x="4206242" y="1927162"/>
            <a:ext cx="748699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Standard form </a:t>
            </a:r>
          </a:p>
          <a:p>
            <a:pPr algn="ctr"/>
            <a:r>
              <a:rPr lang="en-GB" sz="6000" dirty="0"/>
              <a:t>is a method for writing </a:t>
            </a:r>
          </a:p>
          <a:p>
            <a:pPr algn="ctr"/>
            <a:r>
              <a:rPr lang="en-GB" sz="6000" b="1" dirty="0"/>
              <a:t>very</a:t>
            </a:r>
            <a:r>
              <a:rPr lang="en-GB" sz="6000" dirty="0"/>
              <a:t> </a:t>
            </a:r>
            <a:r>
              <a:rPr lang="en-GB" sz="6000" b="1" dirty="0"/>
              <a:t>big number </a:t>
            </a:r>
            <a:r>
              <a:rPr lang="en-GB" sz="6000" dirty="0"/>
              <a:t>and </a:t>
            </a:r>
          </a:p>
          <a:p>
            <a:pPr algn="ctr"/>
            <a:r>
              <a:rPr lang="en-GB" sz="6000" b="1" dirty="0"/>
              <a:t>very</a:t>
            </a:r>
            <a:r>
              <a:rPr lang="en-GB" sz="6000" dirty="0"/>
              <a:t> </a:t>
            </a:r>
            <a:r>
              <a:rPr lang="en-GB" sz="6000" b="1" dirty="0"/>
              <a:t>small numbers</a:t>
            </a:r>
            <a:r>
              <a:rPr lang="en-GB" sz="6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155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002771" y="1746213"/>
                <a:ext cx="7342844" cy="22639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1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13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endParaRPr lang="en-GB" sz="13800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2771" y="1746213"/>
                <a:ext cx="7342844" cy="22639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839036" y="253218"/>
            <a:ext cx="1078211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Correct Standard Form</a:t>
            </a:r>
            <a:endParaRPr lang="en-GB" sz="8800" b="1" dirty="0"/>
          </a:p>
        </p:txBody>
      </p:sp>
      <p:sp>
        <p:nvSpPr>
          <p:cNvPr id="6" name="Rectangle 5"/>
          <p:cNvSpPr/>
          <p:nvPr/>
        </p:nvSpPr>
        <p:spPr>
          <a:xfrm>
            <a:off x="2271251" y="4607760"/>
            <a:ext cx="764779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prstClr val="black"/>
                </a:solidFill>
                <a:cs typeface="Arial" panose="020B0604020202020204" pitchFamily="34" charset="0"/>
              </a:rPr>
              <a:t>True   or   False</a:t>
            </a:r>
            <a:endParaRPr lang="en-GB" sz="2800" dirty="0"/>
          </a:p>
        </p:txBody>
      </p:sp>
      <p:sp>
        <p:nvSpPr>
          <p:cNvPr id="7" name="Oval 6"/>
          <p:cNvSpPr/>
          <p:nvPr/>
        </p:nvSpPr>
        <p:spPr>
          <a:xfrm>
            <a:off x="6949440" y="4455622"/>
            <a:ext cx="3108960" cy="201722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41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002771" y="1746213"/>
                <a:ext cx="8017708" cy="22639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1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13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67</m:t>
                          </m:r>
                        </m:sup>
                      </m:sSup>
                    </m:oMath>
                  </m:oMathPara>
                </a14:m>
                <a:endParaRPr lang="en-GB" sz="13800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2771" y="1746213"/>
                <a:ext cx="8017708" cy="22639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839036" y="253218"/>
            <a:ext cx="1078211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Correct Standard Form</a:t>
            </a:r>
            <a:endParaRPr lang="en-GB" sz="8800" b="1" dirty="0"/>
          </a:p>
        </p:txBody>
      </p:sp>
      <p:sp>
        <p:nvSpPr>
          <p:cNvPr id="6" name="Rectangle 5"/>
          <p:cNvSpPr/>
          <p:nvPr/>
        </p:nvSpPr>
        <p:spPr>
          <a:xfrm>
            <a:off x="2271251" y="4607760"/>
            <a:ext cx="764779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prstClr val="black"/>
                </a:solidFill>
                <a:cs typeface="Arial" panose="020B0604020202020204" pitchFamily="34" charset="0"/>
              </a:rPr>
              <a:t>True   or   False</a:t>
            </a:r>
            <a:endParaRPr lang="en-GB" sz="2800" dirty="0"/>
          </a:p>
        </p:txBody>
      </p:sp>
      <p:sp>
        <p:nvSpPr>
          <p:cNvPr id="7" name="Oval 6"/>
          <p:cNvSpPr/>
          <p:nvPr/>
        </p:nvSpPr>
        <p:spPr>
          <a:xfrm>
            <a:off x="1889760" y="4422371"/>
            <a:ext cx="3108960" cy="201722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2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002771" y="1746213"/>
                <a:ext cx="8400826" cy="22639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1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67</m:t>
                          </m:r>
                        </m:sup>
                      </m:sSup>
                    </m:oMath>
                  </m:oMathPara>
                </a14:m>
                <a:endParaRPr lang="en-GB" sz="13800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2771" y="1746213"/>
                <a:ext cx="8400826" cy="22639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839036" y="253218"/>
            <a:ext cx="1078211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Correct Standard Form</a:t>
            </a:r>
            <a:endParaRPr lang="en-GB" sz="8800" b="1" dirty="0"/>
          </a:p>
        </p:txBody>
      </p:sp>
      <p:sp>
        <p:nvSpPr>
          <p:cNvPr id="6" name="Rectangle 5"/>
          <p:cNvSpPr/>
          <p:nvPr/>
        </p:nvSpPr>
        <p:spPr>
          <a:xfrm>
            <a:off x="2271251" y="4607760"/>
            <a:ext cx="764779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prstClr val="black"/>
                </a:solidFill>
                <a:cs typeface="Arial" panose="020B0604020202020204" pitchFamily="34" charset="0"/>
              </a:rPr>
              <a:t>True   or   False</a:t>
            </a:r>
            <a:endParaRPr lang="en-GB" sz="2800" dirty="0"/>
          </a:p>
        </p:txBody>
      </p:sp>
      <p:sp>
        <p:nvSpPr>
          <p:cNvPr id="7" name="Oval 6"/>
          <p:cNvSpPr/>
          <p:nvPr/>
        </p:nvSpPr>
        <p:spPr>
          <a:xfrm>
            <a:off x="6938356" y="4466706"/>
            <a:ext cx="3108960" cy="201722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390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002771" y="1746213"/>
                <a:ext cx="7136056" cy="22639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13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sSup>
                        <m:sSupPr>
                          <m:ctrlP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67</m:t>
                          </m:r>
                        </m:sup>
                      </m:sSup>
                    </m:oMath>
                  </m:oMathPara>
                </a14:m>
                <a:endParaRPr lang="en-GB" sz="13800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2771" y="1746213"/>
                <a:ext cx="7136056" cy="22639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839036" y="253218"/>
            <a:ext cx="1078211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Correct Standard Form</a:t>
            </a:r>
            <a:endParaRPr lang="en-GB" sz="8800" b="1" dirty="0"/>
          </a:p>
        </p:txBody>
      </p:sp>
      <p:sp>
        <p:nvSpPr>
          <p:cNvPr id="6" name="Rectangle 5"/>
          <p:cNvSpPr/>
          <p:nvPr/>
        </p:nvSpPr>
        <p:spPr>
          <a:xfrm>
            <a:off x="2271251" y="4607760"/>
            <a:ext cx="764779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prstClr val="black"/>
                </a:solidFill>
                <a:cs typeface="Arial" panose="020B0604020202020204" pitchFamily="34" charset="0"/>
              </a:rPr>
              <a:t>True   or   False</a:t>
            </a:r>
            <a:endParaRPr lang="en-GB" sz="2800" dirty="0"/>
          </a:p>
        </p:txBody>
      </p:sp>
      <p:sp>
        <p:nvSpPr>
          <p:cNvPr id="7" name="Oval 6"/>
          <p:cNvSpPr/>
          <p:nvPr/>
        </p:nvSpPr>
        <p:spPr>
          <a:xfrm>
            <a:off x="6938356" y="4466706"/>
            <a:ext cx="3108960" cy="201722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94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143789" y="1699768"/>
                <a:ext cx="8420062" cy="22639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</m:t>
                      </m:r>
                      <m:r>
                        <a:rPr lang="en-GB" sz="13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1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67</m:t>
                          </m:r>
                        </m:sup>
                      </m:sSup>
                    </m:oMath>
                  </m:oMathPara>
                </a14:m>
                <a:endParaRPr lang="en-GB" sz="13800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3789" y="1699768"/>
                <a:ext cx="8420062" cy="22639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839036" y="253218"/>
            <a:ext cx="1078211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Correct Standard Form</a:t>
            </a:r>
            <a:endParaRPr lang="en-GB" sz="8800" b="1" dirty="0"/>
          </a:p>
        </p:txBody>
      </p:sp>
      <p:sp>
        <p:nvSpPr>
          <p:cNvPr id="6" name="Rectangle 5"/>
          <p:cNvSpPr/>
          <p:nvPr/>
        </p:nvSpPr>
        <p:spPr>
          <a:xfrm>
            <a:off x="2271251" y="4607760"/>
            <a:ext cx="764779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prstClr val="black"/>
                </a:solidFill>
                <a:cs typeface="Arial" panose="020B0604020202020204" pitchFamily="34" charset="0"/>
              </a:rPr>
              <a:t>True   or   False</a:t>
            </a:r>
            <a:endParaRPr lang="en-GB" sz="2800" dirty="0"/>
          </a:p>
        </p:txBody>
      </p:sp>
      <p:sp>
        <p:nvSpPr>
          <p:cNvPr id="7" name="Oval 6"/>
          <p:cNvSpPr/>
          <p:nvPr/>
        </p:nvSpPr>
        <p:spPr>
          <a:xfrm>
            <a:off x="6932815" y="4455622"/>
            <a:ext cx="3108960" cy="201722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24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143789" y="1699768"/>
                <a:ext cx="8420062" cy="22639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13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13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1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67</m:t>
                          </m:r>
                        </m:sup>
                      </m:sSup>
                    </m:oMath>
                  </m:oMathPara>
                </a14:m>
                <a:endParaRPr lang="en-GB" sz="13800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3789" y="1699768"/>
                <a:ext cx="8420062" cy="22639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839036" y="253218"/>
            <a:ext cx="1078211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Correct Standard Form</a:t>
            </a:r>
            <a:endParaRPr lang="en-GB" sz="8800" b="1" dirty="0"/>
          </a:p>
        </p:txBody>
      </p:sp>
      <p:sp>
        <p:nvSpPr>
          <p:cNvPr id="6" name="Rectangle 5"/>
          <p:cNvSpPr/>
          <p:nvPr/>
        </p:nvSpPr>
        <p:spPr>
          <a:xfrm>
            <a:off x="2271251" y="4607760"/>
            <a:ext cx="764779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prstClr val="black"/>
                </a:solidFill>
                <a:cs typeface="Arial" panose="020B0604020202020204" pitchFamily="34" charset="0"/>
              </a:rPr>
              <a:t>True   or   False</a:t>
            </a:r>
            <a:endParaRPr lang="en-GB" sz="2800" dirty="0"/>
          </a:p>
        </p:txBody>
      </p:sp>
      <p:sp>
        <p:nvSpPr>
          <p:cNvPr id="7" name="Oval 6"/>
          <p:cNvSpPr/>
          <p:nvPr/>
        </p:nvSpPr>
        <p:spPr>
          <a:xfrm>
            <a:off x="1923012" y="4401660"/>
            <a:ext cx="3108960" cy="201722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16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143789" y="1699768"/>
                <a:ext cx="8057782" cy="22639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13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1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67</m:t>
                          </m:r>
                        </m:sup>
                      </m:sSup>
                    </m:oMath>
                  </m:oMathPara>
                </a14:m>
                <a:endParaRPr lang="en-GB" sz="13800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3789" y="1699768"/>
                <a:ext cx="8057782" cy="22639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839036" y="253218"/>
            <a:ext cx="1078211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Correct Standard Form</a:t>
            </a:r>
            <a:endParaRPr lang="en-GB" sz="8800" b="1" dirty="0"/>
          </a:p>
        </p:txBody>
      </p:sp>
      <p:sp>
        <p:nvSpPr>
          <p:cNvPr id="6" name="Rectangle 5"/>
          <p:cNvSpPr/>
          <p:nvPr/>
        </p:nvSpPr>
        <p:spPr>
          <a:xfrm>
            <a:off x="2271251" y="4607760"/>
            <a:ext cx="764779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prstClr val="black"/>
                </a:solidFill>
                <a:cs typeface="Arial" panose="020B0604020202020204" pitchFamily="34" charset="0"/>
              </a:rPr>
              <a:t>True   or   False</a:t>
            </a:r>
            <a:endParaRPr lang="en-GB" sz="2800" dirty="0"/>
          </a:p>
        </p:txBody>
      </p:sp>
      <p:sp>
        <p:nvSpPr>
          <p:cNvPr id="7" name="Oval 6"/>
          <p:cNvSpPr/>
          <p:nvPr/>
        </p:nvSpPr>
        <p:spPr>
          <a:xfrm>
            <a:off x="6921732" y="4462620"/>
            <a:ext cx="3108960" cy="201722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61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791628" y="2970858"/>
                <a:ext cx="6718132" cy="16030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9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9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9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628" y="2970858"/>
                <a:ext cx="6718132" cy="16030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676102" y="170091"/>
            <a:ext cx="1086750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Change into correct </a:t>
            </a:r>
            <a:r>
              <a:rPr lang="en-US" sz="8800" b="1" dirty="0">
                <a:solidFill>
                  <a:srgbClr val="00B050"/>
                </a:solidFill>
                <a:latin typeface="Calibri" panose="020F0502020204030204" pitchFamily="34" charset="0"/>
              </a:rPr>
              <a:t>Standard Form</a:t>
            </a:r>
            <a:endParaRPr lang="en-GB" sz="8800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290392" y="4863389"/>
                <a:ext cx="6718132" cy="1624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9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9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GB" sz="96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endParaRPr lang="en-GB" sz="9600" b="1" dirty="0">
                  <a:solidFill>
                    <a:srgbClr val="00B05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392" y="4863389"/>
                <a:ext cx="6718132" cy="1624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123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791628" y="2970858"/>
                <a:ext cx="6718132" cy="16030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9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9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628" y="2970858"/>
                <a:ext cx="6718132" cy="16030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676102" y="170091"/>
            <a:ext cx="1086750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Change into correct </a:t>
            </a:r>
            <a:r>
              <a:rPr lang="en-US" sz="8800" b="1" dirty="0">
                <a:solidFill>
                  <a:srgbClr val="00B050"/>
                </a:solidFill>
                <a:latin typeface="Calibri" panose="020F0502020204030204" pitchFamily="34" charset="0"/>
              </a:rPr>
              <a:t>Standard Form</a:t>
            </a:r>
            <a:endParaRPr lang="en-GB" sz="8800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290392" y="4863389"/>
                <a:ext cx="6718132" cy="15960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9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9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GB" sz="96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sup>
                      </m:sSup>
                    </m:oMath>
                  </m:oMathPara>
                </a14:m>
                <a:endParaRPr lang="en-GB" sz="9600" b="1" dirty="0">
                  <a:solidFill>
                    <a:srgbClr val="00B05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392" y="4863389"/>
                <a:ext cx="6718132" cy="15960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4287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791628" y="2970858"/>
                <a:ext cx="6718132" cy="16030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9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.0</m:t>
                      </m:r>
                      <m:r>
                        <a:rPr lang="en-GB" sz="9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9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628" y="2970858"/>
                <a:ext cx="6718132" cy="16030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676102" y="170091"/>
            <a:ext cx="1086750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Change into correct </a:t>
            </a:r>
            <a:r>
              <a:rPr lang="en-US" sz="8800" b="1" dirty="0">
                <a:solidFill>
                  <a:srgbClr val="00B050"/>
                </a:solidFill>
                <a:latin typeface="Calibri" panose="020F0502020204030204" pitchFamily="34" charset="0"/>
              </a:rPr>
              <a:t>Standard Form</a:t>
            </a:r>
            <a:endParaRPr lang="en-GB" sz="8800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290392" y="4863389"/>
                <a:ext cx="6718132" cy="15991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9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9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GB" sz="96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en-GB" sz="9600" b="1" dirty="0">
                  <a:solidFill>
                    <a:srgbClr val="00B05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392" y="4863389"/>
                <a:ext cx="6718132" cy="15991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417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466" y="228036"/>
            <a:ext cx="1178190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300" dirty="0"/>
              <a:t>Below are two examples of standard form numbers. </a:t>
            </a:r>
          </a:p>
          <a:p>
            <a:pPr algn="ctr"/>
            <a:r>
              <a:rPr lang="en-GB" sz="4300" dirty="0"/>
              <a:t>What do you notice about standard form numbers?</a:t>
            </a:r>
          </a:p>
        </p:txBody>
      </p:sp>
      <p:sp>
        <p:nvSpPr>
          <p:cNvPr id="4" name="Rectangle 3"/>
          <p:cNvSpPr/>
          <p:nvPr/>
        </p:nvSpPr>
        <p:spPr>
          <a:xfrm>
            <a:off x="3409413" y="1678521"/>
            <a:ext cx="51859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8000" dirty="0">
                <a:solidFill>
                  <a:srgbClr val="0000FF"/>
                </a:solidFill>
              </a:rPr>
              <a:t>5.97 </a:t>
            </a:r>
            <a:r>
              <a:rPr lang="en-GB" altLang="en-US" sz="8000" dirty="0">
                <a:solidFill>
                  <a:srgbClr val="0000FF"/>
                </a:solidFill>
                <a:cs typeface="Arial" panose="020B0604020202020204" pitchFamily="34" charset="0"/>
              </a:rPr>
              <a:t>× 10</a:t>
            </a:r>
            <a:r>
              <a:rPr lang="en-GB" altLang="en-US" sz="8000" baseline="30000" dirty="0">
                <a:solidFill>
                  <a:srgbClr val="0000FF"/>
                </a:solidFill>
                <a:cs typeface="Arial" panose="020B0604020202020204" pitchFamily="34" charset="0"/>
              </a:rPr>
              <a:t>24 </a:t>
            </a:r>
            <a:endParaRPr lang="en-GB" altLang="en-US" sz="8000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03765" y="3129006"/>
            <a:ext cx="442781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altLang="en-US" sz="8000" dirty="0">
                <a:solidFill>
                  <a:srgbClr val="FF0000"/>
                </a:solidFill>
              </a:rPr>
              <a:t>1.7 </a:t>
            </a:r>
            <a:r>
              <a:rPr lang="en-GB" altLang="en-US" sz="8000" dirty="0">
                <a:solidFill>
                  <a:srgbClr val="FF0000"/>
                </a:solidFill>
                <a:cs typeface="Arial" panose="020B0604020202020204" pitchFamily="34" charset="0"/>
              </a:rPr>
              <a:t>× 10</a:t>
            </a:r>
            <a:r>
              <a:rPr lang="en-GB" altLang="en-US" sz="8000" baseline="30000" dirty="0">
                <a:solidFill>
                  <a:srgbClr val="FF0000"/>
                </a:solidFill>
                <a:cs typeface="Arial" panose="020B0604020202020204" pitchFamily="34" charset="0"/>
              </a:rPr>
              <a:t>−6 </a:t>
            </a:r>
            <a:endParaRPr lang="en-GB" altLang="en-US" sz="80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A829D0-648A-D2E5-36A0-00BBBA8910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56" t="48723" r="24421" b="9073"/>
          <a:stretch/>
        </p:blipFill>
        <p:spPr>
          <a:xfrm>
            <a:off x="2395451" y="4579491"/>
            <a:ext cx="7401097" cy="205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40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791628" y="2970858"/>
                <a:ext cx="6718132" cy="16030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9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GB" sz="9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628" y="2970858"/>
                <a:ext cx="6718132" cy="16030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676102" y="170091"/>
            <a:ext cx="1086750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Change into correct </a:t>
            </a:r>
            <a:r>
              <a:rPr lang="en-US" sz="8800" b="1" dirty="0">
                <a:solidFill>
                  <a:srgbClr val="00B050"/>
                </a:solidFill>
                <a:latin typeface="Calibri" panose="020F0502020204030204" pitchFamily="34" charset="0"/>
              </a:rPr>
              <a:t>Standard Form</a:t>
            </a:r>
            <a:endParaRPr lang="en-GB" sz="8800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290392" y="4863389"/>
                <a:ext cx="6718132" cy="15960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9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9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GB" sz="96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sup>
                      </m:sSup>
                    </m:oMath>
                  </m:oMathPara>
                </a14:m>
                <a:endParaRPr lang="en-GB" sz="9600" b="1" dirty="0">
                  <a:solidFill>
                    <a:srgbClr val="00B05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392" y="4863389"/>
                <a:ext cx="6718132" cy="15960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916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791628" y="2970858"/>
                <a:ext cx="6718132" cy="16030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9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9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9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628" y="2970858"/>
                <a:ext cx="6718132" cy="16030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676102" y="170091"/>
            <a:ext cx="1086750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Change into correct </a:t>
            </a:r>
            <a:r>
              <a:rPr lang="en-US" sz="8800" b="1" dirty="0">
                <a:solidFill>
                  <a:srgbClr val="FFC000"/>
                </a:solidFill>
                <a:latin typeface="Calibri" panose="020F0502020204030204" pitchFamily="34" charset="0"/>
              </a:rPr>
              <a:t>Standard Form</a:t>
            </a:r>
            <a:endParaRPr lang="en-GB" sz="8800" b="1" dirty="0">
              <a:solidFill>
                <a:srgbClr val="FFC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290392" y="4863389"/>
                <a:ext cx="6718132" cy="15960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9600" b="1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9600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GB" sz="96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96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sup>
                      </m:sSup>
                    </m:oMath>
                  </m:oMathPara>
                </a14:m>
                <a:endParaRPr lang="en-GB" sz="9600" b="1" dirty="0">
                  <a:solidFill>
                    <a:srgbClr val="00B05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392" y="4863389"/>
                <a:ext cx="6718132" cy="15960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2577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791628" y="2970858"/>
                <a:ext cx="6718132" cy="16030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9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.0</m:t>
                      </m:r>
                      <m:r>
                        <a:rPr lang="en-GB" sz="9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9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628" y="2970858"/>
                <a:ext cx="6718132" cy="16030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676102" y="170091"/>
            <a:ext cx="1086750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Change into correct </a:t>
            </a:r>
            <a:r>
              <a:rPr lang="en-US" sz="8800" b="1" dirty="0">
                <a:solidFill>
                  <a:srgbClr val="FFC000"/>
                </a:solidFill>
                <a:latin typeface="Calibri" panose="020F0502020204030204" pitchFamily="34" charset="0"/>
              </a:rPr>
              <a:t>Standard Form</a:t>
            </a:r>
            <a:endParaRPr lang="en-GB" sz="8800" b="1" dirty="0">
              <a:solidFill>
                <a:srgbClr val="FFC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290392" y="4863389"/>
                <a:ext cx="6718132" cy="15960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9600" b="1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9600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GB" sz="96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96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sup>
                      </m:sSup>
                    </m:oMath>
                  </m:oMathPara>
                </a14:m>
                <a:endParaRPr lang="en-GB" sz="9600" b="1" dirty="0">
                  <a:solidFill>
                    <a:srgbClr val="00B05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392" y="4863389"/>
                <a:ext cx="6718132" cy="15960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516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791628" y="2970858"/>
                <a:ext cx="6718132" cy="16030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en-GB" sz="9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628" y="2970858"/>
                <a:ext cx="6718132" cy="16030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676102" y="170091"/>
            <a:ext cx="1086750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Change into correct </a:t>
            </a:r>
            <a:r>
              <a:rPr lang="en-US" sz="8800" b="1" dirty="0">
                <a:solidFill>
                  <a:srgbClr val="FFC000"/>
                </a:solidFill>
                <a:latin typeface="Calibri" panose="020F0502020204030204" pitchFamily="34" charset="0"/>
              </a:rPr>
              <a:t>Standard Form</a:t>
            </a:r>
            <a:endParaRPr lang="en-GB" sz="8800" b="1" dirty="0">
              <a:solidFill>
                <a:srgbClr val="FFC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290392" y="4863389"/>
                <a:ext cx="6718132" cy="1624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9600" b="1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9600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GB" sz="96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96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endParaRPr lang="en-GB" sz="9600" b="1" dirty="0">
                  <a:solidFill>
                    <a:srgbClr val="00B05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392" y="4863389"/>
                <a:ext cx="6718132" cy="1624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211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791628" y="2970858"/>
                <a:ext cx="6718132" cy="16030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9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GB" sz="9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−8</m:t>
                          </m:r>
                        </m:sup>
                      </m:sSup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628" y="2970858"/>
                <a:ext cx="6718132" cy="16030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676102" y="170091"/>
            <a:ext cx="1086750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Change into correct </a:t>
            </a:r>
            <a:r>
              <a:rPr lang="en-US" sz="8800" b="1" dirty="0">
                <a:solidFill>
                  <a:srgbClr val="FFC000"/>
                </a:solidFill>
                <a:latin typeface="Calibri" panose="020F0502020204030204" pitchFamily="34" charset="0"/>
              </a:rPr>
              <a:t>Standard Form</a:t>
            </a:r>
            <a:endParaRPr lang="en-GB" sz="8800" b="1" dirty="0">
              <a:solidFill>
                <a:srgbClr val="FFC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290392" y="4863389"/>
                <a:ext cx="6718132" cy="1624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GB" sz="9600" b="1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9600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GB" sz="96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96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endParaRPr lang="en-GB" sz="9600" b="1" dirty="0">
                  <a:solidFill>
                    <a:srgbClr val="00B05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392" y="4863389"/>
                <a:ext cx="6718132" cy="1624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570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Some calculations require very, very, very, very, extreme numbers!</a:t>
            </a:r>
          </a:p>
        </p:txBody>
      </p:sp>
      <p:pic>
        <p:nvPicPr>
          <p:cNvPr id="10" name="Picture 9" descr="planet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43" y="653452"/>
            <a:ext cx="5250893" cy="307735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planets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146" y="653452"/>
            <a:ext cx="4995865" cy="307105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planets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42" y="3763598"/>
            <a:ext cx="5250893" cy="2944346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planets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147" y="3753111"/>
            <a:ext cx="4995864" cy="295483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17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53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8865446"/>
              </p:ext>
            </p:extLst>
          </p:nvPr>
        </p:nvGraphicFramePr>
        <p:xfrm>
          <a:off x="1985332" y="2050457"/>
          <a:ext cx="4189412" cy="425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7390476" imgH="7504762" progId="Photoshop.Image.7">
                  <p:embed/>
                </p:oleObj>
              </mc:Choice>
              <mc:Fallback>
                <p:oleObj name="Image" r:id="rId3" imgW="7390476" imgH="7504762" progId="Photoshop.Image.7">
                  <p:embed/>
                  <p:pic>
                    <p:nvPicPr>
                      <p:cNvPr id="10753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5332" y="2050457"/>
                        <a:ext cx="4189412" cy="425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25" name="Text Box 5"/>
          <p:cNvSpPr txBox="1">
            <a:spLocks noChangeArrowheads="1"/>
          </p:cNvSpPr>
          <p:nvPr/>
        </p:nvSpPr>
        <p:spPr bwMode="auto">
          <a:xfrm>
            <a:off x="0" y="358597"/>
            <a:ext cx="12192000" cy="153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altLang="en-US" sz="4000" dirty="0"/>
              <a:t>For example, the mass of the planet earth is about </a:t>
            </a:r>
          </a:p>
          <a:p>
            <a:pPr algn="ctr"/>
            <a:r>
              <a:rPr lang="en-GB" altLang="en-US" sz="5400" dirty="0"/>
              <a:t>5 970 000 000 000 000 000 000 000 kg.</a:t>
            </a:r>
          </a:p>
        </p:txBody>
      </p:sp>
      <p:sp>
        <p:nvSpPr>
          <p:cNvPr id="107527" name="Text Box 7"/>
          <p:cNvSpPr txBox="1">
            <a:spLocks noChangeArrowheads="1"/>
          </p:cNvSpPr>
          <p:nvPr/>
        </p:nvSpPr>
        <p:spPr bwMode="auto">
          <a:xfrm>
            <a:off x="6642171" y="2788075"/>
            <a:ext cx="4544669" cy="101566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altLang="en-US" sz="6000" dirty="0">
                <a:solidFill>
                  <a:srgbClr val="000066"/>
                </a:solidFill>
              </a:rPr>
              <a:t>5.97 </a:t>
            </a:r>
            <a:r>
              <a:rPr lang="en-GB" altLang="en-US" sz="6000" dirty="0">
                <a:solidFill>
                  <a:srgbClr val="000066"/>
                </a:solidFill>
                <a:cs typeface="Arial" panose="020B0604020202020204" pitchFamily="34" charset="0"/>
              </a:rPr>
              <a:t>× 10</a:t>
            </a:r>
            <a:r>
              <a:rPr lang="en-GB" altLang="en-US" sz="6000" baseline="30000" dirty="0">
                <a:solidFill>
                  <a:srgbClr val="000066"/>
                </a:solidFill>
                <a:cs typeface="Arial" panose="020B0604020202020204" pitchFamily="34" charset="0"/>
              </a:rPr>
              <a:t>24 </a:t>
            </a:r>
            <a:r>
              <a:rPr lang="en-GB" altLang="en-US" sz="6000" dirty="0">
                <a:solidFill>
                  <a:srgbClr val="000066"/>
                </a:solidFill>
                <a:cs typeface="Arial" panose="020B0604020202020204" pitchFamily="34" charset="0"/>
              </a:rPr>
              <a:t>kg</a:t>
            </a:r>
            <a:endParaRPr lang="en-GB" altLang="en-US" sz="6000" dirty="0">
              <a:solidFill>
                <a:srgbClr val="000066"/>
              </a:solidFill>
            </a:endParaRPr>
          </a:p>
        </p:txBody>
      </p:sp>
      <p:sp>
        <p:nvSpPr>
          <p:cNvPr id="107529" name="Text Box 9"/>
          <p:cNvSpPr txBox="1">
            <a:spLocks noChangeArrowheads="1"/>
          </p:cNvSpPr>
          <p:nvPr/>
        </p:nvSpPr>
        <p:spPr bwMode="auto">
          <a:xfrm>
            <a:off x="6580015" y="4483767"/>
            <a:ext cx="22098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3200" b="1" dirty="0">
                <a:solidFill>
                  <a:srgbClr val="FF6600"/>
                </a:solidFill>
              </a:rPr>
              <a:t>A number between </a:t>
            </a:r>
          </a:p>
          <a:p>
            <a:pPr algn="ctr"/>
            <a:r>
              <a:rPr lang="en-GB" altLang="en-US" sz="3200" b="1" dirty="0">
                <a:solidFill>
                  <a:srgbClr val="FF6600"/>
                </a:solidFill>
              </a:rPr>
              <a:t>1 and 10</a:t>
            </a:r>
          </a:p>
        </p:txBody>
      </p:sp>
      <p:sp>
        <p:nvSpPr>
          <p:cNvPr id="107530" name="Line 10"/>
          <p:cNvSpPr>
            <a:spLocks noChangeShapeType="1"/>
          </p:cNvSpPr>
          <p:nvPr/>
        </p:nvSpPr>
        <p:spPr bwMode="auto">
          <a:xfrm flipH="1" flipV="1">
            <a:off x="7658793" y="3940233"/>
            <a:ext cx="4137" cy="683282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7531" name="Text Box 11"/>
          <p:cNvSpPr txBox="1">
            <a:spLocks noChangeArrowheads="1"/>
          </p:cNvSpPr>
          <p:nvPr/>
        </p:nvSpPr>
        <p:spPr bwMode="auto">
          <a:xfrm>
            <a:off x="9072390" y="4335215"/>
            <a:ext cx="28148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altLang="en-US" sz="3200" b="1" dirty="0">
                <a:solidFill>
                  <a:srgbClr val="FF6600"/>
                </a:solidFill>
              </a:rPr>
              <a:t>A power of ten</a:t>
            </a:r>
          </a:p>
        </p:txBody>
      </p:sp>
      <p:sp>
        <p:nvSpPr>
          <p:cNvPr id="107532" name="Line 12"/>
          <p:cNvSpPr>
            <a:spLocks noChangeShapeType="1"/>
          </p:cNvSpPr>
          <p:nvPr/>
        </p:nvSpPr>
        <p:spPr bwMode="auto">
          <a:xfrm flipH="1" flipV="1">
            <a:off x="9827543" y="4030414"/>
            <a:ext cx="308129" cy="425675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92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7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7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7" grpId="0" animBg="1" autoUpdateAnimBg="0"/>
      <p:bldP spid="107529" grpId="0" autoUpdateAnimBg="0"/>
      <p:bldP spid="107530" grpId="0" animBg="1"/>
      <p:bldP spid="107531" grpId="0" autoUpdateAnimBg="0"/>
      <p:bldP spid="1075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5" t="-4432" r="185" b="4432"/>
          <a:stretch/>
        </p:blipFill>
        <p:spPr>
          <a:xfrm>
            <a:off x="427055" y="2114162"/>
            <a:ext cx="6362216" cy="4241477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8793" y="291079"/>
            <a:ext cx="12192000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altLang="en-US" sz="4000" dirty="0"/>
              <a:t>For example, the diameter of a human hair is about </a:t>
            </a:r>
          </a:p>
          <a:p>
            <a:pPr algn="ctr"/>
            <a:r>
              <a:rPr lang="en-GB" sz="6600" dirty="0"/>
              <a:t>0.0000017m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412264" y="2616933"/>
            <a:ext cx="4208593" cy="101566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altLang="en-US" sz="6000" dirty="0">
                <a:solidFill>
                  <a:srgbClr val="000066"/>
                </a:solidFill>
              </a:rPr>
              <a:t>1.7 </a:t>
            </a:r>
            <a:r>
              <a:rPr lang="en-GB" altLang="en-US" sz="6000" dirty="0">
                <a:solidFill>
                  <a:srgbClr val="000066"/>
                </a:solidFill>
                <a:cs typeface="Arial" panose="020B0604020202020204" pitchFamily="34" charset="0"/>
              </a:rPr>
              <a:t>× 10</a:t>
            </a:r>
            <a:r>
              <a:rPr lang="en-GB" altLang="en-US" sz="6000" baseline="30000" dirty="0">
                <a:solidFill>
                  <a:srgbClr val="FF0000"/>
                </a:solidFill>
                <a:cs typeface="Arial" panose="020B0604020202020204" pitchFamily="34" charset="0"/>
              </a:rPr>
              <a:t> −</a:t>
            </a:r>
            <a:r>
              <a:rPr lang="en-GB" altLang="en-US" sz="6000" baseline="30000" dirty="0">
                <a:solidFill>
                  <a:srgbClr val="000066"/>
                </a:solidFill>
                <a:cs typeface="Arial" panose="020B0604020202020204" pitchFamily="34" charset="0"/>
              </a:rPr>
              <a:t>6 </a:t>
            </a:r>
            <a:r>
              <a:rPr lang="en-GB" altLang="en-US" sz="6000" dirty="0">
                <a:solidFill>
                  <a:srgbClr val="000066"/>
                </a:solidFill>
                <a:cs typeface="Arial" panose="020B0604020202020204" pitchFamily="34" charset="0"/>
              </a:rPr>
              <a:t>m</a:t>
            </a:r>
            <a:endParaRPr lang="en-GB" altLang="en-US" sz="6000" dirty="0">
              <a:solidFill>
                <a:srgbClr val="000066"/>
              </a:solidFill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6884815" y="4234901"/>
            <a:ext cx="22098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3200" b="1" dirty="0">
                <a:solidFill>
                  <a:srgbClr val="FF6600"/>
                </a:solidFill>
              </a:rPr>
              <a:t>A number between </a:t>
            </a:r>
          </a:p>
          <a:p>
            <a:pPr algn="ctr"/>
            <a:r>
              <a:rPr lang="en-GB" altLang="en-US" sz="3200" b="1" dirty="0">
                <a:solidFill>
                  <a:srgbClr val="FF6600"/>
                </a:solidFill>
              </a:rPr>
              <a:t>1 and 10</a:t>
            </a: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V="1">
            <a:off x="7967730" y="3781549"/>
            <a:ext cx="115909" cy="59310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9377190" y="4086349"/>
            <a:ext cx="28148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altLang="en-US" sz="3200" b="1" dirty="0">
                <a:solidFill>
                  <a:srgbClr val="FF6600"/>
                </a:solidFill>
              </a:rPr>
              <a:t>A power of ten</a:t>
            </a:r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H="1" flipV="1">
            <a:off x="10132343" y="3781548"/>
            <a:ext cx="308129" cy="425675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9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  <p:bldP spid="12" grpId="0" autoUpdateAnimBg="0"/>
      <p:bldP spid="13" grpId="0" animBg="1"/>
      <p:bldP spid="14" grpId="0" autoUpdateAnimBg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18925" y="235127"/>
            <a:ext cx="9682651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Convert the </a:t>
            </a:r>
            <a:r>
              <a:rPr lang="en-US" sz="6600" b="1" dirty="0">
                <a:latin typeface="Calibri" panose="020F0502020204030204" pitchFamily="34" charset="0"/>
              </a:rPr>
              <a:t>standard form </a:t>
            </a:r>
          </a:p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to an </a:t>
            </a:r>
            <a:r>
              <a:rPr lang="en-US" sz="6600" b="1" dirty="0">
                <a:solidFill>
                  <a:srgbClr val="FF0000"/>
                </a:solidFill>
                <a:latin typeface="Calibri" panose="020F0502020204030204" pitchFamily="34" charset="0"/>
              </a:rPr>
              <a:t>ordinary number</a:t>
            </a:r>
            <a:endParaRPr lang="en-GB" sz="66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2264" y="3465537"/>
            <a:ext cx="451277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en-GB" sz="7200" dirty="0">
                <a:latin typeface="Arial" panose="020B0604020202020204" pitchFamily="34" charset="0"/>
              </a:rPr>
              <a:t>5 × 10</a:t>
            </a:r>
            <a:r>
              <a:rPr lang="en-GB" sz="7200" baseline="30000" dirty="0">
                <a:latin typeface="Arial" panose="020B0604020202020204" pitchFamily="34" charset="0"/>
              </a:rPr>
              <a:t>10</a:t>
            </a:r>
            <a:r>
              <a:rPr lang="en-GB" sz="7200" dirty="0">
                <a:latin typeface="Arial" panose="020B0604020202020204" pitchFamily="34" charset="0"/>
              </a:rPr>
              <a:t> </a:t>
            </a:r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</a:p>
        </p:txBody>
      </p:sp>
      <p:sp>
        <p:nvSpPr>
          <p:cNvPr id="6" name="Rectangle 5"/>
          <p:cNvSpPr/>
          <p:nvPr/>
        </p:nvSpPr>
        <p:spPr>
          <a:xfrm>
            <a:off x="4873970" y="3342427"/>
            <a:ext cx="731803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8000" dirty="0">
                <a:solidFill>
                  <a:srgbClr val="FF0000"/>
                </a:solidFill>
                <a:latin typeface="Arial" panose="020B0604020202020204" pitchFamily="34" charset="0"/>
              </a:rPr>
              <a:t>50 000 000 000</a:t>
            </a:r>
          </a:p>
        </p:txBody>
      </p:sp>
    </p:spTree>
    <p:extLst>
      <p:ext uri="{BB962C8B-B14F-4D97-AF65-F5344CB8AC3E}">
        <p14:creationId xmlns:p14="http://schemas.microsoft.com/office/powerpoint/2010/main" val="77751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18924" y="235127"/>
            <a:ext cx="9682651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Convert the </a:t>
            </a:r>
            <a:r>
              <a:rPr lang="en-US" sz="6600" b="1" dirty="0">
                <a:latin typeface="Calibri" panose="020F0502020204030204" pitchFamily="34" charset="0"/>
              </a:rPr>
              <a:t>standard form </a:t>
            </a:r>
          </a:p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to an </a:t>
            </a:r>
            <a:r>
              <a:rPr lang="en-US" sz="6600" b="1" dirty="0">
                <a:solidFill>
                  <a:srgbClr val="FF0000"/>
                </a:solidFill>
                <a:latin typeface="Calibri" panose="020F0502020204030204" pitchFamily="34" charset="0"/>
              </a:rPr>
              <a:t>ordinary number</a:t>
            </a:r>
            <a:endParaRPr lang="en-GB" sz="66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98200" y="3465537"/>
            <a:ext cx="468269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7.1 × 10</a:t>
            </a:r>
            <a:r>
              <a:rPr lang="en-GB" sz="72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6</a:t>
            </a:r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 =</a:t>
            </a:r>
          </a:p>
        </p:txBody>
      </p:sp>
      <p:sp>
        <p:nvSpPr>
          <p:cNvPr id="6" name="Rectangle 5"/>
          <p:cNvSpPr/>
          <p:nvPr/>
        </p:nvSpPr>
        <p:spPr>
          <a:xfrm>
            <a:off x="6157974" y="3342427"/>
            <a:ext cx="475001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8000" dirty="0">
                <a:solidFill>
                  <a:srgbClr val="FF0000"/>
                </a:solidFill>
                <a:latin typeface="Arial" panose="020B0604020202020204" pitchFamily="34" charset="0"/>
              </a:rPr>
              <a:t>7 100 000</a:t>
            </a:r>
          </a:p>
        </p:txBody>
      </p:sp>
    </p:spTree>
    <p:extLst>
      <p:ext uri="{BB962C8B-B14F-4D97-AF65-F5344CB8AC3E}">
        <p14:creationId xmlns:p14="http://schemas.microsoft.com/office/powerpoint/2010/main" val="250992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18924" y="235127"/>
            <a:ext cx="9682651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Convert the </a:t>
            </a:r>
            <a:r>
              <a:rPr lang="en-US" sz="6600" b="1" dirty="0">
                <a:latin typeface="Calibri" panose="020F0502020204030204" pitchFamily="34" charset="0"/>
              </a:rPr>
              <a:t>standard form </a:t>
            </a:r>
          </a:p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to an </a:t>
            </a:r>
            <a:r>
              <a:rPr lang="en-US" sz="6600" b="1" dirty="0">
                <a:solidFill>
                  <a:srgbClr val="FF0000"/>
                </a:solidFill>
                <a:latin typeface="Calibri" panose="020F0502020204030204" pitchFamily="34" charset="0"/>
              </a:rPr>
              <a:t>ordinary number</a:t>
            </a:r>
            <a:endParaRPr lang="en-GB" sz="66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64596" y="3465537"/>
            <a:ext cx="519565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4.28 × 10</a:t>
            </a:r>
            <a:r>
              <a:rPr lang="en-GB" sz="72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 =</a:t>
            </a:r>
          </a:p>
        </p:txBody>
      </p:sp>
      <p:sp>
        <p:nvSpPr>
          <p:cNvPr id="6" name="Rectangle 5"/>
          <p:cNvSpPr/>
          <p:nvPr/>
        </p:nvSpPr>
        <p:spPr>
          <a:xfrm>
            <a:off x="6585976" y="3342427"/>
            <a:ext cx="389401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8000" dirty="0">
                <a:solidFill>
                  <a:srgbClr val="FF0000"/>
                </a:solidFill>
                <a:latin typeface="Arial" panose="020B0604020202020204" pitchFamily="34" charset="0"/>
              </a:rPr>
              <a:t>428 000</a:t>
            </a:r>
          </a:p>
        </p:txBody>
      </p:sp>
    </p:spTree>
    <p:extLst>
      <p:ext uri="{BB962C8B-B14F-4D97-AF65-F5344CB8AC3E}">
        <p14:creationId xmlns:p14="http://schemas.microsoft.com/office/powerpoint/2010/main" val="396509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453</Words>
  <Application>Microsoft Office PowerPoint</Application>
  <PresentationFormat>Widescreen</PresentationFormat>
  <Paragraphs>120</Paragraphs>
  <Slides>34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Cambria Math</vt:lpstr>
      <vt:lpstr>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26</cp:revision>
  <dcterms:created xsi:type="dcterms:W3CDTF">2016-02-22T09:54:32Z</dcterms:created>
  <dcterms:modified xsi:type="dcterms:W3CDTF">2023-11-29T04:36:44Z</dcterms:modified>
</cp:coreProperties>
</file>