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3"/>
  </p:handoutMasterIdLst>
  <p:sldIdLst>
    <p:sldId id="272" r:id="rId2"/>
    <p:sldId id="301" r:id="rId3"/>
    <p:sldId id="302" r:id="rId4"/>
    <p:sldId id="258" r:id="rId5"/>
    <p:sldId id="287" r:id="rId6"/>
    <p:sldId id="261" r:id="rId7"/>
    <p:sldId id="288" r:id="rId8"/>
    <p:sldId id="262" r:id="rId9"/>
    <p:sldId id="289" r:id="rId10"/>
    <p:sldId id="264" r:id="rId11"/>
    <p:sldId id="290" r:id="rId12"/>
    <p:sldId id="266" r:id="rId13"/>
    <p:sldId id="291" r:id="rId14"/>
    <p:sldId id="268" r:id="rId15"/>
    <p:sldId id="292" r:id="rId16"/>
    <p:sldId id="270" r:id="rId17"/>
    <p:sldId id="293" r:id="rId18"/>
    <p:sldId id="273" r:id="rId19"/>
    <p:sldId id="294" r:id="rId20"/>
    <p:sldId id="275" r:id="rId21"/>
    <p:sldId id="295" r:id="rId22"/>
    <p:sldId id="277" r:id="rId23"/>
    <p:sldId id="296" r:id="rId24"/>
    <p:sldId id="279" r:id="rId25"/>
    <p:sldId id="297" r:id="rId26"/>
    <p:sldId id="281" r:id="rId27"/>
    <p:sldId id="298" r:id="rId28"/>
    <p:sldId id="283" r:id="rId29"/>
    <p:sldId id="299" r:id="rId30"/>
    <p:sldId id="303" r:id="rId31"/>
    <p:sldId id="304"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AFA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6" autoAdjust="0"/>
    <p:restoredTop sz="94660"/>
  </p:normalViewPr>
  <p:slideViewPr>
    <p:cSldViewPr snapToGrid="0">
      <p:cViewPr varScale="1">
        <p:scale>
          <a:sx n="86" d="100"/>
          <a:sy n="86" d="100"/>
        </p:scale>
        <p:origin x="-12" y="2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wart Gale" userId="3647ddd2-6040-41ae-a96d-232c23482af8" providerId="ADAL" clId="{E8E60CE7-3013-474A-8B01-5F1E4F1DD67D}"/>
    <pc:docChg chg="undo custSel modSld">
      <pc:chgData name="Stewart Gale" userId="3647ddd2-6040-41ae-a96d-232c23482af8" providerId="ADAL" clId="{E8E60CE7-3013-474A-8B01-5F1E4F1DD67D}" dt="2022-08-22T17:51:38.626" v="18" actId="20577"/>
      <pc:docMkLst>
        <pc:docMk/>
      </pc:docMkLst>
      <pc:sldChg chg="modSp mod">
        <pc:chgData name="Stewart Gale" userId="3647ddd2-6040-41ae-a96d-232c23482af8" providerId="ADAL" clId="{E8E60CE7-3013-474A-8B01-5F1E4F1DD67D}" dt="2022-08-22T17:51:38.626" v="18" actId="20577"/>
        <pc:sldMkLst>
          <pc:docMk/>
          <pc:sldMk cId="3220382278" sldId="272"/>
        </pc:sldMkLst>
        <pc:spChg chg="mod">
          <ac:chgData name="Stewart Gale" userId="3647ddd2-6040-41ae-a96d-232c23482af8" providerId="ADAL" clId="{E8E60CE7-3013-474A-8B01-5F1E4F1DD67D}" dt="2022-08-22T17:51:38.626" v="18" actId="20577"/>
          <ac:spMkLst>
            <pc:docMk/>
            <pc:sldMk cId="3220382278" sldId="272"/>
            <ac:spMk id="4"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77E50A3-A954-44FC-A8D5-0C898BAA3B35}" type="datetimeFigureOut">
              <a:rPr lang="en-GB" smtClean="0"/>
              <a:t>22/08/2022</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91A0533-35AC-4CC4-B4AC-E742C66315BB}" type="slidenum">
              <a:rPr lang="en-GB" smtClean="0"/>
              <a:t>‹#›</a:t>
            </a:fld>
            <a:endParaRPr lang="en-GB"/>
          </a:p>
        </p:txBody>
      </p:sp>
    </p:spTree>
    <p:extLst>
      <p:ext uri="{BB962C8B-B14F-4D97-AF65-F5344CB8AC3E}">
        <p14:creationId xmlns:p14="http://schemas.microsoft.com/office/powerpoint/2010/main" val="185718333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3567241-9216-4993-A6C3-2C1D44028612}" type="datetimeFigureOut">
              <a:rPr lang="en-GB" smtClean="0"/>
              <a:t>22/08/2022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383701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3567241-9216-4993-A6C3-2C1D44028612}" type="datetimeFigureOut">
              <a:rPr lang="en-GB" smtClean="0"/>
              <a:t>22/08/2022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4017663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3567241-9216-4993-A6C3-2C1D44028612}" type="datetimeFigureOut">
              <a:rPr lang="en-GB" smtClean="0"/>
              <a:t>22/08/2022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3953826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3567241-9216-4993-A6C3-2C1D44028612}" type="datetimeFigureOut">
              <a:rPr lang="en-GB" smtClean="0"/>
              <a:t>22/08/2022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2615828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3567241-9216-4993-A6C3-2C1D44028612}" type="datetimeFigureOut">
              <a:rPr lang="en-GB" smtClean="0"/>
              <a:t>22/08/2022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2321097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3567241-9216-4993-A6C3-2C1D44028612}" type="datetimeFigureOut">
              <a:rPr lang="en-GB" smtClean="0"/>
              <a:t>22/08/2022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2785012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3567241-9216-4993-A6C3-2C1D44028612}" type="datetimeFigureOut">
              <a:rPr lang="en-GB" smtClean="0"/>
              <a:t>22/08/2022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3491614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3567241-9216-4993-A6C3-2C1D44028612}" type="datetimeFigureOut">
              <a:rPr lang="en-GB" smtClean="0"/>
              <a:t>22/08/2022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3822229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567241-9216-4993-A6C3-2C1D44028612}" type="datetimeFigureOut">
              <a:rPr lang="en-GB" smtClean="0"/>
              <a:t>22/08/2022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1324232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3567241-9216-4993-A6C3-2C1D44028612}" type="datetimeFigureOut">
              <a:rPr lang="en-GB" smtClean="0"/>
              <a:t>22/08/2022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3607467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3567241-9216-4993-A6C3-2C1D44028612}" type="datetimeFigureOut">
              <a:rPr lang="en-GB" smtClean="0"/>
              <a:t>22/08/2022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2229299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567241-9216-4993-A6C3-2C1D44028612}" type="datetimeFigureOut">
              <a:rPr lang="en-GB" smtClean="0"/>
              <a:t>22/08/2022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B97F04-1B70-470F-96E9-6FCAD09F910D}" type="slidenum">
              <a:rPr lang="en-GB" smtClean="0"/>
              <a:t>‹#›</a:t>
            </a:fld>
            <a:endParaRPr lang="en-GB"/>
          </a:p>
        </p:txBody>
      </p:sp>
    </p:spTree>
    <p:extLst>
      <p:ext uri="{BB962C8B-B14F-4D97-AF65-F5344CB8AC3E}">
        <p14:creationId xmlns:p14="http://schemas.microsoft.com/office/powerpoint/2010/main" val="1692048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5365" y="68762"/>
            <a:ext cx="11869630" cy="5401479"/>
          </a:xfrm>
          <a:prstGeom prst="rect">
            <a:avLst/>
          </a:prstGeom>
          <a:noFill/>
        </p:spPr>
        <p:txBody>
          <a:bodyPr wrap="square" rtlCol="0">
            <a:spAutoFit/>
          </a:bodyPr>
          <a:lstStyle/>
          <a:p>
            <a:pPr algn="ctr"/>
            <a:r>
              <a:rPr lang="en-GB" sz="9600" b="1" dirty="0"/>
              <a:t>Diagnostic </a:t>
            </a:r>
            <a:r>
              <a:rPr lang="en-GB" sz="9600" b="1"/>
              <a:t>Assessment</a:t>
            </a:r>
            <a:r>
              <a:rPr lang="en-GB" sz="11500"/>
              <a:t> .Delta </a:t>
            </a:r>
            <a:r>
              <a:rPr lang="en-GB" sz="11500" dirty="0"/>
              <a:t>2 </a:t>
            </a:r>
          </a:p>
          <a:p>
            <a:pPr algn="ctr"/>
            <a:r>
              <a:rPr lang="en-GB" sz="11500" dirty="0"/>
              <a:t> Unit 1</a:t>
            </a:r>
          </a:p>
        </p:txBody>
      </p:sp>
      <p:pic>
        <p:nvPicPr>
          <p:cNvPr id="5" name="Picture 4"/>
          <p:cNvPicPr>
            <a:picLocks noChangeAspect="1"/>
          </p:cNvPicPr>
          <p:nvPr/>
        </p:nvPicPr>
        <p:blipFill>
          <a:blip r:embed="rId2"/>
          <a:stretch>
            <a:fillRect/>
          </a:stretch>
        </p:blipFill>
        <p:spPr>
          <a:xfrm>
            <a:off x="107005" y="2769502"/>
            <a:ext cx="4212076" cy="3964562"/>
          </a:xfrm>
          <a:prstGeom prst="rect">
            <a:avLst/>
          </a:prstGeom>
        </p:spPr>
      </p:pic>
      <p:sp>
        <p:nvSpPr>
          <p:cNvPr id="6" name="Oval 5"/>
          <p:cNvSpPr/>
          <p:nvPr/>
        </p:nvSpPr>
        <p:spPr>
          <a:xfrm>
            <a:off x="1235825" y="2923955"/>
            <a:ext cx="2859579" cy="2723158"/>
          </a:xfrm>
          <a:prstGeom prst="ellipse">
            <a:avLst/>
          </a:prstGeom>
          <a:solidFill>
            <a:srgbClr val="92D050"/>
          </a:solid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1330266" y="3541770"/>
            <a:ext cx="2765138" cy="1400383"/>
          </a:xfrm>
          <a:prstGeom prst="rect">
            <a:avLst/>
          </a:prstGeom>
          <a:noFill/>
        </p:spPr>
        <p:txBody>
          <a:bodyPr wrap="square" rtlCol="0">
            <a:spAutoFit/>
          </a:bodyPr>
          <a:lstStyle/>
          <a:p>
            <a:r>
              <a:rPr lang="en-GB" sz="1700" b="1" dirty="0"/>
              <a:t>HCF and LCM</a:t>
            </a:r>
          </a:p>
          <a:p>
            <a:r>
              <a:rPr lang="en-GB" sz="1700" b="1" dirty="0"/>
              <a:t>Indices</a:t>
            </a:r>
          </a:p>
          <a:p>
            <a:r>
              <a:rPr lang="en-GB" sz="1700" b="1" dirty="0"/>
              <a:t>Powers of 10</a:t>
            </a:r>
          </a:p>
          <a:p>
            <a:r>
              <a:rPr lang="en-GB" sz="1700" b="1" dirty="0"/>
              <a:t>Rounding: Significant Figures</a:t>
            </a:r>
          </a:p>
          <a:p>
            <a:r>
              <a:rPr lang="en-GB" sz="1700" b="1" dirty="0"/>
              <a:t>Estimating Calculations</a:t>
            </a:r>
          </a:p>
        </p:txBody>
      </p:sp>
    </p:spTree>
    <p:extLst>
      <p:ext uri="{BB962C8B-B14F-4D97-AF65-F5344CB8AC3E}">
        <p14:creationId xmlns:p14="http://schemas.microsoft.com/office/powerpoint/2010/main" val="32203822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923330"/>
          </a:xfrm>
          <a:prstGeom prst="rect">
            <a:avLst/>
          </a:prstGeom>
          <a:noFill/>
        </p:spPr>
        <p:txBody>
          <a:bodyPr wrap="square" rtlCol="0">
            <a:spAutoFit/>
          </a:bodyPr>
          <a:lstStyle/>
          <a:p>
            <a:pPr algn="ctr"/>
            <a:r>
              <a:rPr lang="en-GB" sz="5400" b="1" dirty="0"/>
              <a:t>Question 5 – Indices </a:t>
            </a:r>
          </a:p>
        </p:txBody>
      </p:sp>
      <p:sp>
        <p:nvSpPr>
          <p:cNvPr id="5" name="TextBox 4"/>
          <p:cNvSpPr txBox="1"/>
          <p:nvPr/>
        </p:nvSpPr>
        <p:spPr>
          <a:xfrm>
            <a:off x="4481512" y="1217354"/>
            <a:ext cx="3228975" cy="1107996"/>
          </a:xfrm>
          <a:prstGeom prst="rect">
            <a:avLst/>
          </a:prstGeom>
          <a:noFill/>
        </p:spPr>
        <p:txBody>
          <a:bodyPr wrap="square" rtlCol="0">
            <a:spAutoFit/>
          </a:bodyPr>
          <a:lstStyle/>
          <a:p>
            <a:pPr algn="ctr"/>
            <a:r>
              <a:rPr lang="en-GB" sz="6600" dirty="0"/>
              <a:t>Evaluate</a:t>
            </a:r>
          </a:p>
        </p:txBody>
      </p:sp>
      <mc:AlternateContent xmlns:mc="http://schemas.openxmlformats.org/markup-compatibility/2006" xmlns:a14="http://schemas.microsoft.com/office/drawing/2010/main">
        <mc:Choice Requires="a14">
          <p:sp>
            <p:nvSpPr>
              <p:cNvPr id="3" name="TextBox 2"/>
              <p:cNvSpPr txBox="1"/>
              <p:nvPr/>
            </p:nvSpPr>
            <p:spPr>
              <a:xfrm>
                <a:off x="4915592" y="2421774"/>
                <a:ext cx="2665615" cy="120032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US" sz="7200" b="0" i="1" smtClean="0">
                              <a:latin typeface="Cambria Math" panose="02040503050406030204" pitchFamily="18" charset="0"/>
                            </a:rPr>
                          </m:ctrlPr>
                        </m:sSupPr>
                        <m:e>
                          <m:r>
                            <a:rPr lang="en-US" sz="7200" b="0" i="1" smtClean="0">
                              <a:latin typeface="Cambria Math" panose="02040503050406030204" pitchFamily="18" charset="0"/>
                            </a:rPr>
                            <m:t>(</m:t>
                          </m:r>
                          <m:sSup>
                            <m:sSupPr>
                              <m:ctrlPr>
                                <a:rPr lang="en-US" sz="7200" i="1">
                                  <a:latin typeface="Cambria Math" panose="02040503050406030204" pitchFamily="18" charset="0"/>
                                </a:rPr>
                              </m:ctrlPr>
                            </m:sSupPr>
                            <m:e>
                              <m:r>
                                <a:rPr lang="en-US" sz="7200" b="0" i="1" smtClean="0">
                                  <a:latin typeface="Cambria Math" panose="02040503050406030204" pitchFamily="18" charset="0"/>
                                </a:rPr>
                                <m:t>2</m:t>
                              </m:r>
                            </m:e>
                            <m:sup>
                              <m:r>
                                <a:rPr lang="en-US" sz="7200" b="0" i="1" smtClean="0">
                                  <a:latin typeface="Cambria Math" panose="02040503050406030204" pitchFamily="18" charset="0"/>
                                </a:rPr>
                                <m:t>3</m:t>
                              </m:r>
                            </m:sup>
                          </m:sSup>
                          <m:r>
                            <a:rPr lang="en-US" sz="7200" i="1">
                              <a:latin typeface="Cambria Math" panose="02040503050406030204" pitchFamily="18" charset="0"/>
                            </a:rPr>
                            <m:t>)</m:t>
                          </m:r>
                        </m:e>
                        <m:sup>
                          <m:r>
                            <a:rPr lang="en-US" sz="7200" b="0" i="1" smtClean="0">
                              <a:latin typeface="Cambria Math" panose="02040503050406030204" pitchFamily="18" charset="0"/>
                            </a:rPr>
                            <m:t>2</m:t>
                          </m:r>
                        </m:sup>
                      </m:sSup>
                    </m:oMath>
                  </m:oMathPara>
                </a14:m>
                <a:endParaRPr lang="en-GB" sz="7200" dirty="0"/>
              </a:p>
            </p:txBody>
          </p:sp>
        </mc:Choice>
        <mc:Fallback xmlns="">
          <p:sp>
            <p:nvSpPr>
              <p:cNvPr id="3" name="TextBox 2"/>
              <p:cNvSpPr txBox="1">
                <a:spLocks noRot="1" noChangeAspect="1" noMove="1" noResize="1" noEditPoints="1" noAdjustHandles="1" noChangeArrowheads="1" noChangeShapeType="1" noTextEdit="1"/>
              </p:cNvSpPr>
              <p:nvPr/>
            </p:nvSpPr>
            <p:spPr>
              <a:xfrm>
                <a:off x="4915592" y="2421774"/>
                <a:ext cx="2665615" cy="1200329"/>
              </a:xfrm>
              <a:prstGeom prst="rect">
                <a:avLst/>
              </a:prstGeom>
              <a:blipFill>
                <a:blip r:embed="rId2"/>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2470606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7" name="Table 6"/>
              <p:cNvGraphicFramePr>
                <a:graphicFrameLocks noGrp="1"/>
              </p:cNvGraphicFramePr>
              <p:nvPr>
                <p:extLst>
                  <p:ext uri="{D42A27DB-BD31-4B8C-83A1-F6EECF244321}">
                    <p14:modId xmlns:p14="http://schemas.microsoft.com/office/powerpoint/2010/main" val="2123121494"/>
                  </p:ext>
                </p:extLst>
              </p:nvPr>
            </p:nvGraphicFramePr>
            <p:xfrm>
              <a:off x="405779" y="3002474"/>
              <a:ext cx="11485231" cy="3493044"/>
            </p:xfrm>
            <a:graphic>
              <a:graphicData uri="http://schemas.openxmlformats.org/drawingml/2006/table">
                <a:tbl>
                  <a:tblPr/>
                  <a:tblGrid>
                    <a:gridCol w="3077344">
                      <a:extLst>
                        <a:ext uri="{9D8B030D-6E8A-4147-A177-3AD203B41FA5}">
                          <a16:colId xmlns:a16="http://schemas.microsoft.com/office/drawing/2014/main" val="2525775135"/>
                        </a:ext>
                      </a:extLst>
                    </a:gridCol>
                    <a:gridCol w="8407887">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US" sz="3200" b="0" dirty="0">
                              <a:solidFill>
                                <a:schemeClr val="tx1"/>
                              </a:solidFill>
                              <a:effectLst/>
                              <a:latin typeface="robotobold"/>
                            </a:rPr>
                            <a:t>64</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14:m>
                            <m:oMathPara xmlns:m="http://schemas.openxmlformats.org/officeDocument/2006/math">
                              <m:oMathParaPr>
                                <m:jc m:val="left"/>
                              </m:oMathParaPr>
                              <m:oMath xmlns:m="http://schemas.openxmlformats.org/officeDocument/2006/math">
                                <m:sSup>
                                  <m:sSupPr>
                                    <m:ctrlPr>
                                      <a:rPr lang="en-US" sz="2400" b="0" i="1" smtClean="0">
                                        <a:solidFill>
                                          <a:schemeClr val="tx1"/>
                                        </a:solidFill>
                                        <a:effectLst/>
                                        <a:latin typeface="Cambria Math" panose="02040503050406030204" pitchFamily="18" charset="0"/>
                                      </a:rPr>
                                    </m:ctrlPr>
                                  </m:sSupPr>
                                  <m:e>
                                    <m:r>
                                      <a:rPr lang="en-US" sz="2400" b="0" i="1" smtClean="0">
                                        <a:solidFill>
                                          <a:schemeClr val="tx1"/>
                                        </a:solidFill>
                                        <a:effectLst/>
                                        <a:latin typeface="Cambria Math" panose="02040503050406030204" pitchFamily="18" charset="0"/>
                                      </a:rPr>
                                      <m:t>2</m:t>
                                    </m:r>
                                  </m:e>
                                  <m:sup>
                                    <m:r>
                                      <a:rPr lang="en-US" sz="2400" b="0" i="1" smtClean="0">
                                        <a:solidFill>
                                          <a:schemeClr val="tx1"/>
                                        </a:solidFill>
                                        <a:effectLst/>
                                        <a:latin typeface="Cambria Math" panose="02040503050406030204" pitchFamily="18" charset="0"/>
                                      </a:rPr>
                                      <m:t>6</m:t>
                                    </m:r>
                                  </m:sup>
                                </m:sSup>
                              </m:oMath>
                            </m:oMathPara>
                          </a14:m>
                          <a:endParaRPr lang="en-US" sz="20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US" sz="3200" b="0" dirty="0">
                              <a:solidFill>
                                <a:schemeClr val="tx1"/>
                              </a:solidFill>
                              <a:effectLst/>
                              <a:latin typeface="robotobold"/>
                            </a:rPr>
                            <a:t>32</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14:m>
                            <m:oMathPara xmlns:m="http://schemas.openxmlformats.org/officeDocument/2006/math">
                              <m:oMathParaPr>
                                <m:jc m:val="left"/>
                              </m:oMathParaPr>
                              <m:oMath xmlns:m="http://schemas.openxmlformats.org/officeDocument/2006/math">
                                <m:sSup>
                                  <m:sSupPr>
                                    <m:ctrlPr>
                                      <a:rPr lang="en-US" sz="2400" b="0" i="1" smtClean="0">
                                        <a:solidFill>
                                          <a:schemeClr val="tx1"/>
                                        </a:solidFill>
                                        <a:effectLst/>
                                        <a:latin typeface="Cambria Math" panose="02040503050406030204" pitchFamily="18" charset="0"/>
                                      </a:rPr>
                                    </m:ctrlPr>
                                  </m:sSupPr>
                                  <m:e>
                                    <m:r>
                                      <a:rPr lang="en-US" sz="2400" b="0" i="1" smtClean="0">
                                        <a:solidFill>
                                          <a:schemeClr val="tx1"/>
                                        </a:solidFill>
                                        <a:effectLst/>
                                        <a:latin typeface="Cambria Math" panose="02040503050406030204" pitchFamily="18" charset="0"/>
                                      </a:rPr>
                                      <m:t>2</m:t>
                                    </m:r>
                                  </m:e>
                                  <m:sup>
                                    <m:r>
                                      <a:rPr lang="en-US" sz="2400" b="0" i="1" smtClean="0">
                                        <a:solidFill>
                                          <a:schemeClr val="tx1"/>
                                        </a:solidFill>
                                        <a:effectLst/>
                                        <a:latin typeface="Cambria Math" panose="02040503050406030204" pitchFamily="18" charset="0"/>
                                      </a:rPr>
                                      <m:t>5</m:t>
                                    </m:r>
                                  </m:sup>
                                </m:sSup>
                              </m:oMath>
                            </m:oMathPara>
                          </a14:m>
                          <a:endParaRPr lang="en-US" sz="24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14:m>
                            <m:oMathPara xmlns:m="http://schemas.openxmlformats.org/officeDocument/2006/math">
                              <m:oMathParaPr>
                                <m:jc m:val="centerGroup"/>
                              </m:oMathParaPr>
                              <m:oMath xmlns:m="http://schemas.openxmlformats.org/officeDocument/2006/math">
                                <m:sSup>
                                  <m:sSupPr>
                                    <m:ctrlPr>
                                      <a:rPr lang="en-US" sz="3200" b="0" i="1" smtClean="0">
                                        <a:solidFill>
                                          <a:schemeClr val="tx1"/>
                                        </a:solidFill>
                                        <a:effectLst/>
                                        <a:latin typeface="Cambria Math" panose="02040503050406030204" pitchFamily="18" charset="0"/>
                                      </a:rPr>
                                    </m:ctrlPr>
                                  </m:sSupPr>
                                  <m:e>
                                    <m:r>
                                      <a:rPr lang="en-US" sz="3200" b="0" i="1" smtClean="0">
                                        <a:solidFill>
                                          <a:schemeClr val="tx1"/>
                                        </a:solidFill>
                                        <a:effectLst/>
                                        <a:latin typeface="Cambria Math" panose="02040503050406030204" pitchFamily="18" charset="0"/>
                                      </a:rPr>
                                      <m:t>2</m:t>
                                    </m:r>
                                  </m:e>
                                  <m:sup>
                                    <m:r>
                                      <a:rPr lang="en-US" sz="3200" b="0" i="1" smtClean="0">
                                        <a:solidFill>
                                          <a:schemeClr val="tx1"/>
                                        </a:solidFill>
                                        <a:effectLst/>
                                        <a:latin typeface="Cambria Math" panose="02040503050406030204" pitchFamily="18" charset="0"/>
                                      </a:rPr>
                                      <m:t>6</m:t>
                                    </m:r>
                                  </m:sup>
                                </m:sSup>
                              </m:oMath>
                            </m:oMathPara>
                          </a14:m>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a:t>
                          </a:r>
                          <a:r>
                            <a:rPr lang="en-US" sz="2400" b="0" baseline="0" dirty="0">
                              <a:solidFill>
                                <a:schemeClr val="tx1"/>
                              </a:solidFill>
                              <a:effectLst/>
                            </a:rPr>
                            <a:t> student has simplified but not evaluated. </a:t>
                          </a:r>
                          <a:endParaRPr lang="en-US" sz="24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14:m>
                            <m:oMathPara xmlns:m="http://schemas.openxmlformats.org/officeDocument/2006/math">
                              <m:oMathParaPr>
                                <m:jc m:val="centerGroup"/>
                              </m:oMathParaPr>
                              <m:oMath xmlns:m="http://schemas.openxmlformats.org/officeDocument/2006/math">
                                <m:sSup>
                                  <m:sSupPr>
                                    <m:ctrlPr>
                                      <a:rPr lang="en-US" sz="3200" b="0" i="1" smtClean="0">
                                        <a:solidFill>
                                          <a:schemeClr val="tx1"/>
                                        </a:solidFill>
                                        <a:effectLst/>
                                        <a:latin typeface="Cambria Math" panose="02040503050406030204" pitchFamily="18" charset="0"/>
                                      </a:rPr>
                                    </m:ctrlPr>
                                  </m:sSupPr>
                                  <m:e>
                                    <m:r>
                                      <a:rPr lang="en-US" sz="3200" b="0" i="1" smtClean="0">
                                        <a:solidFill>
                                          <a:schemeClr val="tx1"/>
                                        </a:solidFill>
                                        <a:effectLst/>
                                        <a:latin typeface="Cambria Math" panose="02040503050406030204" pitchFamily="18" charset="0"/>
                                      </a:rPr>
                                      <m:t>8</m:t>
                                    </m:r>
                                  </m:e>
                                  <m:sup>
                                    <m:r>
                                      <a:rPr lang="en-US" sz="3200" b="0" i="1" smtClean="0">
                                        <a:solidFill>
                                          <a:schemeClr val="tx1"/>
                                        </a:solidFill>
                                        <a:effectLst/>
                                        <a:latin typeface="Cambria Math" panose="02040503050406030204" pitchFamily="18" charset="0"/>
                                      </a:rPr>
                                      <m:t>2</m:t>
                                    </m:r>
                                  </m:sup>
                                </m:sSup>
                              </m:oMath>
                            </m:oMathPara>
                          </a14:m>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a:t>
                          </a:r>
                          <a:r>
                            <a:rPr lang="en-US" sz="2400" b="0" baseline="0" dirty="0">
                              <a:solidFill>
                                <a:schemeClr val="tx1"/>
                              </a:solidFill>
                              <a:effectLst/>
                            </a:rPr>
                            <a:t> student has simplified but not evaluated. </a:t>
                          </a:r>
                          <a:endParaRPr lang="en-US" sz="24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mc:Choice>
        <mc:Fallback xmlns="">
          <p:graphicFrame>
            <p:nvGraphicFramePr>
              <p:cNvPr id="7" name="Table 6"/>
              <p:cNvGraphicFramePr>
                <a:graphicFrameLocks noGrp="1"/>
              </p:cNvGraphicFramePr>
              <p:nvPr>
                <p:extLst>
                  <p:ext uri="{D42A27DB-BD31-4B8C-83A1-F6EECF244321}">
                    <p14:modId xmlns:p14="http://schemas.microsoft.com/office/powerpoint/2010/main" val="2123121494"/>
                  </p:ext>
                </p:extLst>
              </p:nvPr>
            </p:nvGraphicFramePr>
            <p:xfrm>
              <a:off x="405779" y="3002474"/>
              <a:ext cx="11485231" cy="3493044"/>
            </p:xfrm>
            <a:graphic>
              <a:graphicData uri="http://schemas.openxmlformats.org/drawingml/2006/table">
                <a:tbl>
                  <a:tblPr/>
                  <a:tblGrid>
                    <a:gridCol w="3077344">
                      <a:extLst>
                        <a:ext uri="{9D8B030D-6E8A-4147-A177-3AD203B41FA5}">
                          <a16:colId xmlns:a16="http://schemas.microsoft.com/office/drawing/2014/main" val="2525775135"/>
                        </a:ext>
                      </a:extLst>
                    </a:gridCol>
                    <a:gridCol w="8407887">
                      <a:extLst>
                        <a:ext uri="{9D8B030D-6E8A-4147-A177-3AD203B41FA5}">
                          <a16:colId xmlns:a16="http://schemas.microsoft.com/office/drawing/2014/main" val="562879438"/>
                        </a:ext>
                      </a:extLst>
                    </a:gridCol>
                  </a:tblGrid>
                  <a:tr h="500894">
                    <a:tc>
                      <a:txBody>
                        <a:bodyPr/>
                        <a:lstStyle/>
                        <a:p>
                          <a:pPr algn="ctr" fontAlgn="ctr"/>
                          <a:r>
                            <a:rPr lang="en-GB" sz="2400" b="1" cap="all" dirty="0" smtClean="0">
                              <a:solidFill>
                                <a:schemeClr val="tx1"/>
                              </a:solidFill>
                              <a:effectLst/>
                              <a:latin typeface="+mn-lt"/>
                            </a:rPr>
                            <a:t>CORRECT ANSWER</a:t>
                          </a:r>
                          <a:endParaRPr lang="en-GB" sz="2400" b="1" cap="all"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smtClean="0">
                              <a:solidFill>
                                <a:schemeClr val="tx1"/>
                              </a:solidFill>
                              <a:effectLst/>
                              <a:latin typeface="+mn-lt"/>
                            </a:rPr>
                            <a:t>CORRECT</a:t>
                          </a:r>
                          <a:r>
                            <a:rPr lang="en-GB" sz="2400" b="1" cap="all" baseline="0" dirty="0" smtClean="0">
                              <a:solidFill>
                                <a:schemeClr val="tx1"/>
                              </a:solidFill>
                              <a:effectLst/>
                              <a:latin typeface="+mn-lt"/>
                            </a:rPr>
                            <a:t> </a:t>
                          </a:r>
                          <a:r>
                            <a:rPr lang="en-GB" sz="2400" b="1" cap="all" dirty="0" smtClean="0">
                              <a:solidFill>
                                <a:schemeClr val="tx1"/>
                              </a:solidFill>
                              <a:effectLst/>
                              <a:latin typeface="+mn-lt"/>
                            </a:rPr>
                            <a:t>EXPLANATION </a:t>
                          </a:r>
                          <a:endParaRPr lang="en-GB" sz="2400" b="1" cap="all"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622814">
                    <a:tc>
                      <a:txBody>
                        <a:bodyPr/>
                        <a:lstStyle/>
                        <a:p>
                          <a:pPr algn="ctr" fontAlgn="ctr"/>
                          <a:r>
                            <a:rPr lang="en-US" sz="3200" b="0" dirty="0" smtClean="0">
                              <a:solidFill>
                                <a:schemeClr val="tx1"/>
                              </a:solidFill>
                              <a:effectLst/>
                              <a:latin typeface="robotobold"/>
                            </a:rPr>
                            <a:t>64</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36667" t="-83495" r="-145" b="-386408"/>
                          </a:stretch>
                        </a:blipFill>
                      </a:tcPr>
                    </a:tc>
                    <a:extLst>
                      <a:ext uri="{0D108BD9-81ED-4DB2-BD59-A6C34878D82A}">
                        <a16:rowId xmlns:a16="http://schemas.microsoft.com/office/drawing/2014/main" val="3519887872"/>
                      </a:ext>
                    </a:extLst>
                  </a:tr>
                  <a:tr h="500894">
                    <a:tc>
                      <a:txBody>
                        <a:bodyPr/>
                        <a:lstStyle/>
                        <a:p>
                          <a:pPr algn="ctr" fontAlgn="ctr"/>
                          <a:r>
                            <a:rPr lang="en-GB" sz="2400" b="1" dirty="0" smtClean="0">
                              <a:solidFill>
                                <a:schemeClr val="tx1"/>
                              </a:solidFill>
                              <a:effectLst/>
                              <a:latin typeface="+mn-lt"/>
                            </a:rPr>
                            <a:t>COMMON MISTAKES</a:t>
                          </a:r>
                          <a:endParaRPr lang="en-GB"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smtClean="0">
                              <a:solidFill>
                                <a:schemeClr val="tx1"/>
                              </a:solidFill>
                              <a:effectLst/>
                              <a:latin typeface="+mn-lt"/>
                            </a:rPr>
                            <a:t>WHAT</a:t>
                          </a:r>
                          <a:r>
                            <a:rPr lang="en-US" sz="2400" b="1" baseline="0" dirty="0" smtClean="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622814">
                    <a:tc>
                      <a:txBody>
                        <a:bodyPr/>
                        <a:lstStyle/>
                        <a:p>
                          <a:pPr algn="ctr" fontAlgn="ctr"/>
                          <a:r>
                            <a:rPr lang="en-US" sz="3200" b="0" dirty="0" smtClean="0">
                              <a:solidFill>
                                <a:schemeClr val="tx1"/>
                              </a:solidFill>
                              <a:effectLst/>
                              <a:latin typeface="robotobold"/>
                            </a:rPr>
                            <a:t>32</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36667" t="-265686" r="-145" b="-209804"/>
                          </a:stretch>
                        </a:blipFill>
                      </a:tcPr>
                    </a:tc>
                    <a:extLst>
                      <a:ext uri="{0D108BD9-81ED-4DB2-BD59-A6C34878D82A}">
                        <a16:rowId xmlns:a16="http://schemas.microsoft.com/office/drawing/2014/main" val="2076405851"/>
                      </a:ext>
                    </a:extLst>
                  </a:tr>
                  <a:tr h="622814">
                    <a:tc>
                      <a:txBody>
                        <a:bodyPr/>
                        <a:lstStyle/>
                        <a:p>
                          <a:endParaRPr lang="en-US"/>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98" t="-362136" r="-273663" b="-107767"/>
                          </a:stretch>
                        </a:blipFill>
                      </a:tcPr>
                    </a:tc>
                    <a:tc>
                      <a:txBody>
                        <a:bodyPr/>
                        <a:lstStyle/>
                        <a:p>
                          <a:pPr fontAlgn="ctr"/>
                          <a:r>
                            <a:rPr lang="en-US" sz="2400" b="0" dirty="0" smtClean="0">
                              <a:solidFill>
                                <a:schemeClr val="tx1"/>
                              </a:solidFill>
                              <a:effectLst/>
                            </a:rPr>
                            <a:t>The</a:t>
                          </a:r>
                          <a:r>
                            <a:rPr lang="en-US" sz="2400" b="0" baseline="0" dirty="0" smtClean="0">
                              <a:solidFill>
                                <a:schemeClr val="tx1"/>
                              </a:solidFill>
                              <a:effectLst/>
                            </a:rPr>
                            <a:t> student has simplified but not evaluated. </a:t>
                          </a:r>
                          <a:endParaRPr lang="en-US" sz="24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622814">
                    <a:tc>
                      <a:txBody>
                        <a:bodyPr/>
                        <a:lstStyle/>
                        <a:p>
                          <a:endParaRPr lang="en-US"/>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98" t="-466667" r="-273663" b="-8824"/>
                          </a:stretch>
                        </a:blipFill>
                      </a:tcPr>
                    </a:tc>
                    <a:tc>
                      <a:txBody>
                        <a:bodyPr/>
                        <a:lstStyle/>
                        <a:p>
                          <a:pPr fontAlgn="ctr"/>
                          <a:r>
                            <a:rPr lang="en-US" sz="2400" b="0" dirty="0" smtClean="0">
                              <a:solidFill>
                                <a:schemeClr val="tx1"/>
                              </a:solidFill>
                              <a:effectLst/>
                            </a:rPr>
                            <a:t>The</a:t>
                          </a:r>
                          <a:r>
                            <a:rPr lang="en-US" sz="2400" b="0" baseline="0" dirty="0" smtClean="0">
                              <a:solidFill>
                                <a:schemeClr val="tx1"/>
                              </a:solidFill>
                              <a:effectLst/>
                            </a:rPr>
                            <a:t> student has simplified but not evaluated. </a:t>
                          </a:r>
                          <a:endParaRPr lang="en-US" sz="24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mc:Fallback>
      </mc:AlternateContent>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5 – Indices</a:t>
            </a:r>
          </a:p>
        </p:txBody>
      </p:sp>
      <p:sp>
        <p:nvSpPr>
          <p:cNvPr id="5" name="TextBox 4"/>
          <p:cNvSpPr txBox="1"/>
          <p:nvPr/>
        </p:nvSpPr>
        <p:spPr>
          <a:xfrm>
            <a:off x="2643187" y="1093672"/>
            <a:ext cx="3228975" cy="1107996"/>
          </a:xfrm>
          <a:prstGeom prst="rect">
            <a:avLst/>
          </a:prstGeom>
          <a:noFill/>
        </p:spPr>
        <p:txBody>
          <a:bodyPr wrap="square" rtlCol="0">
            <a:spAutoFit/>
          </a:bodyPr>
          <a:lstStyle/>
          <a:p>
            <a:pPr algn="ctr"/>
            <a:r>
              <a:rPr lang="en-GB" sz="6600" dirty="0"/>
              <a:t>Evaluate</a:t>
            </a:r>
          </a:p>
        </p:txBody>
      </p:sp>
      <mc:AlternateContent xmlns:mc="http://schemas.openxmlformats.org/markup-compatibility/2006" xmlns:a14="http://schemas.microsoft.com/office/drawing/2010/main">
        <mc:Choice Requires="a14">
          <p:sp>
            <p:nvSpPr>
              <p:cNvPr id="6" name="TextBox 5"/>
              <p:cNvSpPr txBox="1"/>
              <p:nvPr/>
            </p:nvSpPr>
            <p:spPr>
              <a:xfrm>
                <a:off x="5918661" y="1152697"/>
                <a:ext cx="2665615" cy="120032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US" sz="7200" b="0" i="1" smtClean="0">
                              <a:latin typeface="Cambria Math" panose="02040503050406030204" pitchFamily="18" charset="0"/>
                            </a:rPr>
                          </m:ctrlPr>
                        </m:sSupPr>
                        <m:e>
                          <m:r>
                            <a:rPr lang="en-US" sz="7200" b="0" i="1" smtClean="0">
                              <a:latin typeface="Cambria Math" panose="02040503050406030204" pitchFamily="18" charset="0"/>
                            </a:rPr>
                            <m:t>(</m:t>
                          </m:r>
                          <m:sSup>
                            <m:sSupPr>
                              <m:ctrlPr>
                                <a:rPr lang="en-US" sz="7200" i="1">
                                  <a:latin typeface="Cambria Math" panose="02040503050406030204" pitchFamily="18" charset="0"/>
                                </a:rPr>
                              </m:ctrlPr>
                            </m:sSupPr>
                            <m:e>
                              <m:r>
                                <a:rPr lang="en-US" sz="7200" b="0" i="1" smtClean="0">
                                  <a:latin typeface="Cambria Math" panose="02040503050406030204" pitchFamily="18" charset="0"/>
                                </a:rPr>
                                <m:t>2</m:t>
                              </m:r>
                            </m:e>
                            <m:sup>
                              <m:r>
                                <a:rPr lang="en-US" sz="7200" b="0" i="1" smtClean="0">
                                  <a:latin typeface="Cambria Math" panose="02040503050406030204" pitchFamily="18" charset="0"/>
                                </a:rPr>
                                <m:t>3</m:t>
                              </m:r>
                            </m:sup>
                          </m:sSup>
                          <m:r>
                            <a:rPr lang="en-US" sz="7200" i="1">
                              <a:latin typeface="Cambria Math" panose="02040503050406030204" pitchFamily="18" charset="0"/>
                            </a:rPr>
                            <m:t>)</m:t>
                          </m:r>
                        </m:e>
                        <m:sup>
                          <m:r>
                            <a:rPr lang="en-US" sz="7200" b="0" i="1" smtClean="0">
                              <a:latin typeface="Cambria Math" panose="02040503050406030204" pitchFamily="18" charset="0"/>
                            </a:rPr>
                            <m:t>2</m:t>
                          </m:r>
                        </m:sup>
                      </m:sSup>
                    </m:oMath>
                  </m:oMathPara>
                </a14:m>
                <a:endParaRPr lang="en-GB" sz="7200" dirty="0"/>
              </a:p>
            </p:txBody>
          </p:sp>
        </mc:Choice>
        <mc:Fallback xmlns="">
          <p:sp>
            <p:nvSpPr>
              <p:cNvPr id="6" name="TextBox 5"/>
              <p:cNvSpPr txBox="1">
                <a:spLocks noRot="1" noChangeAspect="1" noMove="1" noResize="1" noEditPoints="1" noAdjustHandles="1" noChangeArrowheads="1" noChangeShapeType="1" noTextEdit="1"/>
              </p:cNvSpPr>
              <p:nvPr/>
            </p:nvSpPr>
            <p:spPr>
              <a:xfrm>
                <a:off x="5918661" y="1152697"/>
                <a:ext cx="2665615" cy="1200329"/>
              </a:xfrm>
              <a:prstGeom prst="rect">
                <a:avLst/>
              </a:prstGeom>
              <a:blipFill>
                <a:blip r:embed="rId3"/>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3030935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923330"/>
          </a:xfrm>
          <a:prstGeom prst="rect">
            <a:avLst/>
          </a:prstGeom>
          <a:noFill/>
        </p:spPr>
        <p:txBody>
          <a:bodyPr wrap="square" rtlCol="0">
            <a:spAutoFit/>
          </a:bodyPr>
          <a:lstStyle/>
          <a:p>
            <a:pPr algn="ctr"/>
            <a:r>
              <a:rPr lang="en-GB" sz="5400" b="1" dirty="0"/>
              <a:t>Question 6 – Indices </a:t>
            </a:r>
          </a:p>
        </p:txBody>
      </p:sp>
      <p:pic>
        <p:nvPicPr>
          <p:cNvPr id="2" name="Picture 1"/>
          <p:cNvPicPr>
            <a:picLocks noChangeAspect="1"/>
          </p:cNvPicPr>
          <p:nvPr/>
        </p:nvPicPr>
        <p:blipFill rotWithShape="1">
          <a:blip r:embed="rId2"/>
          <a:srcRect l="42110" t="34342" r="43444" b="58806"/>
          <a:stretch/>
        </p:blipFill>
        <p:spPr>
          <a:xfrm>
            <a:off x="3686174" y="3028950"/>
            <a:ext cx="4391026" cy="1562100"/>
          </a:xfrm>
          <a:prstGeom prst="rect">
            <a:avLst/>
          </a:prstGeom>
        </p:spPr>
      </p:pic>
      <p:sp>
        <p:nvSpPr>
          <p:cNvPr id="5" name="TextBox 4"/>
          <p:cNvSpPr txBox="1"/>
          <p:nvPr/>
        </p:nvSpPr>
        <p:spPr>
          <a:xfrm>
            <a:off x="3900487" y="1267361"/>
            <a:ext cx="4200525" cy="1323439"/>
          </a:xfrm>
          <a:prstGeom prst="rect">
            <a:avLst/>
          </a:prstGeom>
          <a:noFill/>
        </p:spPr>
        <p:txBody>
          <a:bodyPr wrap="square" rtlCol="0">
            <a:spAutoFit/>
          </a:bodyPr>
          <a:lstStyle/>
          <a:p>
            <a:pPr algn="ctr"/>
            <a:r>
              <a:rPr lang="en-GB" sz="8000" dirty="0"/>
              <a:t>Simplify </a:t>
            </a:r>
          </a:p>
        </p:txBody>
      </p:sp>
    </p:spTree>
    <p:extLst>
      <p:ext uri="{BB962C8B-B14F-4D97-AF65-F5344CB8AC3E}">
        <p14:creationId xmlns:p14="http://schemas.microsoft.com/office/powerpoint/2010/main" val="1171786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7" name="Table 6"/>
              <p:cNvGraphicFramePr>
                <a:graphicFrameLocks noGrp="1"/>
              </p:cNvGraphicFramePr>
              <p:nvPr>
                <p:extLst>
                  <p:ext uri="{D42A27DB-BD31-4B8C-83A1-F6EECF244321}">
                    <p14:modId xmlns:p14="http://schemas.microsoft.com/office/powerpoint/2010/main" val="3101388481"/>
                  </p:ext>
                </p:extLst>
              </p:nvPr>
            </p:nvGraphicFramePr>
            <p:xfrm>
              <a:off x="641262" y="3357670"/>
              <a:ext cx="10909475" cy="2992150"/>
            </p:xfrm>
            <a:graphic>
              <a:graphicData uri="http://schemas.openxmlformats.org/drawingml/2006/table">
                <a:tbl>
                  <a:tblPr/>
                  <a:tblGrid>
                    <a:gridCol w="3122441">
                      <a:extLst>
                        <a:ext uri="{9D8B030D-6E8A-4147-A177-3AD203B41FA5}">
                          <a16:colId xmlns:a16="http://schemas.microsoft.com/office/drawing/2014/main" val="2525775135"/>
                        </a:ext>
                      </a:extLst>
                    </a:gridCol>
                    <a:gridCol w="7787034">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14:m>
                            <m:oMathPara xmlns:m="http://schemas.openxmlformats.org/officeDocument/2006/math">
                              <m:oMathParaPr>
                                <m:jc m:val="centerGroup"/>
                              </m:oMathParaPr>
                              <m:oMath xmlns:m="http://schemas.openxmlformats.org/officeDocument/2006/math">
                                <m:sSup>
                                  <m:sSupPr>
                                    <m:ctrlPr>
                                      <a:rPr lang="en-GB" sz="3200" b="0" i="1" dirty="0" smtClean="0">
                                        <a:solidFill>
                                          <a:schemeClr val="tx1"/>
                                        </a:solidFill>
                                        <a:effectLst/>
                                        <a:latin typeface="Cambria Math" panose="02040503050406030204" pitchFamily="18" charset="0"/>
                                      </a:rPr>
                                    </m:ctrlPr>
                                  </m:sSupPr>
                                  <m:e>
                                    <m:r>
                                      <a:rPr lang="en-GB" sz="3200" b="0" i="1" dirty="0" smtClean="0">
                                        <a:solidFill>
                                          <a:schemeClr val="tx1"/>
                                        </a:solidFill>
                                        <a:effectLst/>
                                        <a:latin typeface="Cambria Math" panose="02040503050406030204" pitchFamily="18" charset="0"/>
                                      </a:rPr>
                                      <m:t>5</m:t>
                                    </m:r>
                                  </m:e>
                                  <m:sup>
                                    <m:r>
                                      <a:rPr lang="en-GB" sz="3200" b="0" i="1" dirty="0" smtClean="0">
                                        <a:solidFill>
                                          <a:schemeClr val="tx1"/>
                                        </a:solidFill>
                                        <a:effectLst/>
                                        <a:latin typeface="Cambria Math" panose="02040503050406030204" pitchFamily="18" charset="0"/>
                                      </a:rPr>
                                      <m:t>12</m:t>
                                    </m:r>
                                  </m:sup>
                                </m:sSup>
                              </m:oMath>
                            </m:oMathPara>
                          </a14:m>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We need to multiply the powers, 4 and 3, to get 12.</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14:m>
                            <m:oMathPara xmlns:m="http://schemas.openxmlformats.org/officeDocument/2006/math">
                              <m:oMathParaPr>
                                <m:jc m:val="centerGroup"/>
                              </m:oMathParaPr>
                              <m:oMath xmlns:m="http://schemas.openxmlformats.org/officeDocument/2006/math">
                                <m:sSup>
                                  <m:sSupPr>
                                    <m:ctrlPr>
                                      <a:rPr lang="en-GB" sz="3200" b="0" i="1" dirty="0" smtClean="0">
                                        <a:solidFill>
                                          <a:schemeClr val="tx1"/>
                                        </a:solidFill>
                                        <a:effectLst/>
                                        <a:latin typeface="Cambria Math" panose="02040503050406030204" pitchFamily="18" charset="0"/>
                                      </a:rPr>
                                    </m:ctrlPr>
                                  </m:sSupPr>
                                  <m:e>
                                    <m:r>
                                      <a:rPr lang="en-GB" sz="3200" b="0" i="1" dirty="0" smtClean="0">
                                        <a:solidFill>
                                          <a:schemeClr val="tx1"/>
                                        </a:solidFill>
                                        <a:effectLst/>
                                        <a:latin typeface="Cambria Math" panose="02040503050406030204" pitchFamily="18" charset="0"/>
                                      </a:rPr>
                                      <m:t>5</m:t>
                                    </m:r>
                                  </m:e>
                                  <m:sup>
                                    <m:r>
                                      <a:rPr lang="en-GB" sz="3200" b="0" i="1" dirty="0" smtClean="0">
                                        <a:solidFill>
                                          <a:schemeClr val="tx1"/>
                                        </a:solidFill>
                                        <a:effectLst/>
                                        <a:latin typeface="Cambria Math" panose="02040503050406030204" pitchFamily="18" charset="0"/>
                                      </a:rPr>
                                      <m:t>7</m:t>
                                    </m:r>
                                  </m:sup>
                                </m:sSup>
                              </m:oMath>
                            </m:oMathPara>
                          </a14:m>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added the powers, rather than multiplying.</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14:m>
                            <m:oMathPara xmlns:m="http://schemas.openxmlformats.org/officeDocument/2006/math">
                              <m:oMathParaPr>
                                <m:jc m:val="centerGroup"/>
                              </m:oMathParaPr>
                              <m:oMath xmlns:m="http://schemas.openxmlformats.org/officeDocument/2006/math">
                                <m:sSup>
                                  <m:sSupPr>
                                    <m:ctrlPr>
                                      <a:rPr lang="en-GB" sz="3200" b="0" i="1" dirty="0" smtClean="0">
                                        <a:solidFill>
                                          <a:schemeClr val="tx1"/>
                                        </a:solidFill>
                                        <a:effectLst/>
                                        <a:latin typeface="Cambria Math" panose="02040503050406030204" pitchFamily="18" charset="0"/>
                                      </a:rPr>
                                    </m:ctrlPr>
                                  </m:sSupPr>
                                  <m:e>
                                    <m:r>
                                      <a:rPr lang="en-GB" sz="3200" b="0" i="1" dirty="0" smtClean="0">
                                        <a:solidFill>
                                          <a:schemeClr val="tx1"/>
                                        </a:solidFill>
                                        <a:effectLst/>
                                        <a:latin typeface="Cambria Math" panose="02040503050406030204" pitchFamily="18" charset="0"/>
                                      </a:rPr>
                                      <m:t>125</m:t>
                                    </m:r>
                                  </m:e>
                                  <m:sup>
                                    <m:r>
                                      <a:rPr lang="en-GB" sz="3200" b="0" i="1" dirty="0" smtClean="0">
                                        <a:solidFill>
                                          <a:schemeClr val="tx1"/>
                                        </a:solidFill>
                                        <a:effectLst/>
                                        <a:latin typeface="Cambria Math" panose="02040503050406030204" pitchFamily="18" charset="0"/>
                                      </a:rPr>
                                      <m:t>12</m:t>
                                    </m:r>
                                  </m:sup>
                                </m:sSup>
                              </m:oMath>
                            </m:oMathPara>
                          </a14:m>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multiplied the powers, but has also raised the base number to the power of 3.</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bl>
              </a:graphicData>
            </a:graphic>
          </p:graphicFrame>
        </mc:Choice>
        <mc:Fallback xmlns="">
          <p:graphicFrame>
            <p:nvGraphicFramePr>
              <p:cNvPr id="7" name="Table 6"/>
              <p:cNvGraphicFramePr>
                <a:graphicFrameLocks noGrp="1"/>
              </p:cNvGraphicFramePr>
              <p:nvPr>
                <p:extLst>
                  <p:ext uri="{D42A27DB-BD31-4B8C-83A1-F6EECF244321}">
                    <p14:modId xmlns:p14="http://schemas.microsoft.com/office/powerpoint/2010/main" val="3101388481"/>
                  </p:ext>
                </p:extLst>
              </p:nvPr>
            </p:nvGraphicFramePr>
            <p:xfrm>
              <a:off x="641262" y="3357670"/>
              <a:ext cx="10909475" cy="2992150"/>
            </p:xfrm>
            <a:graphic>
              <a:graphicData uri="http://schemas.openxmlformats.org/drawingml/2006/table">
                <a:tbl>
                  <a:tblPr/>
                  <a:tblGrid>
                    <a:gridCol w="3122441">
                      <a:extLst>
                        <a:ext uri="{9D8B030D-6E8A-4147-A177-3AD203B41FA5}">
                          <a16:colId xmlns:a16="http://schemas.microsoft.com/office/drawing/2014/main" val="2525775135"/>
                        </a:ext>
                      </a:extLst>
                    </a:gridCol>
                    <a:gridCol w="7787034">
                      <a:extLst>
                        <a:ext uri="{9D8B030D-6E8A-4147-A177-3AD203B41FA5}">
                          <a16:colId xmlns:a16="http://schemas.microsoft.com/office/drawing/2014/main" val="562879438"/>
                        </a:ext>
                      </a:extLst>
                    </a:gridCol>
                  </a:tblGrid>
                  <a:tr h="500894">
                    <a:tc>
                      <a:txBody>
                        <a:bodyPr/>
                        <a:lstStyle/>
                        <a:p>
                          <a:pPr algn="ctr" fontAlgn="ctr"/>
                          <a:r>
                            <a:rPr lang="en-GB" sz="2400" b="1" cap="all" dirty="0" smtClean="0">
                              <a:solidFill>
                                <a:schemeClr val="tx1"/>
                              </a:solidFill>
                              <a:effectLst/>
                              <a:latin typeface="+mn-lt"/>
                            </a:rPr>
                            <a:t>CORRECT ANSWER</a:t>
                          </a:r>
                          <a:endParaRPr lang="en-GB" sz="2400" b="1" cap="all"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smtClean="0">
                              <a:solidFill>
                                <a:schemeClr val="tx1"/>
                              </a:solidFill>
                              <a:effectLst/>
                              <a:latin typeface="+mn-lt"/>
                            </a:rPr>
                            <a:t>CORRECT</a:t>
                          </a:r>
                          <a:r>
                            <a:rPr lang="en-GB" sz="2400" b="1" cap="all" baseline="0" dirty="0" smtClean="0">
                              <a:solidFill>
                                <a:schemeClr val="tx1"/>
                              </a:solidFill>
                              <a:effectLst/>
                              <a:latin typeface="+mn-lt"/>
                            </a:rPr>
                            <a:t> </a:t>
                          </a:r>
                          <a:r>
                            <a:rPr lang="en-GB" sz="2400" b="1" cap="all" dirty="0" smtClean="0">
                              <a:solidFill>
                                <a:schemeClr val="tx1"/>
                              </a:solidFill>
                              <a:effectLst/>
                              <a:latin typeface="+mn-lt"/>
                            </a:rPr>
                            <a:t>EXPLANATION </a:t>
                          </a:r>
                          <a:endParaRPr lang="en-GB" sz="2400" b="1" cap="all"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622814">
                    <a:tc>
                      <a:txBody>
                        <a:bodyPr/>
                        <a:lstStyle/>
                        <a:p>
                          <a:endParaRPr lang="en-US"/>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95" t="-83495" r="-250000" b="-311650"/>
                          </a:stretch>
                        </a:blipFill>
                      </a:tcPr>
                    </a:tc>
                    <a:tc>
                      <a:txBody>
                        <a:bodyPr/>
                        <a:lstStyle/>
                        <a:p>
                          <a:pPr fontAlgn="ctr"/>
                          <a:r>
                            <a:rPr lang="en-US" sz="2000" b="0" dirty="0" smtClean="0">
                              <a:solidFill>
                                <a:schemeClr val="tx1"/>
                              </a:solidFill>
                              <a:effectLst/>
                            </a:rPr>
                            <a:t>We need to multiply the powers, 4 and 3, to get 12.</a:t>
                          </a:r>
                          <a:endParaRPr lang="en-US" sz="20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500894">
                    <a:tc>
                      <a:txBody>
                        <a:bodyPr/>
                        <a:lstStyle/>
                        <a:p>
                          <a:pPr algn="ctr" fontAlgn="ctr"/>
                          <a:r>
                            <a:rPr lang="en-GB" sz="2400" b="1" dirty="0" smtClean="0">
                              <a:solidFill>
                                <a:schemeClr val="tx1"/>
                              </a:solidFill>
                              <a:effectLst/>
                              <a:latin typeface="+mn-lt"/>
                            </a:rPr>
                            <a:t>COMMON MISTAKES</a:t>
                          </a:r>
                          <a:endParaRPr lang="en-GB"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smtClean="0">
                              <a:solidFill>
                                <a:schemeClr val="tx1"/>
                              </a:solidFill>
                              <a:effectLst/>
                              <a:latin typeface="+mn-lt"/>
                            </a:rPr>
                            <a:t>WHAT</a:t>
                          </a:r>
                          <a:r>
                            <a:rPr lang="en-US" sz="2400" b="1" baseline="0" dirty="0" smtClean="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622814">
                    <a:tc>
                      <a:txBody>
                        <a:bodyPr/>
                        <a:lstStyle/>
                        <a:p>
                          <a:endParaRPr lang="en-US"/>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95" t="-263107" r="-250000" b="-132039"/>
                          </a:stretch>
                        </a:blipFill>
                      </a:tcPr>
                    </a:tc>
                    <a:tc>
                      <a:txBody>
                        <a:bodyPr/>
                        <a:lstStyle/>
                        <a:p>
                          <a:pPr fontAlgn="ctr"/>
                          <a:r>
                            <a:rPr lang="en-US" sz="2000" b="0" dirty="0" smtClean="0">
                              <a:solidFill>
                                <a:schemeClr val="tx1"/>
                              </a:solidFill>
                              <a:effectLst/>
                            </a:rPr>
                            <a:t>The student has added the powers, rather than multiplying.</a:t>
                          </a:r>
                          <a:endParaRPr lang="en-US" sz="20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744734">
                    <a:tc>
                      <a:txBody>
                        <a:bodyPr/>
                        <a:lstStyle/>
                        <a:p>
                          <a:endParaRPr lang="en-US"/>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95" t="-306557" r="-250000" b="-11475"/>
                          </a:stretch>
                        </a:blipFill>
                      </a:tcPr>
                    </a:tc>
                    <a:tc>
                      <a:txBody>
                        <a:bodyPr/>
                        <a:lstStyle/>
                        <a:p>
                          <a:pPr fontAlgn="ctr"/>
                          <a:r>
                            <a:rPr lang="en-US" sz="2000" b="0" dirty="0" smtClean="0">
                              <a:solidFill>
                                <a:schemeClr val="tx1"/>
                              </a:solidFill>
                              <a:effectLst/>
                            </a:rPr>
                            <a:t>The student has multiplied the powers, but has also raised the base number to the power of 3.</a:t>
                          </a:r>
                          <a:endParaRPr lang="en-US" sz="20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bl>
              </a:graphicData>
            </a:graphic>
          </p:graphicFrame>
        </mc:Fallback>
      </mc:AlternateContent>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6 – Indices</a:t>
            </a:r>
          </a:p>
        </p:txBody>
      </p:sp>
      <p:pic>
        <p:nvPicPr>
          <p:cNvPr id="5" name="Picture 4"/>
          <p:cNvPicPr>
            <a:picLocks noChangeAspect="1"/>
          </p:cNvPicPr>
          <p:nvPr/>
        </p:nvPicPr>
        <p:blipFill rotWithShape="1">
          <a:blip r:embed="rId3"/>
          <a:srcRect l="42110" t="34342" r="43444" b="58806"/>
          <a:stretch/>
        </p:blipFill>
        <p:spPr>
          <a:xfrm>
            <a:off x="5400674" y="1191161"/>
            <a:ext cx="3581401" cy="1274077"/>
          </a:xfrm>
          <a:prstGeom prst="rect">
            <a:avLst/>
          </a:prstGeom>
        </p:spPr>
      </p:pic>
      <p:sp>
        <p:nvSpPr>
          <p:cNvPr id="6" name="TextBox 5"/>
          <p:cNvSpPr txBox="1"/>
          <p:nvPr/>
        </p:nvSpPr>
        <p:spPr>
          <a:xfrm>
            <a:off x="2402680" y="1238882"/>
            <a:ext cx="3128963" cy="1015663"/>
          </a:xfrm>
          <a:prstGeom prst="rect">
            <a:avLst/>
          </a:prstGeom>
          <a:noFill/>
        </p:spPr>
        <p:txBody>
          <a:bodyPr wrap="square" rtlCol="0">
            <a:spAutoFit/>
          </a:bodyPr>
          <a:lstStyle/>
          <a:p>
            <a:pPr algn="ctr"/>
            <a:r>
              <a:rPr lang="en-GB" sz="6000" dirty="0"/>
              <a:t>Simplify </a:t>
            </a:r>
          </a:p>
        </p:txBody>
      </p:sp>
    </p:spTree>
    <p:extLst>
      <p:ext uri="{BB962C8B-B14F-4D97-AF65-F5344CB8AC3E}">
        <p14:creationId xmlns:p14="http://schemas.microsoft.com/office/powerpoint/2010/main" val="24384954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830997"/>
          </a:xfrm>
          <a:prstGeom prst="rect">
            <a:avLst/>
          </a:prstGeom>
          <a:noFill/>
        </p:spPr>
        <p:txBody>
          <a:bodyPr wrap="square" rtlCol="0">
            <a:spAutoFit/>
          </a:bodyPr>
          <a:lstStyle/>
          <a:p>
            <a:pPr algn="ctr"/>
            <a:r>
              <a:rPr lang="en-GB" sz="4800" b="1" dirty="0"/>
              <a:t>Question 7 – Indices</a:t>
            </a:r>
          </a:p>
        </p:txBody>
      </p:sp>
      <p:sp>
        <p:nvSpPr>
          <p:cNvPr id="7" name="TextBox 6"/>
          <p:cNvSpPr txBox="1"/>
          <p:nvPr/>
        </p:nvSpPr>
        <p:spPr>
          <a:xfrm>
            <a:off x="4129087" y="1046047"/>
            <a:ext cx="4129088" cy="1446550"/>
          </a:xfrm>
          <a:prstGeom prst="rect">
            <a:avLst/>
          </a:prstGeom>
          <a:noFill/>
        </p:spPr>
        <p:txBody>
          <a:bodyPr wrap="square" rtlCol="0">
            <a:spAutoFit/>
          </a:bodyPr>
          <a:lstStyle/>
          <a:p>
            <a:pPr algn="ctr"/>
            <a:r>
              <a:rPr lang="en-GB" sz="8800" dirty="0"/>
              <a:t>Evaluate</a:t>
            </a:r>
          </a:p>
        </p:txBody>
      </p:sp>
      <mc:AlternateContent xmlns:mc="http://schemas.openxmlformats.org/markup-compatibility/2006" xmlns:a14="http://schemas.microsoft.com/office/drawing/2010/main">
        <mc:Choice Requires="a14">
          <p:sp>
            <p:nvSpPr>
              <p:cNvPr id="4" name="TextBox 3"/>
              <p:cNvSpPr txBox="1"/>
              <p:nvPr/>
            </p:nvSpPr>
            <p:spPr>
              <a:xfrm>
                <a:off x="5210175" y="2626268"/>
                <a:ext cx="2200667" cy="212365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GB" sz="13800" i="1" smtClean="0">
                              <a:latin typeface="Cambria Math" panose="02040503050406030204" pitchFamily="18" charset="0"/>
                            </a:rPr>
                          </m:ctrlPr>
                        </m:sSupPr>
                        <m:e>
                          <m:r>
                            <a:rPr lang="en-GB" sz="13800" b="0" i="1" smtClean="0">
                              <a:latin typeface="Cambria Math" panose="02040503050406030204" pitchFamily="18" charset="0"/>
                            </a:rPr>
                            <m:t>7</m:t>
                          </m:r>
                        </m:e>
                        <m:sup>
                          <m:r>
                            <a:rPr lang="en-GB" sz="13800" b="0" i="1" smtClean="0">
                              <a:latin typeface="Cambria Math" panose="02040503050406030204" pitchFamily="18" charset="0"/>
                            </a:rPr>
                            <m:t>0</m:t>
                          </m:r>
                        </m:sup>
                      </m:sSup>
                    </m:oMath>
                  </m:oMathPara>
                </a14:m>
                <a:endParaRPr lang="en-GB" sz="13800" dirty="0"/>
              </a:p>
            </p:txBody>
          </p:sp>
        </mc:Choice>
        <mc:Fallback xmlns="">
          <p:sp>
            <p:nvSpPr>
              <p:cNvPr id="4" name="TextBox 3"/>
              <p:cNvSpPr txBox="1">
                <a:spLocks noRot="1" noChangeAspect="1" noMove="1" noResize="1" noEditPoints="1" noAdjustHandles="1" noChangeArrowheads="1" noChangeShapeType="1" noTextEdit="1"/>
              </p:cNvSpPr>
              <p:nvPr/>
            </p:nvSpPr>
            <p:spPr>
              <a:xfrm>
                <a:off x="5210175" y="2626268"/>
                <a:ext cx="2200667" cy="2123658"/>
              </a:xfrm>
              <a:prstGeom prst="rect">
                <a:avLst/>
              </a:prstGeom>
              <a:blipFill>
                <a:blip r:embed="rId2"/>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11917700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1278274860"/>
              </p:ext>
            </p:extLst>
          </p:nvPr>
        </p:nvGraphicFramePr>
        <p:xfrm>
          <a:off x="773444" y="3062395"/>
          <a:ext cx="10909475" cy="3493044"/>
        </p:xfrm>
        <a:graphic>
          <a:graphicData uri="http://schemas.openxmlformats.org/drawingml/2006/table">
            <a:tbl>
              <a:tblPr/>
              <a:tblGrid>
                <a:gridCol w="3122441">
                  <a:extLst>
                    <a:ext uri="{9D8B030D-6E8A-4147-A177-3AD203B41FA5}">
                      <a16:colId xmlns:a16="http://schemas.microsoft.com/office/drawing/2014/main" val="2525775135"/>
                    </a:ext>
                  </a:extLst>
                </a:gridCol>
                <a:gridCol w="7787034">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1</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Any number to the power of 0 is 1.</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70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written the power as an integer.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multiplied the power.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7</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added the power.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7 – Indices</a:t>
            </a:r>
          </a:p>
        </p:txBody>
      </p:sp>
      <p:sp>
        <p:nvSpPr>
          <p:cNvPr id="5" name="TextBox 4"/>
          <p:cNvSpPr txBox="1"/>
          <p:nvPr/>
        </p:nvSpPr>
        <p:spPr>
          <a:xfrm>
            <a:off x="2552699" y="1219578"/>
            <a:ext cx="3228975" cy="1107996"/>
          </a:xfrm>
          <a:prstGeom prst="rect">
            <a:avLst/>
          </a:prstGeom>
          <a:noFill/>
        </p:spPr>
        <p:txBody>
          <a:bodyPr wrap="square" rtlCol="0">
            <a:spAutoFit/>
          </a:bodyPr>
          <a:lstStyle/>
          <a:p>
            <a:pPr algn="ctr"/>
            <a:r>
              <a:rPr lang="en-GB" sz="6600" dirty="0"/>
              <a:t>Evaluate</a:t>
            </a:r>
          </a:p>
        </p:txBody>
      </p:sp>
      <mc:AlternateContent xmlns:mc="http://schemas.openxmlformats.org/markup-compatibility/2006" xmlns:a14="http://schemas.microsoft.com/office/drawing/2010/main">
        <mc:Choice Requires="a14">
          <p:sp>
            <p:nvSpPr>
              <p:cNvPr id="8" name="TextBox 7"/>
              <p:cNvSpPr txBox="1"/>
              <p:nvPr/>
            </p:nvSpPr>
            <p:spPr>
              <a:xfrm>
                <a:off x="6096000" y="1034912"/>
                <a:ext cx="1530675" cy="147732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GB" sz="9600" i="1" smtClean="0">
                              <a:latin typeface="Cambria Math" panose="02040503050406030204" pitchFamily="18" charset="0"/>
                            </a:rPr>
                          </m:ctrlPr>
                        </m:sSupPr>
                        <m:e>
                          <m:r>
                            <a:rPr lang="en-GB" sz="9600" b="0" i="1" smtClean="0">
                              <a:latin typeface="Cambria Math" panose="02040503050406030204" pitchFamily="18" charset="0"/>
                            </a:rPr>
                            <m:t>7</m:t>
                          </m:r>
                        </m:e>
                        <m:sup>
                          <m:r>
                            <a:rPr lang="en-GB" sz="9600" b="0" i="1" smtClean="0">
                              <a:latin typeface="Cambria Math" panose="02040503050406030204" pitchFamily="18" charset="0"/>
                            </a:rPr>
                            <m:t>0</m:t>
                          </m:r>
                        </m:sup>
                      </m:sSup>
                    </m:oMath>
                  </m:oMathPara>
                </a14:m>
                <a:endParaRPr lang="en-GB" sz="9600" dirty="0"/>
              </a:p>
            </p:txBody>
          </p:sp>
        </mc:Choice>
        <mc:Fallback xmlns="">
          <p:sp>
            <p:nvSpPr>
              <p:cNvPr id="8" name="TextBox 7"/>
              <p:cNvSpPr txBox="1">
                <a:spLocks noRot="1" noChangeAspect="1" noMove="1" noResize="1" noEditPoints="1" noAdjustHandles="1" noChangeArrowheads="1" noChangeShapeType="1" noTextEdit="1"/>
              </p:cNvSpPr>
              <p:nvPr/>
            </p:nvSpPr>
            <p:spPr>
              <a:xfrm>
                <a:off x="6096000" y="1034912"/>
                <a:ext cx="1530675" cy="1477328"/>
              </a:xfrm>
              <a:prstGeom prst="rect">
                <a:avLst/>
              </a:prstGeom>
              <a:blipFill>
                <a:blip r:embed="rId2"/>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2536027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830997"/>
          </a:xfrm>
          <a:prstGeom prst="rect">
            <a:avLst/>
          </a:prstGeom>
          <a:noFill/>
        </p:spPr>
        <p:txBody>
          <a:bodyPr wrap="square" rtlCol="0">
            <a:spAutoFit/>
          </a:bodyPr>
          <a:lstStyle/>
          <a:p>
            <a:pPr algn="ctr"/>
            <a:r>
              <a:rPr lang="en-GB" sz="4800" b="1" dirty="0"/>
              <a:t>Question 8 – Indices </a:t>
            </a:r>
          </a:p>
        </p:txBody>
      </p:sp>
      <p:sp>
        <p:nvSpPr>
          <p:cNvPr id="5" name="TextBox 4"/>
          <p:cNvSpPr txBox="1"/>
          <p:nvPr/>
        </p:nvSpPr>
        <p:spPr>
          <a:xfrm>
            <a:off x="4129087" y="1046047"/>
            <a:ext cx="4129088" cy="1446550"/>
          </a:xfrm>
          <a:prstGeom prst="rect">
            <a:avLst/>
          </a:prstGeom>
          <a:noFill/>
        </p:spPr>
        <p:txBody>
          <a:bodyPr wrap="square" rtlCol="0">
            <a:spAutoFit/>
          </a:bodyPr>
          <a:lstStyle/>
          <a:p>
            <a:pPr algn="ctr"/>
            <a:r>
              <a:rPr lang="en-GB" sz="8800" dirty="0"/>
              <a:t>Evaluate</a:t>
            </a:r>
          </a:p>
        </p:txBody>
      </p:sp>
      <mc:AlternateContent xmlns:mc="http://schemas.openxmlformats.org/markup-compatibility/2006" xmlns:a14="http://schemas.microsoft.com/office/drawing/2010/main">
        <mc:Choice Requires="a14">
          <p:sp>
            <p:nvSpPr>
              <p:cNvPr id="3" name="TextBox 2"/>
              <p:cNvSpPr txBox="1"/>
              <p:nvPr/>
            </p:nvSpPr>
            <p:spPr>
              <a:xfrm>
                <a:off x="5004262" y="2559099"/>
                <a:ext cx="2571403" cy="239713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8000" i="1">
                          <a:latin typeface="Cambria Math" panose="02040503050406030204" pitchFamily="18" charset="0"/>
                        </a:rPr>
                        <m:t>(</m:t>
                      </m:r>
                      <m:sSup>
                        <m:sSupPr>
                          <m:ctrlPr>
                            <a:rPr lang="en-GB" sz="8000" i="1" smtClean="0">
                              <a:latin typeface="Cambria Math" panose="02040503050406030204" pitchFamily="18" charset="0"/>
                            </a:rPr>
                          </m:ctrlPr>
                        </m:sSupPr>
                        <m:e>
                          <m:f>
                            <m:fPr>
                              <m:ctrlPr>
                                <a:rPr lang="en-GB" sz="8000" i="1" smtClean="0">
                                  <a:latin typeface="Cambria Math" panose="02040503050406030204" pitchFamily="18" charset="0"/>
                                </a:rPr>
                              </m:ctrlPr>
                            </m:fPr>
                            <m:num>
                              <m:r>
                                <a:rPr lang="en-US" sz="8000" b="0" i="1" smtClean="0">
                                  <a:latin typeface="Cambria Math" panose="02040503050406030204" pitchFamily="18" charset="0"/>
                                </a:rPr>
                                <m:t>1</m:t>
                              </m:r>
                            </m:num>
                            <m:den>
                              <m:r>
                                <a:rPr lang="en-US" sz="8000" b="0" i="1" smtClean="0">
                                  <a:latin typeface="Cambria Math" panose="02040503050406030204" pitchFamily="18" charset="0"/>
                                </a:rPr>
                                <m:t>2</m:t>
                              </m:r>
                            </m:den>
                          </m:f>
                          <m:r>
                            <a:rPr lang="en-US" sz="8000" b="0" i="1" smtClean="0">
                              <a:latin typeface="Cambria Math" panose="02040503050406030204" pitchFamily="18" charset="0"/>
                            </a:rPr>
                            <m:t>)</m:t>
                          </m:r>
                        </m:e>
                        <m:sup>
                          <m:r>
                            <a:rPr lang="en-US" sz="8000" b="0" i="1" smtClean="0">
                              <a:latin typeface="Cambria Math" panose="02040503050406030204" pitchFamily="18" charset="0"/>
                            </a:rPr>
                            <m:t>0</m:t>
                          </m:r>
                        </m:sup>
                      </m:sSup>
                    </m:oMath>
                  </m:oMathPara>
                </a14:m>
                <a:endParaRPr lang="en-GB" sz="8800" dirty="0"/>
              </a:p>
            </p:txBody>
          </p:sp>
        </mc:Choice>
        <mc:Fallback xmlns="">
          <p:sp>
            <p:nvSpPr>
              <p:cNvPr id="3" name="TextBox 2"/>
              <p:cNvSpPr txBox="1">
                <a:spLocks noRot="1" noChangeAspect="1" noMove="1" noResize="1" noEditPoints="1" noAdjustHandles="1" noChangeArrowheads="1" noChangeShapeType="1" noTextEdit="1"/>
              </p:cNvSpPr>
              <p:nvPr/>
            </p:nvSpPr>
            <p:spPr>
              <a:xfrm>
                <a:off x="5004262" y="2559099"/>
                <a:ext cx="2571403" cy="2397131"/>
              </a:xfrm>
              <a:prstGeom prst="rect">
                <a:avLst/>
              </a:prstGeom>
              <a:blipFill>
                <a:blip r:embed="rId2"/>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20124309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7" name="Table 6"/>
              <p:cNvGraphicFramePr>
                <a:graphicFrameLocks noGrp="1"/>
              </p:cNvGraphicFramePr>
              <p:nvPr>
                <p:extLst>
                  <p:ext uri="{D42A27DB-BD31-4B8C-83A1-F6EECF244321}">
                    <p14:modId xmlns:p14="http://schemas.microsoft.com/office/powerpoint/2010/main" val="104672319"/>
                  </p:ext>
                </p:extLst>
              </p:nvPr>
            </p:nvGraphicFramePr>
            <p:xfrm>
              <a:off x="275445" y="4173917"/>
              <a:ext cx="11393459" cy="2328760"/>
            </p:xfrm>
            <a:graphic>
              <a:graphicData uri="http://schemas.openxmlformats.org/drawingml/2006/table">
                <a:tbl>
                  <a:tblPr/>
                  <a:tblGrid>
                    <a:gridCol w="3208193">
                      <a:extLst>
                        <a:ext uri="{9D8B030D-6E8A-4147-A177-3AD203B41FA5}">
                          <a16:colId xmlns:a16="http://schemas.microsoft.com/office/drawing/2014/main" val="2525775135"/>
                        </a:ext>
                      </a:extLst>
                    </a:gridCol>
                    <a:gridCol w="8185266">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US" sz="3200" b="0">
                              <a:solidFill>
                                <a:schemeClr val="tx1"/>
                              </a:solidFill>
                              <a:effectLst/>
                              <a:latin typeface="robotobold"/>
                            </a:rPr>
                            <a:t>1</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Any number to the power of 0 is 1.</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14:m>
                            <m:oMathPara xmlns:m="http://schemas.openxmlformats.org/officeDocument/2006/math">
                              <m:oMathParaPr>
                                <m:jc m:val="centerGroup"/>
                              </m:oMathParaPr>
                              <m:oMath xmlns:m="http://schemas.openxmlformats.org/officeDocument/2006/math">
                                <m:box>
                                  <m:boxPr>
                                    <m:ctrlPr>
                                      <a:rPr lang="en-GB" sz="3200" b="0" i="1" dirty="0" smtClean="0">
                                        <a:solidFill>
                                          <a:schemeClr val="tx1"/>
                                        </a:solidFill>
                                        <a:effectLst/>
                                        <a:latin typeface="Cambria Math" panose="02040503050406030204" pitchFamily="18" charset="0"/>
                                      </a:rPr>
                                    </m:ctrlPr>
                                  </m:boxPr>
                                  <m:e>
                                    <m:argPr>
                                      <m:argSz m:val="-1"/>
                                    </m:argPr>
                                    <m:f>
                                      <m:fPr>
                                        <m:ctrlPr>
                                          <a:rPr lang="en-GB" sz="3200" b="0" i="1" dirty="0" smtClean="0">
                                            <a:solidFill>
                                              <a:schemeClr val="tx1"/>
                                            </a:solidFill>
                                            <a:effectLst/>
                                            <a:latin typeface="Cambria Math" panose="02040503050406030204" pitchFamily="18" charset="0"/>
                                          </a:rPr>
                                        </m:ctrlPr>
                                      </m:fPr>
                                      <m:num>
                                        <m:r>
                                          <a:rPr lang="en-US" sz="3200" b="0" i="1" dirty="0" smtClean="0">
                                            <a:solidFill>
                                              <a:schemeClr val="tx1"/>
                                            </a:solidFill>
                                            <a:effectLst/>
                                            <a:latin typeface="Cambria Math" panose="02040503050406030204" pitchFamily="18" charset="0"/>
                                          </a:rPr>
                                          <m:t>1</m:t>
                                        </m:r>
                                      </m:num>
                                      <m:den>
                                        <m:r>
                                          <a:rPr lang="en-US" sz="3200" b="0" i="1" dirty="0" smtClean="0">
                                            <a:solidFill>
                                              <a:schemeClr val="tx1"/>
                                            </a:solidFill>
                                            <a:effectLst/>
                                            <a:latin typeface="Cambria Math" panose="02040503050406030204" pitchFamily="18" charset="0"/>
                                          </a:rPr>
                                          <m:t>2</m:t>
                                        </m:r>
                                      </m:den>
                                    </m:f>
                                  </m:e>
                                </m:box>
                              </m:oMath>
                            </m:oMathPara>
                          </a14:m>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ignored</a:t>
                          </a:r>
                          <a:r>
                            <a:rPr lang="en-US" sz="2400" b="0" baseline="0" dirty="0">
                              <a:solidFill>
                                <a:schemeClr val="tx1"/>
                              </a:solidFill>
                              <a:effectLst/>
                            </a:rPr>
                            <a:t> the zero. </a:t>
                          </a:r>
                          <a:endParaRPr lang="en-US" sz="24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bl>
              </a:graphicData>
            </a:graphic>
          </p:graphicFrame>
        </mc:Choice>
        <mc:Fallback xmlns="">
          <p:graphicFrame>
            <p:nvGraphicFramePr>
              <p:cNvPr id="7" name="Table 6"/>
              <p:cNvGraphicFramePr>
                <a:graphicFrameLocks noGrp="1"/>
              </p:cNvGraphicFramePr>
              <p:nvPr>
                <p:extLst>
                  <p:ext uri="{D42A27DB-BD31-4B8C-83A1-F6EECF244321}">
                    <p14:modId xmlns:p14="http://schemas.microsoft.com/office/powerpoint/2010/main" val="104672319"/>
                  </p:ext>
                </p:extLst>
              </p:nvPr>
            </p:nvGraphicFramePr>
            <p:xfrm>
              <a:off x="275445" y="4173917"/>
              <a:ext cx="11393459" cy="2328760"/>
            </p:xfrm>
            <a:graphic>
              <a:graphicData uri="http://schemas.openxmlformats.org/drawingml/2006/table">
                <a:tbl>
                  <a:tblPr/>
                  <a:tblGrid>
                    <a:gridCol w="3208193">
                      <a:extLst>
                        <a:ext uri="{9D8B030D-6E8A-4147-A177-3AD203B41FA5}">
                          <a16:colId xmlns:a16="http://schemas.microsoft.com/office/drawing/2014/main" val="2525775135"/>
                        </a:ext>
                      </a:extLst>
                    </a:gridCol>
                    <a:gridCol w="8185266">
                      <a:extLst>
                        <a:ext uri="{9D8B030D-6E8A-4147-A177-3AD203B41FA5}">
                          <a16:colId xmlns:a16="http://schemas.microsoft.com/office/drawing/2014/main" val="562879438"/>
                        </a:ext>
                      </a:extLst>
                    </a:gridCol>
                  </a:tblGrid>
                  <a:tr h="500894">
                    <a:tc>
                      <a:txBody>
                        <a:bodyPr/>
                        <a:lstStyle/>
                        <a:p>
                          <a:pPr algn="ctr" fontAlgn="ctr"/>
                          <a:r>
                            <a:rPr lang="en-GB" sz="2400" b="1" cap="all" dirty="0" smtClean="0">
                              <a:solidFill>
                                <a:schemeClr val="tx1"/>
                              </a:solidFill>
                              <a:effectLst/>
                              <a:latin typeface="+mn-lt"/>
                            </a:rPr>
                            <a:t>CORRECT ANSWER</a:t>
                          </a:r>
                          <a:endParaRPr lang="en-GB" sz="2400" b="1" cap="all"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smtClean="0">
                              <a:solidFill>
                                <a:schemeClr val="tx1"/>
                              </a:solidFill>
                              <a:effectLst/>
                              <a:latin typeface="+mn-lt"/>
                            </a:rPr>
                            <a:t>CORRECT</a:t>
                          </a:r>
                          <a:r>
                            <a:rPr lang="en-GB" sz="2400" b="1" cap="all" baseline="0" dirty="0" smtClean="0">
                              <a:solidFill>
                                <a:schemeClr val="tx1"/>
                              </a:solidFill>
                              <a:effectLst/>
                              <a:latin typeface="+mn-lt"/>
                            </a:rPr>
                            <a:t> </a:t>
                          </a:r>
                          <a:r>
                            <a:rPr lang="en-GB" sz="2400" b="1" cap="all" dirty="0" smtClean="0">
                              <a:solidFill>
                                <a:schemeClr val="tx1"/>
                              </a:solidFill>
                              <a:effectLst/>
                              <a:latin typeface="+mn-lt"/>
                            </a:rPr>
                            <a:t>EXPLANATION </a:t>
                          </a:r>
                          <a:endParaRPr lang="en-GB" sz="2400" b="1" cap="all"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622814">
                    <a:tc>
                      <a:txBody>
                        <a:bodyPr/>
                        <a:lstStyle/>
                        <a:p>
                          <a:pPr algn="ctr" fontAlgn="ctr"/>
                          <a:r>
                            <a:rPr lang="en-US" sz="3200" b="0" smtClean="0">
                              <a:solidFill>
                                <a:schemeClr val="tx1"/>
                              </a:solidFill>
                              <a:effectLst/>
                              <a:latin typeface="robotobold"/>
                            </a:rPr>
                            <a:t>1</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smtClean="0">
                              <a:solidFill>
                                <a:schemeClr val="tx1"/>
                              </a:solidFill>
                              <a:effectLst/>
                            </a:rPr>
                            <a:t>Any number to the power of 0 is 1.</a:t>
                          </a:r>
                          <a:endParaRPr lang="en-US" sz="24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500894">
                    <a:tc>
                      <a:txBody>
                        <a:bodyPr/>
                        <a:lstStyle/>
                        <a:p>
                          <a:pPr algn="ctr" fontAlgn="ctr"/>
                          <a:r>
                            <a:rPr lang="en-GB" sz="2400" b="1" dirty="0" smtClean="0">
                              <a:solidFill>
                                <a:schemeClr val="tx1"/>
                              </a:solidFill>
                              <a:effectLst/>
                              <a:latin typeface="+mn-lt"/>
                            </a:rPr>
                            <a:t>COMMON MISTAKES</a:t>
                          </a:r>
                          <a:endParaRPr lang="en-GB"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smtClean="0">
                              <a:solidFill>
                                <a:schemeClr val="tx1"/>
                              </a:solidFill>
                              <a:effectLst/>
                              <a:latin typeface="+mn-lt"/>
                            </a:rPr>
                            <a:t>WHAT</a:t>
                          </a:r>
                          <a:r>
                            <a:rPr lang="en-US" sz="2400" b="1" baseline="0" dirty="0" smtClean="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704158">
                    <a:tc>
                      <a:txBody>
                        <a:bodyPr/>
                        <a:lstStyle/>
                        <a:p>
                          <a:endParaRPr lang="en-US"/>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90" t="-233621" r="-255218" b="-1724"/>
                          </a:stretch>
                        </a:blipFill>
                      </a:tcPr>
                    </a:tc>
                    <a:tc>
                      <a:txBody>
                        <a:bodyPr/>
                        <a:lstStyle/>
                        <a:p>
                          <a:pPr fontAlgn="ctr"/>
                          <a:r>
                            <a:rPr lang="en-US" sz="2400" b="0" dirty="0" smtClean="0">
                              <a:solidFill>
                                <a:schemeClr val="tx1"/>
                              </a:solidFill>
                              <a:effectLst/>
                            </a:rPr>
                            <a:t>The student has ignored</a:t>
                          </a:r>
                          <a:r>
                            <a:rPr lang="en-US" sz="2400" b="0" baseline="0" dirty="0" smtClean="0">
                              <a:solidFill>
                                <a:schemeClr val="tx1"/>
                              </a:solidFill>
                              <a:effectLst/>
                            </a:rPr>
                            <a:t> the zero. </a:t>
                          </a:r>
                          <a:endParaRPr lang="en-US" sz="24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bl>
              </a:graphicData>
            </a:graphic>
          </p:graphicFrame>
        </mc:Fallback>
      </mc:AlternateContent>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8 – Indices</a:t>
            </a:r>
          </a:p>
        </p:txBody>
      </p:sp>
      <p:sp>
        <p:nvSpPr>
          <p:cNvPr id="5" name="TextBox 4"/>
          <p:cNvSpPr txBox="1"/>
          <p:nvPr/>
        </p:nvSpPr>
        <p:spPr>
          <a:xfrm>
            <a:off x="2384843" y="1183861"/>
            <a:ext cx="3587332" cy="1200329"/>
          </a:xfrm>
          <a:prstGeom prst="rect">
            <a:avLst/>
          </a:prstGeom>
          <a:noFill/>
        </p:spPr>
        <p:txBody>
          <a:bodyPr wrap="square" rtlCol="0">
            <a:spAutoFit/>
          </a:bodyPr>
          <a:lstStyle/>
          <a:p>
            <a:pPr algn="ctr"/>
            <a:r>
              <a:rPr lang="en-GB" sz="7200" dirty="0"/>
              <a:t>Evaluate</a:t>
            </a:r>
          </a:p>
        </p:txBody>
      </p:sp>
      <mc:AlternateContent xmlns:mc="http://schemas.openxmlformats.org/markup-compatibility/2006" xmlns:a14="http://schemas.microsoft.com/office/drawing/2010/main">
        <mc:Choice Requires="a14">
          <p:sp>
            <p:nvSpPr>
              <p:cNvPr id="6" name="TextBox 5"/>
              <p:cNvSpPr txBox="1"/>
              <p:nvPr/>
            </p:nvSpPr>
            <p:spPr>
              <a:xfrm>
                <a:off x="6337936" y="873551"/>
                <a:ext cx="1991418" cy="182094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6000" i="1">
                          <a:latin typeface="Cambria Math" panose="02040503050406030204" pitchFamily="18" charset="0"/>
                        </a:rPr>
                        <m:t>(</m:t>
                      </m:r>
                      <m:sSup>
                        <m:sSupPr>
                          <m:ctrlPr>
                            <a:rPr lang="en-GB" sz="6000" i="1" smtClean="0">
                              <a:latin typeface="Cambria Math" panose="02040503050406030204" pitchFamily="18" charset="0"/>
                            </a:rPr>
                          </m:ctrlPr>
                        </m:sSupPr>
                        <m:e>
                          <m:f>
                            <m:fPr>
                              <m:ctrlPr>
                                <a:rPr lang="en-GB" sz="6000" i="1" smtClean="0">
                                  <a:latin typeface="Cambria Math" panose="02040503050406030204" pitchFamily="18" charset="0"/>
                                </a:rPr>
                              </m:ctrlPr>
                            </m:fPr>
                            <m:num>
                              <m:r>
                                <a:rPr lang="en-US" sz="6000" b="0" i="1" smtClean="0">
                                  <a:latin typeface="Cambria Math" panose="02040503050406030204" pitchFamily="18" charset="0"/>
                                </a:rPr>
                                <m:t>1</m:t>
                              </m:r>
                            </m:num>
                            <m:den>
                              <m:r>
                                <a:rPr lang="en-US" sz="6000" b="0" i="1" smtClean="0">
                                  <a:latin typeface="Cambria Math" panose="02040503050406030204" pitchFamily="18" charset="0"/>
                                </a:rPr>
                                <m:t>2</m:t>
                              </m:r>
                            </m:den>
                          </m:f>
                          <m:r>
                            <a:rPr lang="en-US" sz="6000" b="0" i="1" smtClean="0">
                              <a:latin typeface="Cambria Math" panose="02040503050406030204" pitchFamily="18" charset="0"/>
                            </a:rPr>
                            <m:t>)</m:t>
                          </m:r>
                        </m:e>
                        <m:sup>
                          <m:r>
                            <a:rPr lang="en-US" sz="6000" b="0" i="1" smtClean="0">
                              <a:latin typeface="Cambria Math" panose="02040503050406030204" pitchFamily="18" charset="0"/>
                            </a:rPr>
                            <m:t>0</m:t>
                          </m:r>
                        </m:sup>
                      </m:sSup>
                    </m:oMath>
                  </m:oMathPara>
                </a14:m>
                <a:endParaRPr lang="en-GB" sz="6600" dirty="0"/>
              </a:p>
            </p:txBody>
          </p:sp>
        </mc:Choice>
        <mc:Fallback xmlns="">
          <p:sp>
            <p:nvSpPr>
              <p:cNvPr id="6" name="TextBox 5"/>
              <p:cNvSpPr txBox="1">
                <a:spLocks noRot="1" noChangeAspect="1" noMove="1" noResize="1" noEditPoints="1" noAdjustHandles="1" noChangeArrowheads="1" noChangeShapeType="1" noTextEdit="1"/>
              </p:cNvSpPr>
              <p:nvPr/>
            </p:nvSpPr>
            <p:spPr>
              <a:xfrm>
                <a:off x="6337936" y="873551"/>
                <a:ext cx="1991418" cy="1820948"/>
              </a:xfrm>
              <a:prstGeom prst="rect">
                <a:avLst/>
              </a:prstGeom>
              <a:blipFill>
                <a:blip r:embed="rId3"/>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2291404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2192000" cy="830997"/>
          </a:xfrm>
          <a:prstGeom prst="rect">
            <a:avLst/>
          </a:prstGeom>
          <a:noFill/>
        </p:spPr>
        <p:txBody>
          <a:bodyPr wrap="square" rtlCol="0">
            <a:spAutoFit/>
          </a:bodyPr>
          <a:lstStyle/>
          <a:p>
            <a:pPr algn="ctr"/>
            <a:r>
              <a:rPr lang="en-GB" sz="4800" b="1" dirty="0"/>
              <a:t>Question 9 – Powers of 10 </a:t>
            </a:r>
          </a:p>
        </p:txBody>
      </p:sp>
      <mc:AlternateContent xmlns:mc="http://schemas.openxmlformats.org/markup-compatibility/2006" xmlns:a14="http://schemas.microsoft.com/office/drawing/2010/main">
        <mc:Choice Requires="a14">
          <p:sp>
            <p:nvSpPr>
              <p:cNvPr id="3" name="TextBox 2"/>
              <p:cNvSpPr txBox="1"/>
              <p:nvPr/>
            </p:nvSpPr>
            <p:spPr>
              <a:xfrm>
                <a:off x="3519487" y="1021497"/>
                <a:ext cx="5153025" cy="2862322"/>
              </a:xfrm>
              <a:prstGeom prst="rect">
                <a:avLst/>
              </a:prstGeom>
              <a:noFill/>
            </p:spPr>
            <p:txBody>
              <a:bodyPr wrap="square" rtlCol="0">
                <a:spAutoFit/>
              </a:bodyPr>
              <a:lstStyle/>
              <a:p>
                <a:pPr algn="ctr"/>
                <a:r>
                  <a:rPr lang="en-GB" sz="7200" dirty="0"/>
                  <a:t>Evaluate </a:t>
                </a:r>
              </a:p>
              <a:p>
                <a:pPr algn="ctr"/>
                <a:endParaRPr lang="en-GB" sz="2000" dirty="0"/>
              </a:p>
              <a:p>
                <a:pPr algn="ctr"/>
                <a:r>
                  <a:rPr lang="en-GB" sz="8800" dirty="0"/>
                  <a:t>4.94 x </a:t>
                </a:r>
                <a14:m>
                  <m:oMath xmlns:m="http://schemas.openxmlformats.org/officeDocument/2006/math">
                    <m:sSup>
                      <m:sSupPr>
                        <m:ctrlPr>
                          <a:rPr lang="en-GB" sz="8800" i="1" smtClean="0">
                            <a:latin typeface="Cambria Math" panose="02040503050406030204" pitchFamily="18" charset="0"/>
                          </a:rPr>
                        </m:ctrlPr>
                      </m:sSupPr>
                      <m:e>
                        <m:r>
                          <a:rPr lang="en-GB" sz="8800" b="0" i="1" smtClean="0">
                            <a:latin typeface="Cambria Math" panose="02040503050406030204" pitchFamily="18" charset="0"/>
                          </a:rPr>
                          <m:t>10</m:t>
                        </m:r>
                      </m:e>
                      <m:sup>
                        <m:r>
                          <a:rPr lang="en-GB" sz="8800" b="0" i="1" smtClean="0">
                            <a:latin typeface="Cambria Math" panose="02040503050406030204" pitchFamily="18" charset="0"/>
                          </a:rPr>
                          <m:t>2</m:t>
                        </m:r>
                      </m:sup>
                    </m:sSup>
                  </m:oMath>
                </a14:m>
                <a:endParaRPr lang="en-GB" sz="8800" dirty="0"/>
              </a:p>
            </p:txBody>
          </p:sp>
        </mc:Choice>
        <mc:Fallback xmlns="">
          <p:sp>
            <p:nvSpPr>
              <p:cNvPr id="3" name="TextBox 2"/>
              <p:cNvSpPr txBox="1">
                <a:spLocks noRot="1" noChangeAspect="1" noMove="1" noResize="1" noEditPoints="1" noAdjustHandles="1" noChangeArrowheads="1" noChangeShapeType="1" noTextEdit="1"/>
              </p:cNvSpPr>
              <p:nvPr/>
            </p:nvSpPr>
            <p:spPr>
              <a:xfrm>
                <a:off x="3519487" y="1021497"/>
                <a:ext cx="5153025" cy="2862322"/>
              </a:xfrm>
              <a:prstGeom prst="rect">
                <a:avLst/>
              </a:prstGeom>
              <a:blipFill>
                <a:blip r:embed="rId2"/>
                <a:stretch>
                  <a:fillRect l="-8865" t="-8316" b="-21322"/>
                </a:stretch>
              </a:blipFill>
            </p:spPr>
            <p:txBody>
              <a:bodyPr/>
              <a:lstStyle/>
              <a:p>
                <a:r>
                  <a:rPr lang="en-GB">
                    <a:noFill/>
                  </a:rPr>
                  <a:t> </a:t>
                </a:r>
              </a:p>
            </p:txBody>
          </p:sp>
        </mc:Fallback>
      </mc:AlternateContent>
    </p:spTree>
    <p:extLst>
      <p:ext uri="{BB962C8B-B14F-4D97-AF65-F5344CB8AC3E}">
        <p14:creationId xmlns:p14="http://schemas.microsoft.com/office/powerpoint/2010/main" val="1855904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4162700447"/>
              </p:ext>
            </p:extLst>
          </p:nvPr>
        </p:nvGraphicFramePr>
        <p:xfrm>
          <a:off x="230519" y="3014770"/>
          <a:ext cx="11809081" cy="3736884"/>
        </p:xfrm>
        <a:graphic>
          <a:graphicData uri="http://schemas.openxmlformats.org/drawingml/2006/table">
            <a:tbl>
              <a:tblPr/>
              <a:tblGrid>
                <a:gridCol w="2850107">
                  <a:extLst>
                    <a:ext uri="{9D8B030D-6E8A-4147-A177-3AD203B41FA5}">
                      <a16:colId xmlns:a16="http://schemas.microsoft.com/office/drawing/2014/main" val="2525775135"/>
                    </a:ext>
                  </a:extLst>
                </a:gridCol>
                <a:gridCol w="8958974">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494</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is correct. 4.94 has been multiplied by 10 twice as indicated by the power of 10.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49400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800" b="0" dirty="0">
                          <a:solidFill>
                            <a:schemeClr val="tx1"/>
                          </a:solidFill>
                          <a:effectLst/>
                        </a:rPr>
                        <a:t>This is incorrect. The decimal point has been removed and two zeros have been added. The original number should have been multiplied by 10 twice as indicated by 10².</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0.0494</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800" b="0" dirty="0">
                          <a:solidFill>
                            <a:schemeClr val="tx1"/>
                          </a:solidFill>
                          <a:effectLst/>
                        </a:rPr>
                        <a:t>This is incorrect. The original number has been divided by 100 rather than multiplied by 100.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4.94</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800" b="0" dirty="0">
                          <a:solidFill>
                            <a:schemeClr val="tx1"/>
                          </a:solidFill>
                          <a:effectLst/>
                        </a:rPr>
                        <a:t>This is incorrect. The original number should have been multiplied by 10 twice as indicated by 10²</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9 – Powers of 10</a:t>
            </a:r>
          </a:p>
        </p:txBody>
      </p:sp>
      <mc:AlternateContent xmlns:mc="http://schemas.openxmlformats.org/markup-compatibility/2006" xmlns:a14="http://schemas.microsoft.com/office/drawing/2010/main">
        <mc:Choice Requires="a14">
          <p:sp>
            <p:nvSpPr>
              <p:cNvPr id="5" name="TextBox 4"/>
              <p:cNvSpPr txBox="1"/>
              <p:nvPr/>
            </p:nvSpPr>
            <p:spPr>
              <a:xfrm>
                <a:off x="3519487" y="837605"/>
                <a:ext cx="5153025" cy="1938992"/>
              </a:xfrm>
              <a:prstGeom prst="rect">
                <a:avLst/>
              </a:prstGeom>
              <a:noFill/>
            </p:spPr>
            <p:txBody>
              <a:bodyPr wrap="square" rtlCol="0">
                <a:spAutoFit/>
              </a:bodyPr>
              <a:lstStyle/>
              <a:p>
                <a:pPr algn="ctr"/>
                <a:r>
                  <a:rPr lang="en-GB" sz="4800" dirty="0"/>
                  <a:t>Evaluate </a:t>
                </a:r>
              </a:p>
              <a:p>
                <a:pPr algn="ctr"/>
                <a:endParaRPr lang="en-GB" sz="1200" dirty="0"/>
              </a:p>
              <a:p>
                <a:pPr algn="ctr"/>
                <a:r>
                  <a:rPr lang="en-GB" sz="6000" dirty="0"/>
                  <a:t>4.94 x </a:t>
                </a:r>
                <a14:m>
                  <m:oMath xmlns:m="http://schemas.openxmlformats.org/officeDocument/2006/math">
                    <m:sSup>
                      <m:sSupPr>
                        <m:ctrlPr>
                          <a:rPr lang="en-GB" sz="6000" i="1" smtClean="0">
                            <a:latin typeface="Cambria Math" panose="02040503050406030204" pitchFamily="18" charset="0"/>
                          </a:rPr>
                        </m:ctrlPr>
                      </m:sSupPr>
                      <m:e>
                        <m:r>
                          <a:rPr lang="en-GB" sz="6000" b="0" i="1" smtClean="0">
                            <a:latin typeface="Cambria Math" panose="02040503050406030204" pitchFamily="18" charset="0"/>
                          </a:rPr>
                          <m:t>10</m:t>
                        </m:r>
                      </m:e>
                      <m:sup>
                        <m:r>
                          <a:rPr lang="en-GB" sz="6000" b="0" i="1" smtClean="0">
                            <a:latin typeface="Cambria Math" panose="02040503050406030204" pitchFamily="18" charset="0"/>
                          </a:rPr>
                          <m:t>2</m:t>
                        </m:r>
                      </m:sup>
                    </m:sSup>
                  </m:oMath>
                </a14:m>
                <a:endParaRPr lang="en-GB" sz="6000" dirty="0"/>
              </a:p>
            </p:txBody>
          </p:sp>
        </mc:Choice>
        <mc:Fallback xmlns="">
          <p:sp>
            <p:nvSpPr>
              <p:cNvPr id="5" name="TextBox 4"/>
              <p:cNvSpPr txBox="1">
                <a:spLocks noRot="1" noChangeAspect="1" noMove="1" noResize="1" noEditPoints="1" noAdjustHandles="1" noChangeArrowheads="1" noChangeShapeType="1" noTextEdit="1"/>
              </p:cNvSpPr>
              <p:nvPr/>
            </p:nvSpPr>
            <p:spPr>
              <a:xfrm>
                <a:off x="3519487" y="837605"/>
                <a:ext cx="5153025" cy="1938992"/>
              </a:xfrm>
              <a:prstGeom prst="rect">
                <a:avLst/>
              </a:prstGeom>
              <a:blipFill>
                <a:blip r:embed="rId2"/>
                <a:stretch>
                  <a:fillRect t="-6918" b="-20755"/>
                </a:stretch>
              </a:blipFill>
            </p:spPr>
            <p:txBody>
              <a:bodyPr/>
              <a:lstStyle/>
              <a:p>
                <a:r>
                  <a:rPr lang="en-GB">
                    <a:noFill/>
                  </a:rPr>
                  <a:t> </a:t>
                </a:r>
              </a:p>
            </p:txBody>
          </p:sp>
        </mc:Fallback>
      </mc:AlternateContent>
    </p:spTree>
    <p:extLst>
      <p:ext uri="{BB962C8B-B14F-4D97-AF65-F5344CB8AC3E}">
        <p14:creationId xmlns:p14="http://schemas.microsoft.com/office/powerpoint/2010/main" val="3661075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923330"/>
          </a:xfrm>
          <a:prstGeom prst="rect">
            <a:avLst/>
          </a:prstGeom>
          <a:noFill/>
        </p:spPr>
        <p:txBody>
          <a:bodyPr wrap="square" rtlCol="0">
            <a:spAutoFit/>
          </a:bodyPr>
          <a:lstStyle/>
          <a:p>
            <a:pPr algn="ctr"/>
            <a:r>
              <a:rPr lang="en-GB" sz="5400" b="1" dirty="0"/>
              <a:t>Question 1 – HCF and LCM </a:t>
            </a:r>
          </a:p>
        </p:txBody>
      </p:sp>
      <p:pic>
        <p:nvPicPr>
          <p:cNvPr id="5" name="Picture 4"/>
          <p:cNvPicPr>
            <a:picLocks noChangeAspect="1"/>
          </p:cNvPicPr>
          <p:nvPr/>
        </p:nvPicPr>
        <p:blipFill rotWithShape="1">
          <a:blip r:embed="rId2"/>
          <a:srcRect l="4300" r="7660"/>
          <a:stretch/>
        </p:blipFill>
        <p:spPr>
          <a:xfrm>
            <a:off x="256960" y="1660977"/>
            <a:ext cx="11711331" cy="4589328"/>
          </a:xfrm>
          <a:prstGeom prst="rect">
            <a:avLst/>
          </a:prstGeom>
        </p:spPr>
      </p:pic>
      <p:sp>
        <p:nvSpPr>
          <p:cNvPr id="2" name="TextBox 1"/>
          <p:cNvSpPr txBox="1"/>
          <p:nvPr/>
        </p:nvSpPr>
        <p:spPr>
          <a:xfrm>
            <a:off x="326967" y="4699461"/>
            <a:ext cx="6866313" cy="1323439"/>
          </a:xfrm>
          <a:prstGeom prst="rect">
            <a:avLst/>
          </a:prstGeom>
          <a:solidFill>
            <a:schemeClr val="bg1"/>
          </a:solidFill>
        </p:spPr>
        <p:txBody>
          <a:bodyPr wrap="square" rtlCol="0">
            <a:spAutoFit/>
          </a:bodyPr>
          <a:lstStyle/>
          <a:p>
            <a:pPr algn="ctr"/>
            <a:r>
              <a:rPr lang="en-US" sz="4000" dirty="0"/>
              <a:t>How long before the planets </a:t>
            </a:r>
          </a:p>
          <a:p>
            <a:pPr algn="ctr"/>
            <a:r>
              <a:rPr lang="en-US" sz="4000" dirty="0"/>
              <a:t>all line up again? </a:t>
            </a:r>
            <a:endParaRPr lang="en-GB" sz="4000" dirty="0"/>
          </a:p>
        </p:txBody>
      </p:sp>
    </p:spTree>
    <p:extLst>
      <p:ext uri="{BB962C8B-B14F-4D97-AF65-F5344CB8AC3E}">
        <p14:creationId xmlns:p14="http://schemas.microsoft.com/office/powerpoint/2010/main" val="21486923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2192000" cy="830997"/>
          </a:xfrm>
          <a:prstGeom prst="rect">
            <a:avLst/>
          </a:prstGeom>
          <a:noFill/>
        </p:spPr>
        <p:txBody>
          <a:bodyPr wrap="square" rtlCol="0">
            <a:spAutoFit/>
          </a:bodyPr>
          <a:lstStyle/>
          <a:p>
            <a:pPr algn="ctr"/>
            <a:r>
              <a:rPr lang="en-GB" sz="4800" b="1" dirty="0"/>
              <a:t>Question 10 – Powers of 10 </a:t>
            </a:r>
          </a:p>
        </p:txBody>
      </p:sp>
      <mc:AlternateContent xmlns:mc="http://schemas.openxmlformats.org/markup-compatibility/2006" xmlns:a14="http://schemas.microsoft.com/office/drawing/2010/main">
        <mc:Choice Requires="a14">
          <p:sp>
            <p:nvSpPr>
              <p:cNvPr id="6" name="TextBox 5"/>
              <p:cNvSpPr txBox="1"/>
              <p:nvPr/>
            </p:nvSpPr>
            <p:spPr>
              <a:xfrm>
                <a:off x="2967037" y="970955"/>
                <a:ext cx="6405563" cy="3248390"/>
              </a:xfrm>
              <a:prstGeom prst="rect">
                <a:avLst/>
              </a:prstGeom>
              <a:noFill/>
            </p:spPr>
            <p:txBody>
              <a:bodyPr wrap="square" rtlCol="0">
                <a:spAutoFit/>
              </a:bodyPr>
              <a:lstStyle/>
              <a:p>
                <a:pPr algn="ctr"/>
                <a:r>
                  <a:rPr lang="en-GB" sz="8800" dirty="0"/>
                  <a:t>Evaluate</a:t>
                </a:r>
                <a:r>
                  <a:rPr lang="en-GB" sz="9600" dirty="0"/>
                  <a:t> </a:t>
                </a:r>
              </a:p>
              <a:p>
                <a:pPr algn="ctr"/>
                <a:endParaRPr lang="en-GB" sz="1200" dirty="0"/>
              </a:p>
              <a:p>
                <a:pPr algn="ctr"/>
                <a:r>
                  <a:rPr lang="en-GB" sz="9600" dirty="0"/>
                  <a:t>7.31 x </a:t>
                </a:r>
                <a14:m>
                  <m:oMath xmlns:m="http://schemas.openxmlformats.org/officeDocument/2006/math">
                    <m:sSup>
                      <m:sSupPr>
                        <m:ctrlPr>
                          <a:rPr lang="en-GB" sz="9600" i="1" smtClean="0">
                            <a:latin typeface="Cambria Math" panose="02040503050406030204" pitchFamily="18" charset="0"/>
                          </a:rPr>
                        </m:ctrlPr>
                      </m:sSupPr>
                      <m:e>
                        <m:r>
                          <a:rPr lang="en-GB" sz="9600" b="0" i="1" smtClean="0">
                            <a:latin typeface="Cambria Math" panose="02040503050406030204" pitchFamily="18" charset="0"/>
                          </a:rPr>
                          <m:t>10</m:t>
                        </m:r>
                      </m:e>
                      <m:sup>
                        <m:r>
                          <a:rPr lang="en-GB" sz="9600" b="0" i="1" smtClean="0">
                            <a:latin typeface="Cambria Math" panose="02040503050406030204" pitchFamily="18" charset="0"/>
                          </a:rPr>
                          <m:t>−5</m:t>
                        </m:r>
                      </m:sup>
                    </m:sSup>
                  </m:oMath>
                </a14:m>
                <a:endParaRPr lang="en-GB" sz="6000" dirty="0"/>
              </a:p>
            </p:txBody>
          </p:sp>
        </mc:Choice>
        <mc:Fallback xmlns="">
          <p:sp>
            <p:nvSpPr>
              <p:cNvPr id="6" name="TextBox 5"/>
              <p:cNvSpPr txBox="1">
                <a:spLocks noRot="1" noChangeAspect="1" noMove="1" noResize="1" noEditPoints="1" noAdjustHandles="1" noChangeArrowheads="1" noChangeShapeType="1" noTextEdit="1"/>
              </p:cNvSpPr>
              <p:nvPr/>
            </p:nvSpPr>
            <p:spPr>
              <a:xfrm>
                <a:off x="2967037" y="970955"/>
                <a:ext cx="6405563" cy="3248390"/>
              </a:xfrm>
              <a:prstGeom prst="rect">
                <a:avLst/>
              </a:prstGeom>
              <a:blipFill>
                <a:blip r:embed="rId2"/>
                <a:stretch>
                  <a:fillRect l="-6851" t="-6191" b="-20638"/>
                </a:stretch>
              </a:blipFill>
            </p:spPr>
            <p:txBody>
              <a:bodyPr/>
              <a:lstStyle/>
              <a:p>
                <a:r>
                  <a:rPr lang="en-GB">
                    <a:noFill/>
                  </a:rPr>
                  <a:t> </a:t>
                </a:r>
              </a:p>
            </p:txBody>
          </p:sp>
        </mc:Fallback>
      </mc:AlternateContent>
    </p:spTree>
    <p:extLst>
      <p:ext uri="{BB962C8B-B14F-4D97-AF65-F5344CB8AC3E}">
        <p14:creationId xmlns:p14="http://schemas.microsoft.com/office/powerpoint/2010/main" val="6379323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7" name="Table 6"/>
              <p:cNvGraphicFramePr>
                <a:graphicFrameLocks noGrp="1"/>
              </p:cNvGraphicFramePr>
              <p:nvPr>
                <p:extLst>
                  <p:ext uri="{D42A27DB-BD31-4B8C-83A1-F6EECF244321}">
                    <p14:modId xmlns:p14="http://schemas.microsoft.com/office/powerpoint/2010/main" val="3306565715"/>
                  </p:ext>
                </p:extLst>
              </p:nvPr>
            </p:nvGraphicFramePr>
            <p:xfrm>
              <a:off x="258134" y="2749898"/>
              <a:ext cx="11675731" cy="4017300"/>
            </p:xfrm>
            <a:graphic>
              <a:graphicData uri="http://schemas.openxmlformats.org/drawingml/2006/table">
                <a:tbl>
                  <a:tblPr/>
                  <a:tblGrid>
                    <a:gridCol w="3017506">
                      <a:extLst>
                        <a:ext uri="{9D8B030D-6E8A-4147-A177-3AD203B41FA5}">
                          <a16:colId xmlns:a16="http://schemas.microsoft.com/office/drawing/2014/main" val="2525775135"/>
                        </a:ext>
                      </a:extLst>
                    </a:gridCol>
                    <a:gridCol w="8658225">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0.0000731</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is correct. The 7.31 has been divided by 10 five times (as indicated by the negative power.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7.31</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800" b="0" dirty="0">
                              <a:solidFill>
                                <a:schemeClr val="tx1"/>
                              </a:solidFill>
                              <a:effectLst/>
                            </a:rPr>
                            <a:t>The original number should have been divided by 10 five times as indicated by </a:t>
                          </a:r>
                          <a14:m>
                            <m:oMath xmlns:m="http://schemas.openxmlformats.org/officeDocument/2006/math">
                              <m:sSup>
                                <m:sSupPr>
                                  <m:ctrlPr>
                                    <a:rPr lang="en-US" sz="1800" b="0" i="1" dirty="0" smtClean="0">
                                      <a:solidFill>
                                        <a:schemeClr val="tx1"/>
                                      </a:solidFill>
                                      <a:effectLst/>
                                      <a:latin typeface="Cambria Math" panose="02040503050406030204" pitchFamily="18" charset="0"/>
                                    </a:rPr>
                                  </m:ctrlPr>
                                </m:sSupPr>
                                <m:e>
                                  <m:r>
                                    <a:rPr lang="en-GB" sz="1800" b="0" i="1" dirty="0" smtClean="0">
                                      <a:solidFill>
                                        <a:schemeClr val="tx1"/>
                                      </a:solidFill>
                                      <a:effectLst/>
                                      <a:latin typeface="Cambria Math" panose="02040503050406030204" pitchFamily="18" charset="0"/>
                                    </a:rPr>
                                    <m:t>10</m:t>
                                  </m:r>
                                </m:e>
                                <m:sup>
                                  <m:r>
                                    <a:rPr lang="en-GB" sz="1800" b="0" i="1" dirty="0" smtClean="0">
                                      <a:solidFill>
                                        <a:schemeClr val="tx1"/>
                                      </a:solidFill>
                                      <a:effectLst/>
                                      <a:latin typeface="Cambria Math" panose="02040503050406030204" pitchFamily="18" charset="0"/>
                                    </a:rPr>
                                    <m:t>−5</m:t>
                                  </m:r>
                                </m:sup>
                              </m:sSup>
                            </m:oMath>
                          </a14:m>
                          <a:endParaRPr lang="en-US" sz="18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-7.31</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800" b="0" dirty="0">
                              <a:solidFill>
                                <a:schemeClr val="tx1"/>
                              </a:solidFill>
                              <a:effectLst/>
                            </a:rPr>
                            <a:t>The original number should have been divided by 10 five times as indicated by </a:t>
                          </a:r>
                          <a14:m>
                            <m:oMath xmlns:m="http://schemas.openxmlformats.org/officeDocument/2006/math">
                              <m:sSup>
                                <m:sSupPr>
                                  <m:ctrlPr>
                                    <a:rPr lang="en-US" sz="1800" b="0" i="1" smtClean="0">
                                      <a:solidFill>
                                        <a:schemeClr val="tx1"/>
                                      </a:solidFill>
                                      <a:effectLst/>
                                      <a:latin typeface="Cambria Math" panose="02040503050406030204" pitchFamily="18" charset="0"/>
                                    </a:rPr>
                                  </m:ctrlPr>
                                </m:sSupPr>
                                <m:e>
                                  <m:r>
                                    <a:rPr lang="en-GB" sz="1800" b="0" i="1" smtClean="0">
                                      <a:solidFill>
                                        <a:schemeClr val="tx1"/>
                                      </a:solidFill>
                                      <a:effectLst/>
                                      <a:latin typeface="Cambria Math" panose="02040503050406030204" pitchFamily="18" charset="0"/>
                                    </a:rPr>
                                    <m:t>10</m:t>
                                  </m:r>
                                </m:e>
                                <m:sup>
                                  <m:r>
                                    <a:rPr lang="en-GB" sz="1800" b="0" i="1" smtClean="0">
                                      <a:solidFill>
                                        <a:schemeClr val="tx1"/>
                                      </a:solidFill>
                                      <a:effectLst/>
                                      <a:latin typeface="Cambria Math" panose="02040503050406030204" pitchFamily="18" charset="0"/>
                                    </a:rPr>
                                    <m:t>−5</m:t>
                                  </m:r>
                                </m:sup>
                              </m:sSup>
                            </m:oMath>
                          </a14:m>
                          <a:r>
                            <a:rPr lang="en-US" sz="1800" b="0" dirty="0">
                              <a:solidFill>
                                <a:schemeClr val="tx1"/>
                              </a:solidFill>
                              <a:effectLst/>
                            </a:rPr>
                            <a:t>. </a:t>
                          </a:r>
                        </a:p>
                        <a:p>
                          <a:pPr fontAlgn="ctr"/>
                          <a:r>
                            <a:rPr lang="en-US" sz="1800" b="0" dirty="0">
                              <a:solidFill>
                                <a:schemeClr val="tx1"/>
                              </a:solidFill>
                              <a:effectLst/>
                            </a:rPr>
                            <a:t>The negative power never results in a negative answer. It indicates division by 10, five times in this case.</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731000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800" b="0" dirty="0">
                              <a:solidFill>
                                <a:schemeClr val="tx1"/>
                              </a:solidFill>
                              <a:effectLst/>
                            </a:rPr>
                            <a:t>The original number should have been divided by 10 five times as indicated by </a:t>
                          </a:r>
                          <a14:m>
                            <m:oMath xmlns:m="http://schemas.openxmlformats.org/officeDocument/2006/math">
                              <m:sSup>
                                <m:sSupPr>
                                  <m:ctrlPr>
                                    <a:rPr lang="en-US" sz="1800" b="0" i="1" smtClean="0">
                                      <a:solidFill>
                                        <a:schemeClr val="tx1"/>
                                      </a:solidFill>
                                      <a:effectLst/>
                                      <a:latin typeface="Cambria Math" panose="02040503050406030204" pitchFamily="18" charset="0"/>
                                    </a:rPr>
                                  </m:ctrlPr>
                                </m:sSupPr>
                                <m:e>
                                  <m:r>
                                    <a:rPr lang="en-GB" sz="1800" b="0" i="1" smtClean="0">
                                      <a:solidFill>
                                        <a:schemeClr val="tx1"/>
                                      </a:solidFill>
                                      <a:effectLst/>
                                      <a:latin typeface="Cambria Math" panose="02040503050406030204" pitchFamily="18" charset="0"/>
                                    </a:rPr>
                                    <m:t>10</m:t>
                                  </m:r>
                                </m:e>
                                <m:sup>
                                  <m:r>
                                    <a:rPr lang="en-GB" sz="1800" b="0" i="1" smtClean="0">
                                      <a:solidFill>
                                        <a:schemeClr val="tx1"/>
                                      </a:solidFill>
                                      <a:effectLst/>
                                      <a:latin typeface="Cambria Math" panose="02040503050406030204" pitchFamily="18" charset="0"/>
                                    </a:rPr>
                                    <m:t>−5</m:t>
                                  </m:r>
                                </m:sup>
                              </m:sSup>
                            </m:oMath>
                          </a14:m>
                          <a:r>
                            <a:rPr lang="en-US" sz="1800" b="0" dirty="0">
                              <a:solidFill>
                                <a:schemeClr val="tx1"/>
                              </a:solidFill>
                              <a:effectLst/>
                            </a:rPr>
                            <a:t>. Here it has been multiplied by 10 five times.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mc:Choice>
        <mc:Fallback xmlns="">
          <p:graphicFrame>
            <p:nvGraphicFramePr>
              <p:cNvPr id="7" name="Table 6"/>
              <p:cNvGraphicFramePr>
                <a:graphicFrameLocks noGrp="1"/>
              </p:cNvGraphicFramePr>
              <p:nvPr>
                <p:extLst>
                  <p:ext uri="{D42A27DB-BD31-4B8C-83A1-F6EECF244321}">
                    <p14:modId xmlns:p14="http://schemas.microsoft.com/office/powerpoint/2010/main" val="3306565715"/>
                  </p:ext>
                </p:extLst>
              </p:nvPr>
            </p:nvGraphicFramePr>
            <p:xfrm>
              <a:off x="258134" y="2749898"/>
              <a:ext cx="11675731" cy="4017300"/>
            </p:xfrm>
            <a:graphic>
              <a:graphicData uri="http://schemas.openxmlformats.org/drawingml/2006/table">
                <a:tbl>
                  <a:tblPr/>
                  <a:tblGrid>
                    <a:gridCol w="3017506">
                      <a:extLst>
                        <a:ext uri="{9D8B030D-6E8A-4147-A177-3AD203B41FA5}">
                          <a16:colId xmlns:a16="http://schemas.microsoft.com/office/drawing/2014/main" val="2525775135"/>
                        </a:ext>
                      </a:extLst>
                    </a:gridCol>
                    <a:gridCol w="8658225">
                      <a:extLst>
                        <a:ext uri="{9D8B030D-6E8A-4147-A177-3AD203B41FA5}">
                          <a16:colId xmlns:a16="http://schemas.microsoft.com/office/drawing/2014/main" val="562879438"/>
                        </a:ext>
                      </a:extLst>
                    </a:gridCol>
                  </a:tblGrid>
                  <a:tr h="500894">
                    <a:tc>
                      <a:txBody>
                        <a:bodyPr/>
                        <a:lstStyle/>
                        <a:p>
                          <a:pPr algn="ctr" fontAlgn="ctr"/>
                          <a:r>
                            <a:rPr lang="en-GB" sz="2400" b="1" cap="all" dirty="0" smtClean="0">
                              <a:solidFill>
                                <a:schemeClr val="tx1"/>
                              </a:solidFill>
                              <a:effectLst/>
                              <a:latin typeface="+mn-lt"/>
                            </a:rPr>
                            <a:t>CORRECT ANSWER</a:t>
                          </a:r>
                          <a:endParaRPr lang="en-GB" sz="2400" b="1" cap="all"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smtClean="0">
                              <a:solidFill>
                                <a:schemeClr val="tx1"/>
                              </a:solidFill>
                              <a:effectLst/>
                              <a:latin typeface="+mn-lt"/>
                            </a:rPr>
                            <a:t>CORRECT</a:t>
                          </a:r>
                          <a:r>
                            <a:rPr lang="en-GB" sz="2400" b="1" cap="all" baseline="0" dirty="0" smtClean="0">
                              <a:solidFill>
                                <a:schemeClr val="tx1"/>
                              </a:solidFill>
                              <a:effectLst/>
                              <a:latin typeface="+mn-lt"/>
                            </a:rPr>
                            <a:t> </a:t>
                          </a:r>
                          <a:r>
                            <a:rPr lang="en-GB" sz="2400" b="1" cap="all" dirty="0" smtClean="0">
                              <a:solidFill>
                                <a:schemeClr val="tx1"/>
                              </a:solidFill>
                              <a:effectLst/>
                              <a:latin typeface="+mn-lt"/>
                            </a:rPr>
                            <a:t>EXPLANATION </a:t>
                          </a:r>
                          <a:endParaRPr lang="en-GB" sz="2400" b="1" cap="all"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744734">
                    <a:tc>
                      <a:txBody>
                        <a:bodyPr/>
                        <a:lstStyle/>
                        <a:p>
                          <a:pPr algn="ctr" fontAlgn="ctr"/>
                          <a:r>
                            <a:rPr lang="en-GB" sz="3200" b="0" dirty="0" smtClean="0">
                              <a:solidFill>
                                <a:schemeClr val="tx1"/>
                              </a:solidFill>
                              <a:effectLst/>
                              <a:latin typeface="robotobold"/>
                            </a:rPr>
                            <a:t>0.0000731</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smtClean="0">
                              <a:solidFill>
                                <a:schemeClr val="tx1"/>
                              </a:solidFill>
                              <a:effectLst/>
                            </a:rPr>
                            <a:t>The student is correct. The 7.31 has been divided by 10 five times (as indicated by the negative power.</a:t>
                          </a:r>
                          <a:endParaRPr lang="en-US" sz="20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500894">
                    <a:tc>
                      <a:txBody>
                        <a:bodyPr/>
                        <a:lstStyle/>
                        <a:p>
                          <a:pPr algn="ctr" fontAlgn="ctr"/>
                          <a:r>
                            <a:rPr lang="en-GB" sz="2400" b="1" dirty="0" smtClean="0">
                              <a:solidFill>
                                <a:schemeClr val="tx1"/>
                              </a:solidFill>
                              <a:effectLst/>
                              <a:latin typeface="+mn-lt"/>
                            </a:rPr>
                            <a:t>COMMON MISTAKES</a:t>
                          </a:r>
                          <a:endParaRPr lang="en-GB"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smtClean="0">
                              <a:solidFill>
                                <a:schemeClr val="tx1"/>
                              </a:solidFill>
                              <a:effectLst/>
                              <a:latin typeface="+mn-lt"/>
                            </a:rPr>
                            <a:t>WHAT</a:t>
                          </a:r>
                          <a:r>
                            <a:rPr lang="en-US" sz="2400" b="1" baseline="0" dirty="0" smtClean="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622814">
                    <a:tc>
                      <a:txBody>
                        <a:bodyPr/>
                        <a:lstStyle/>
                        <a:p>
                          <a:pPr algn="ctr" fontAlgn="ctr"/>
                          <a:r>
                            <a:rPr lang="en-GB" sz="3200" b="0" dirty="0" smtClean="0">
                              <a:solidFill>
                                <a:schemeClr val="tx1"/>
                              </a:solidFill>
                              <a:effectLst/>
                              <a:latin typeface="robotobold"/>
                            </a:rPr>
                            <a:t>7.31</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34905" t="-285294" r="-141" b="-287255"/>
                          </a:stretch>
                        </a:blipFill>
                      </a:tcPr>
                    </a:tc>
                    <a:extLst>
                      <a:ext uri="{0D108BD9-81ED-4DB2-BD59-A6C34878D82A}">
                        <a16:rowId xmlns:a16="http://schemas.microsoft.com/office/drawing/2014/main" val="2076405851"/>
                      </a:ext>
                    </a:extLst>
                  </a:tr>
                  <a:tr h="961142">
                    <a:tc>
                      <a:txBody>
                        <a:bodyPr/>
                        <a:lstStyle/>
                        <a:p>
                          <a:pPr algn="ctr" fontAlgn="ctr"/>
                          <a:r>
                            <a:rPr lang="en-GB" sz="3200" b="0" dirty="0" smtClean="0">
                              <a:solidFill>
                                <a:schemeClr val="tx1"/>
                              </a:solidFill>
                              <a:effectLst/>
                              <a:latin typeface="robotobold"/>
                            </a:rPr>
                            <a:t>-7.31</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34905" t="-248734" r="-141" b="-85443"/>
                          </a:stretch>
                        </a:blipFill>
                      </a:tcPr>
                    </a:tc>
                    <a:extLst>
                      <a:ext uri="{0D108BD9-81ED-4DB2-BD59-A6C34878D82A}">
                        <a16:rowId xmlns:a16="http://schemas.microsoft.com/office/drawing/2014/main" val="1068997206"/>
                      </a:ext>
                    </a:extLst>
                  </a:tr>
                  <a:tr h="686822">
                    <a:tc>
                      <a:txBody>
                        <a:bodyPr/>
                        <a:lstStyle/>
                        <a:p>
                          <a:pPr algn="ctr" fontAlgn="ctr"/>
                          <a:r>
                            <a:rPr lang="en-GB" sz="3200" b="0" dirty="0" smtClean="0">
                              <a:solidFill>
                                <a:schemeClr val="tx1"/>
                              </a:solidFill>
                              <a:effectLst/>
                              <a:latin typeface="robotobold"/>
                            </a:rPr>
                            <a:t>731000</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34905" t="-487611" r="-141" b="-19469"/>
                          </a:stretch>
                        </a:blipFill>
                      </a:tcPr>
                    </a:tc>
                    <a:extLst>
                      <a:ext uri="{0D108BD9-81ED-4DB2-BD59-A6C34878D82A}">
                        <a16:rowId xmlns:a16="http://schemas.microsoft.com/office/drawing/2014/main" val="1233606831"/>
                      </a:ext>
                    </a:extLst>
                  </a:tr>
                </a:tbl>
              </a:graphicData>
            </a:graphic>
          </p:graphicFrame>
        </mc:Fallback>
      </mc:AlternateContent>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10 – Powers of 10</a:t>
            </a:r>
          </a:p>
        </p:txBody>
      </p:sp>
      <mc:AlternateContent xmlns:mc="http://schemas.openxmlformats.org/markup-compatibility/2006" xmlns:a14="http://schemas.microsoft.com/office/drawing/2010/main">
        <mc:Choice Requires="a14">
          <p:sp>
            <p:nvSpPr>
              <p:cNvPr id="5" name="TextBox 4"/>
              <p:cNvSpPr txBox="1"/>
              <p:nvPr/>
            </p:nvSpPr>
            <p:spPr>
              <a:xfrm>
                <a:off x="3795712" y="702971"/>
                <a:ext cx="4805363" cy="1979132"/>
              </a:xfrm>
              <a:prstGeom prst="rect">
                <a:avLst/>
              </a:prstGeom>
              <a:noFill/>
            </p:spPr>
            <p:txBody>
              <a:bodyPr wrap="square" rtlCol="0">
                <a:spAutoFit/>
              </a:bodyPr>
              <a:lstStyle/>
              <a:p>
                <a:pPr algn="ctr"/>
                <a:r>
                  <a:rPr lang="en-GB" sz="5400" dirty="0"/>
                  <a:t>Evaluate</a:t>
                </a:r>
                <a:r>
                  <a:rPr lang="en-GB" sz="6000" dirty="0"/>
                  <a:t> </a:t>
                </a:r>
              </a:p>
              <a:p>
                <a:pPr algn="ctr"/>
                <a:endParaRPr lang="en-GB" sz="800" dirty="0"/>
              </a:p>
              <a:p>
                <a:pPr algn="ctr"/>
                <a:r>
                  <a:rPr lang="en-GB" sz="5400" dirty="0"/>
                  <a:t>7.31 x </a:t>
                </a:r>
                <a14:m>
                  <m:oMath xmlns:m="http://schemas.openxmlformats.org/officeDocument/2006/math">
                    <m:sSup>
                      <m:sSupPr>
                        <m:ctrlPr>
                          <a:rPr lang="en-GB" sz="5400" i="1" smtClean="0">
                            <a:latin typeface="Cambria Math" panose="02040503050406030204" pitchFamily="18" charset="0"/>
                          </a:rPr>
                        </m:ctrlPr>
                      </m:sSupPr>
                      <m:e>
                        <m:r>
                          <a:rPr lang="en-GB" sz="5400" b="0" i="1" smtClean="0">
                            <a:latin typeface="Cambria Math" panose="02040503050406030204" pitchFamily="18" charset="0"/>
                          </a:rPr>
                          <m:t>10</m:t>
                        </m:r>
                      </m:e>
                      <m:sup>
                        <m:r>
                          <a:rPr lang="en-GB" sz="5400" b="0" i="1" smtClean="0">
                            <a:latin typeface="Cambria Math" panose="02040503050406030204" pitchFamily="18" charset="0"/>
                          </a:rPr>
                          <m:t>−5</m:t>
                        </m:r>
                      </m:sup>
                    </m:sSup>
                  </m:oMath>
                </a14:m>
                <a:endParaRPr lang="en-GB" sz="3600" dirty="0"/>
              </a:p>
            </p:txBody>
          </p:sp>
        </mc:Choice>
        <mc:Fallback xmlns="">
          <p:sp>
            <p:nvSpPr>
              <p:cNvPr id="5" name="TextBox 4"/>
              <p:cNvSpPr txBox="1">
                <a:spLocks noRot="1" noChangeAspect="1" noMove="1" noResize="1" noEditPoints="1" noAdjustHandles="1" noChangeArrowheads="1" noChangeShapeType="1" noTextEdit="1"/>
              </p:cNvSpPr>
              <p:nvPr/>
            </p:nvSpPr>
            <p:spPr>
              <a:xfrm>
                <a:off x="3795712" y="702971"/>
                <a:ext cx="4805363" cy="1979132"/>
              </a:xfrm>
              <a:prstGeom prst="rect">
                <a:avLst/>
              </a:prstGeom>
              <a:blipFill>
                <a:blip r:embed="rId3"/>
                <a:stretch>
                  <a:fillRect t="-4923" b="-18154"/>
                </a:stretch>
              </a:blipFill>
            </p:spPr>
            <p:txBody>
              <a:bodyPr/>
              <a:lstStyle/>
              <a:p>
                <a:r>
                  <a:rPr lang="en-GB">
                    <a:noFill/>
                  </a:rPr>
                  <a:t> </a:t>
                </a:r>
              </a:p>
            </p:txBody>
          </p:sp>
        </mc:Fallback>
      </mc:AlternateContent>
    </p:spTree>
    <p:extLst>
      <p:ext uri="{BB962C8B-B14F-4D97-AF65-F5344CB8AC3E}">
        <p14:creationId xmlns:p14="http://schemas.microsoft.com/office/powerpoint/2010/main" val="23799339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830997"/>
          </a:xfrm>
          <a:prstGeom prst="rect">
            <a:avLst/>
          </a:prstGeom>
          <a:noFill/>
        </p:spPr>
        <p:txBody>
          <a:bodyPr wrap="square" rtlCol="0">
            <a:spAutoFit/>
          </a:bodyPr>
          <a:lstStyle/>
          <a:p>
            <a:pPr algn="ctr"/>
            <a:r>
              <a:rPr lang="en-GB" sz="4800" b="1" dirty="0"/>
              <a:t>Question 11 – Rounding Significant Numbers </a:t>
            </a:r>
          </a:p>
        </p:txBody>
      </p:sp>
      <p:sp>
        <p:nvSpPr>
          <p:cNvPr id="3" name="TextBox 2"/>
          <p:cNvSpPr txBox="1"/>
          <p:nvPr/>
        </p:nvSpPr>
        <p:spPr>
          <a:xfrm>
            <a:off x="2095500" y="1114425"/>
            <a:ext cx="7724775" cy="2123658"/>
          </a:xfrm>
          <a:prstGeom prst="rect">
            <a:avLst/>
          </a:prstGeom>
          <a:noFill/>
        </p:spPr>
        <p:txBody>
          <a:bodyPr wrap="square" rtlCol="0">
            <a:spAutoFit/>
          </a:bodyPr>
          <a:lstStyle/>
          <a:p>
            <a:pPr algn="ctr"/>
            <a:r>
              <a:rPr lang="en-GB" sz="6600" dirty="0"/>
              <a:t>Round 0.0567 </a:t>
            </a:r>
          </a:p>
          <a:p>
            <a:pPr algn="ctr"/>
            <a:r>
              <a:rPr lang="en-GB" sz="6600" dirty="0"/>
              <a:t>to 1 significant figure.</a:t>
            </a:r>
          </a:p>
        </p:txBody>
      </p:sp>
    </p:spTree>
    <p:extLst>
      <p:ext uri="{BB962C8B-B14F-4D97-AF65-F5344CB8AC3E}">
        <p14:creationId xmlns:p14="http://schemas.microsoft.com/office/powerpoint/2010/main" val="10982550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3520752734"/>
              </p:ext>
            </p:extLst>
          </p:nvPr>
        </p:nvGraphicFramePr>
        <p:xfrm>
          <a:off x="430168" y="3062395"/>
          <a:ext cx="11331663" cy="3614964"/>
        </p:xfrm>
        <a:graphic>
          <a:graphicData uri="http://schemas.openxmlformats.org/drawingml/2006/table">
            <a:tbl>
              <a:tblPr/>
              <a:tblGrid>
                <a:gridCol w="2958066">
                  <a:extLst>
                    <a:ext uri="{9D8B030D-6E8A-4147-A177-3AD203B41FA5}">
                      <a16:colId xmlns:a16="http://schemas.microsoft.com/office/drawing/2014/main" val="2525775135"/>
                    </a:ext>
                  </a:extLst>
                </a:gridCol>
                <a:gridCol w="8373597">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0.06</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first significant digit is 5, so we round up to 0.06 as the second digit is 6.</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0.05</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not rounded down, instead of up.</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0.0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rounded to 1 decimal place, instead of 1 significant figure, </a:t>
                      </a:r>
                    </a:p>
                    <a:p>
                      <a:pPr fontAlgn="ctr"/>
                      <a:r>
                        <a:rPr lang="en-US" sz="2000" b="0" dirty="0">
                          <a:solidFill>
                            <a:schemeClr val="tx1"/>
                          </a:solidFill>
                          <a:effectLst/>
                        </a:rPr>
                        <a:t>and has rounded down.</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0.1</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rounded to 1 decimal place, instead of 1 significant figure.</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830997"/>
          </a:xfrm>
          <a:prstGeom prst="rect">
            <a:avLst/>
          </a:prstGeom>
          <a:noFill/>
        </p:spPr>
        <p:txBody>
          <a:bodyPr wrap="square" rtlCol="0">
            <a:spAutoFit/>
          </a:bodyPr>
          <a:lstStyle/>
          <a:p>
            <a:pPr algn="ctr"/>
            <a:r>
              <a:rPr lang="en-GB" sz="4800" b="1" dirty="0"/>
              <a:t>Answer 11 – Rounding Significant Numbers </a:t>
            </a:r>
          </a:p>
        </p:txBody>
      </p:sp>
      <p:sp>
        <p:nvSpPr>
          <p:cNvPr id="6" name="TextBox 5"/>
          <p:cNvSpPr txBox="1"/>
          <p:nvPr/>
        </p:nvSpPr>
        <p:spPr>
          <a:xfrm>
            <a:off x="2233611" y="952500"/>
            <a:ext cx="7724775" cy="1754326"/>
          </a:xfrm>
          <a:prstGeom prst="rect">
            <a:avLst/>
          </a:prstGeom>
          <a:noFill/>
        </p:spPr>
        <p:txBody>
          <a:bodyPr wrap="square" rtlCol="0">
            <a:spAutoFit/>
          </a:bodyPr>
          <a:lstStyle/>
          <a:p>
            <a:pPr algn="ctr"/>
            <a:r>
              <a:rPr lang="en-GB" sz="5400" dirty="0"/>
              <a:t>Round 0.0567 </a:t>
            </a:r>
          </a:p>
          <a:p>
            <a:pPr algn="ctr"/>
            <a:r>
              <a:rPr lang="en-GB" sz="5400" dirty="0"/>
              <a:t>to 1 significant figure.</a:t>
            </a:r>
          </a:p>
        </p:txBody>
      </p:sp>
    </p:spTree>
    <p:extLst>
      <p:ext uri="{BB962C8B-B14F-4D97-AF65-F5344CB8AC3E}">
        <p14:creationId xmlns:p14="http://schemas.microsoft.com/office/powerpoint/2010/main" val="10772762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830997"/>
          </a:xfrm>
          <a:prstGeom prst="rect">
            <a:avLst/>
          </a:prstGeom>
          <a:noFill/>
        </p:spPr>
        <p:txBody>
          <a:bodyPr wrap="square" rtlCol="0">
            <a:spAutoFit/>
          </a:bodyPr>
          <a:lstStyle/>
          <a:p>
            <a:pPr algn="ctr"/>
            <a:r>
              <a:rPr lang="en-GB" sz="4800" b="1" dirty="0"/>
              <a:t>Question 12 – Rounding Significant Numbers </a:t>
            </a:r>
          </a:p>
        </p:txBody>
      </p:sp>
      <p:sp>
        <p:nvSpPr>
          <p:cNvPr id="5" name="TextBox 4"/>
          <p:cNvSpPr txBox="1"/>
          <p:nvPr/>
        </p:nvSpPr>
        <p:spPr>
          <a:xfrm>
            <a:off x="1633536" y="1266825"/>
            <a:ext cx="9167814" cy="2308324"/>
          </a:xfrm>
          <a:prstGeom prst="rect">
            <a:avLst/>
          </a:prstGeom>
          <a:noFill/>
        </p:spPr>
        <p:txBody>
          <a:bodyPr wrap="square" rtlCol="0">
            <a:spAutoFit/>
          </a:bodyPr>
          <a:lstStyle/>
          <a:p>
            <a:pPr algn="ctr"/>
            <a:r>
              <a:rPr lang="en-GB" sz="7200" dirty="0"/>
              <a:t>Round 38377 </a:t>
            </a:r>
          </a:p>
          <a:p>
            <a:pPr algn="ctr"/>
            <a:r>
              <a:rPr lang="en-GB" sz="7200" dirty="0"/>
              <a:t>to 3 significant figures.</a:t>
            </a:r>
          </a:p>
        </p:txBody>
      </p:sp>
    </p:spTree>
    <p:extLst>
      <p:ext uri="{BB962C8B-B14F-4D97-AF65-F5344CB8AC3E}">
        <p14:creationId xmlns:p14="http://schemas.microsoft.com/office/powerpoint/2010/main" val="34447448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2212763739"/>
              </p:ext>
            </p:extLst>
          </p:nvPr>
        </p:nvGraphicFramePr>
        <p:xfrm>
          <a:off x="325769" y="3062395"/>
          <a:ext cx="11570956" cy="3493044"/>
        </p:xfrm>
        <a:graphic>
          <a:graphicData uri="http://schemas.openxmlformats.org/drawingml/2006/table">
            <a:tbl>
              <a:tblPr/>
              <a:tblGrid>
                <a:gridCol w="3001848">
                  <a:extLst>
                    <a:ext uri="{9D8B030D-6E8A-4147-A177-3AD203B41FA5}">
                      <a16:colId xmlns:a16="http://schemas.microsoft.com/office/drawing/2014/main" val="2525775135"/>
                    </a:ext>
                  </a:extLst>
                </a:gridCol>
                <a:gridCol w="8569108">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38400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fourth digit is 7, so we round up to 38400.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383</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not included the last 2 digits.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38300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rounded down, instead of up.</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383</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missed the last 2 digits, and has rounded down instead of up.</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830997"/>
          </a:xfrm>
          <a:prstGeom prst="rect">
            <a:avLst/>
          </a:prstGeom>
          <a:noFill/>
        </p:spPr>
        <p:txBody>
          <a:bodyPr wrap="square" rtlCol="0">
            <a:spAutoFit/>
          </a:bodyPr>
          <a:lstStyle/>
          <a:p>
            <a:pPr algn="ctr"/>
            <a:r>
              <a:rPr lang="en-GB" sz="4800" b="1" dirty="0"/>
              <a:t>Answer 12 – Rounding Significant Numbers </a:t>
            </a:r>
          </a:p>
        </p:txBody>
      </p:sp>
      <p:sp>
        <p:nvSpPr>
          <p:cNvPr id="6" name="TextBox 5"/>
          <p:cNvSpPr txBox="1"/>
          <p:nvPr/>
        </p:nvSpPr>
        <p:spPr>
          <a:xfrm>
            <a:off x="3009668" y="1053133"/>
            <a:ext cx="6203157" cy="1569660"/>
          </a:xfrm>
          <a:prstGeom prst="rect">
            <a:avLst/>
          </a:prstGeom>
          <a:noFill/>
        </p:spPr>
        <p:txBody>
          <a:bodyPr wrap="square" rtlCol="0">
            <a:spAutoFit/>
          </a:bodyPr>
          <a:lstStyle/>
          <a:p>
            <a:pPr algn="ctr"/>
            <a:r>
              <a:rPr lang="en-GB" sz="4800" dirty="0"/>
              <a:t>Round 38377 </a:t>
            </a:r>
          </a:p>
          <a:p>
            <a:pPr algn="ctr"/>
            <a:r>
              <a:rPr lang="en-GB" sz="4800" dirty="0"/>
              <a:t>to 3 significant figures.</a:t>
            </a:r>
          </a:p>
        </p:txBody>
      </p:sp>
    </p:spTree>
    <p:extLst>
      <p:ext uri="{BB962C8B-B14F-4D97-AF65-F5344CB8AC3E}">
        <p14:creationId xmlns:p14="http://schemas.microsoft.com/office/powerpoint/2010/main" val="39406292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830997"/>
          </a:xfrm>
          <a:prstGeom prst="rect">
            <a:avLst/>
          </a:prstGeom>
          <a:noFill/>
        </p:spPr>
        <p:txBody>
          <a:bodyPr wrap="square" rtlCol="0">
            <a:spAutoFit/>
          </a:bodyPr>
          <a:lstStyle/>
          <a:p>
            <a:pPr algn="ctr"/>
            <a:r>
              <a:rPr lang="en-GB" sz="4800" b="1" dirty="0"/>
              <a:t>Question 13 – Estimating Calculations </a:t>
            </a:r>
          </a:p>
        </p:txBody>
      </p:sp>
      <p:sp>
        <p:nvSpPr>
          <p:cNvPr id="3" name="TextBox 2"/>
          <p:cNvSpPr txBox="1"/>
          <p:nvPr/>
        </p:nvSpPr>
        <p:spPr>
          <a:xfrm>
            <a:off x="3338512" y="1047750"/>
            <a:ext cx="5514975" cy="2123658"/>
          </a:xfrm>
          <a:prstGeom prst="rect">
            <a:avLst/>
          </a:prstGeom>
          <a:noFill/>
        </p:spPr>
        <p:txBody>
          <a:bodyPr wrap="square" rtlCol="0">
            <a:spAutoFit/>
          </a:bodyPr>
          <a:lstStyle/>
          <a:p>
            <a:pPr algn="ctr"/>
            <a:r>
              <a:rPr lang="en-GB" sz="6600" dirty="0"/>
              <a:t>Estimate </a:t>
            </a:r>
          </a:p>
          <a:p>
            <a:pPr algn="ctr"/>
            <a:r>
              <a:rPr lang="en-GB" sz="6600" dirty="0"/>
              <a:t>3269 x 138</a:t>
            </a:r>
          </a:p>
        </p:txBody>
      </p:sp>
    </p:spTree>
    <p:extLst>
      <p:ext uri="{BB962C8B-B14F-4D97-AF65-F5344CB8AC3E}">
        <p14:creationId xmlns:p14="http://schemas.microsoft.com/office/powerpoint/2010/main" val="2354319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1196597216"/>
              </p:ext>
            </p:extLst>
          </p:nvPr>
        </p:nvGraphicFramePr>
        <p:xfrm>
          <a:off x="305758" y="3040796"/>
          <a:ext cx="11581442" cy="3614964"/>
        </p:xfrm>
        <a:graphic>
          <a:graphicData uri="http://schemas.openxmlformats.org/drawingml/2006/table">
            <a:tbl>
              <a:tblPr/>
              <a:tblGrid>
                <a:gridCol w="2969419">
                  <a:extLst>
                    <a:ext uri="{9D8B030D-6E8A-4147-A177-3AD203B41FA5}">
                      <a16:colId xmlns:a16="http://schemas.microsoft.com/office/drawing/2014/main" val="2525775135"/>
                    </a:ext>
                  </a:extLst>
                </a:gridCol>
                <a:gridCol w="8612023">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300 000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We estimate by rounding each number to 1 significant figure. </a:t>
                      </a:r>
                    </a:p>
                    <a:p>
                      <a:pPr fontAlgn="ctr"/>
                      <a:r>
                        <a:rPr lang="en-US" sz="2000" b="0" dirty="0">
                          <a:solidFill>
                            <a:schemeClr val="tx1"/>
                          </a:solidFill>
                          <a:effectLst/>
                        </a:rPr>
                        <a:t>This gives 3000 × 100 = 300,000.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420</a:t>
                      </a:r>
                      <a:r>
                        <a:rPr lang="en-GB" sz="3200" b="0" baseline="0" dirty="0">
                          <a:solidFill>
                            <a:schemeClr val="tx1"/>
                          </a:solidFill>
                          <a:effectLst/>
                          <a:latin typeface="robotobold"/>
                        </a:rPr>
                        <a:t> 000</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rounded 138 to the nearest ten, not 1 significant figure.</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330</a:t>
                      </a:r>
                      <a:r>
                        <a:rPr lang="en-GB" sz="3200" b="0" baseline="0" dirty="0">
                          <a:solidFill>
                            <a:schemeClr val="tx1"/>
                          </a:solidFill>
                          <a:effectLst/>
                          <a:latin typeface="robotobold"/>
                        </a:rPr>
                        <a:t> 000</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rounded 3269 to the nearest hundred, not 1 significant figure.</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451</a:t>
                      </a:r>
                      <a:r>
                        <a:rPr lang="en-GB" sz="3200" b="0" baseline="0" dirty="0">
                          <a:solidFill>
                            <a:schemeClr val="tx1"/>
                          </a:solidFill>
                          <a:effectLst/>
                          <a:latin typeface="robotobold"/>
                        </a:rPr>
                        <a:t> 122</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worked out the exact answer, rather than estimating.</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13 – Estimating Calculations </a:t>
            </a:r>
          </a:p>
        </p:txBody>
      </p:sp>
      <p:sp>
        <p:nvSpPr>
          <p:cNvPr id="5" name="TextBox 4"/>
          <p:cNvSpPr txBox="1"/>
          <p:nvPr/>
        </p:nvSpPr>
        <p:spPr>
          <a:xfrm>
            <a:off x="3338512" y="1047750"/>
            <a:ext cx="5514975" cy="1754326"/>
          </a:xfrm>
          <a:prstGeom prst="rect">
            <a:avLst/>
          </a:prstGeom>
          <a:noFill/>
        </p:spPr>
        <p:txBody>
          <a:bodyPr wrap="square" rtlCol="0">
            <a:spAutoFit/>
          </a:bodyPr>
          <a:lstStyle/>
          <a:p>
            <a:pPr algn="ctr"/>
            <a:r>
              <a:rPr lang="en-GB" sz="5400" dirty="0"/>
              <a:t>Estimate </a:t>
            </a:r>
          </a:p>
          <a:p>
            <a:pPr algn="ctr"/>
            <a:r>
              <a:rPr lang="en-GB" sz="5400" dirty="0"/>
              <a:t>3269 x 138</a:t>
            </a:r>
          </a:p>
        </p:txBody>
      </p:sp>
    </p:spTree>
    <p:extLst>
      <p:ext uri="{BB962C8B-B14F-4D97-AF65-F5344CB8AC3E}">
        <p14:creationId xmlns:p14="http://schemas.microsoft.com/office/powerpoint/2010/main" val="27029332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569660"/>
          </a:xfrm>
          <a:prstGeom prst="rect">
            <a:avLst/>
          </a:prstGeom>
          <a:noFill/>
        </p:spPr>
        <p:txBody>
          <a:bodyPr wrap="square" rtlCol="0">
            <a:spAutoFit/>
          </a:bodyPr>
          <a:lstStyle/>
          <a:p>
            <a:pPr algn="ctr"/>
            <a:r>
              <a:rPr lang="en-GB" sz="4800" b="1" dirty="0"/>
              <a:t>Question 14 – Estimating Calculations </a:t>
            </a:r>
          </a:p>
          <a:p>
            <a:pPr algn="ctr"/>
            <a:r>
              <a:rPr lang="en-GB" sz="4800" b="1" dirty="0"/>
              <a:t> </a:t>
            </a:r>
          </a:p>
        </p:txBody>
      </p:sp>
      <p:pic>
        <p:nvPicPr>
          <p:cNvPr id="2" name="Picture 1"/>
          <p:cNvPicPr>
            <a:picLocks noChangeAspect="1"/>
          </p:cNvPicPr>
          <p:nvPr/>
        </p:nvPicPr>
        <p:blipFill rotWithShape="1">
          <a:blip r:embed="rId2"/>
          <a:srcRect l="34218" t="17812" r="33985" b="57838"/>
          <a:stretch/>
        </p:blipFill>
        <p:spPr>
          <a:xfrm>
            <a:off x="2828925" y="1057274"/>
            <a:ext cx="6534150" cy="3752851"/>
          </a:xfrm>
          <a:prstGeom prst="rect">
            <a:avLst/>
          </a:prstGeom>
        </p:spPr>
      </p:pic>
    </p:spTree>
    <p:extLst>
      <p:ext uri="{BB962C8B-B14F-4D97-AF65-F5344CB8AC3E}">
        <p14:creationId xmlns:p14="http://schemas.microsoft.com/office/powerpoint/2010/main" val="42520430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3355707357"/>
              </p:ext>
            </p:extLst>
          </p:nvPr>
        </p:nvGraphicFramePr>
        <p:xfrm>
          <a:off x="563894" y="2836605"/>
          <a:ext cx="11256631" cy="3858804"/>
        </p:xfrm>
        <a:graphic>
          <a:graphicData uri="http://schemas.openxmlformats.org/drawingml/2006/table">
            <a:tbl>
              <a:tblPr/>
              <a:tblGrid>
                <a:gridCol w="3016093">
                  <a:extLst>
                    <a:ext uri="{9D8B030D-6E8A-4147-A177-3AD203B41FA5}">
                      <a16:colId xmlns:a16="http://schemas.microsoft.com/office/drawing/2014/main" val="2525775135"/>
                    </a:ext>
                  </a:extLst>
                </a:gridCol>
                <a:gridCol w="8240538">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US" sz="3200" b="0" dirty="0">
                          <a:solidFill>
                            <a:schemeClr val="tx1"/>
                          </a:solidFill>
                          <a:effectLst/>
                          <a:latin typeface="robotobold"/>
                        </a:rPr>
                        <a:t>400</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We round each number to 1 significant figure, </a:t>
                      </a:r>
                    </a:p>
                    <a:p>
                      <a:pPr fontAlgn="ctr"/>
                      <a:r>
                        <a:rPr lang="en-US" sz="2000" b="0" dirty="0">
                          <a:solidFill>
                            <a:schemeClr val="tx1"/>
                          </a:solidFill>
                          <a:effectLst/>
                        </a:rPr>
                        <a:t>and estimate using ( 4 × 20 )/0.2 = 80 × 5 = 400.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14.4</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rounded to the nearest whole number, rather than 1 significant figure, and has divided by 5 rather than 0.2.</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US" sz="3200" b="0" dirty="0">
                          <a:solidFill>
                            <a:schemeClr val="tx1"/>
                          </a:solidFill>
                          <a:effectLst/>
                          <a:latin typeface="robotobold"/>
                        </a:rPr>
                        <a:t>16</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divided by 5, instead of 0.2.</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360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rounded to the nearest whole number, rather than 1 significant figure.</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14 – Estimating Calculations </a:t>
            </a:r>
          </a:p>
        </p:txBody>
      </p:sp>
      <p:pic>
        <p:nvPicPr>
          <p:cNvPr id="4" name="Picture 3"/>
          <p:cNvPicPr>
            <a:picLocks noChangeAspect="1"/>
          </p:cNvPicPr>
          <p:nvPr/>
        </p:nvPicPr>
        <p:blipFill rotWithShape="1">
          <a:blip r:embed="rId2"/>
          <a:srcRect l="39826" t="27701" r="39779" b="57838"/>
          <a:stretch/>
        </p:blipFill>
        <p:spPr>
          <a:xfrm>
            <a:off x="7115174" y="992739"/>
            <a:ext cx="3076545" cy="1636162"/>
          </a:xfrm>
          <a:prstGeom prst="rect">
            <a:avLst/>
          </a:prstGeom>
        </p:spPr>
      </p:pic>
      <p:pic>
        <p:nvPicPr>
          <p:cNvPr id="5" name="Picture 4"/>
          <p:cNvPicPr>
            <a:picLocks noChangeAspect="1"/>
          </p:cNvPicPr>
          <p:nvPr/>
        </p:nvPicPr>
        <p:blipFill rotWithShape="1">
          <a:blip r:embed="rId2"/>
          <a:srcRect l="34218" t="17812" r="33985" b="74834"/>
          <a:stretch/>
        </p:blipFill>
        <p:spPr>
          <a:xfrm>
            <a:off x="1466849" y="1295400"/>
            <a:ext cx="5267325" cy="913720"/>
          </a:xfrm>
          <a:prstGeom prst="rect">
            <a:avLst/>
          </a:prstGeom>
        </p:spPr>
      </p:pic>
    </p:spTree>
    <p:extLst>
      <p:ext uri="{BB962C8B-B14F-4D97-AF65-F5344CB8AC3E}">
        <p14:creationId xmlns:p14="http://schemas.microsoft.com/office/powerpoint/2010/main" val="1566987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1516793242"/>
              </p:ext>
            </p:extLst>
          </p:nvPr>
        </p:nvGraphicFramePr>
        <p:xfrm>
          <a:off x="352425" y="3062395"/>
          <a:ext cx="11525249" cy="3614964"/>
        </p:xfrm>
        <a:graphic>
          <a:graphicData uri="http://schemas.openxmlformats.org/drawingml/2006/table">
            <a:tbl>
              <a:tblPr/>
              <a:tblGrid>
                <a:gridCol w="2924175">
                  <a:extLst>
                    <a:ext uri="{9D8B030D-6E8A-4147-A177-3AD203B41FA5}">
                      <a16:colId xmlns:a16="http://schemas.microsoft.com/office/drawing/2014/main" val="2525775135"/>
                    </a:ext>
                  </a:extLst>
                </a:gridCol>
                <a:gridCol w="8601074">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48</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LCM of 6 and 16 is 48, and as 8 is a factor of 16, the LCM of all 3 numbers is 48.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US" sz="3200" b="0" dirty="0">
                          <a:solidFill>
                            <a:schemeClr val="tx1"/>
                          </a:solidFill>
                          <a:effectLst/>
                          <a:latin typeface="robotobold"/>
                        </a:rPr>
                        <a:t>2</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found the</a:t>
                      </a:r>
                      <a:r>
                        <a:rPr lang="en-US" sz="2400" b="0" baseline="0" dirty="0">
                          <a:solidFill>
                            <a:schemeClr val="tx1"/>
                          </a:solidFill>
                          <a:effectLst/>
                        </a:rPr>
                        <a:t> HCF</a:t>
                      </a:r>
                      <a:r>
                        <a:rPr lang="en-US" sz="2400" b="0" dirty="0">
                          <a:solidFill>
                            <a:schemeClr val="tx1"/>
                          </a:solidFill>
                          <a:effectLst/>
                        </a:rPr>
                        <a:t>.</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US" sz="3200" b="0" dirty="0">
                          <a:solidFill>
                            <a:schemeClr val="tx1"/>
                          </a:solidFill>
                          <a:effectLst/>
                          <a:latin typeface="robotobold"/>
                        </a:rPr>
                        <a:t>768</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added a multiple</a:t>
                      </a:r>
                      <a:r>
                        <a:rPr lang="en-US" sz="2400" b="0" baseline="0" dirty="0">
                          <a:solidFill>
                            <a:schemeClr val="tx1"/>
                          </a:solidFill>
                          <a:effectLst/>
                        </a:rPr>
                        <a:t> all the numbers together. 6x8x16</a:t>
                      </a:r>
                      <a:endParaRPr lang="en-US" sz="24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96</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found a common multiple, but not the lowest.</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1 – HCF and LCM</a:t>
            </a:r>
          </a:p>
        </p:txBody>
      </p:sp>
      <p:pic>
        <p:nvPicPr>
          <p:cNvPr id="3" name="Picture 2"/>
          <p:cNvPicPr>
            <a:picLocks noChangeAspect="1"/>
          </p:cNvPicPr>
          <p:nvPr/>
        </p:nvPicPr>
        <p:blipFill>
          <a:blip r:embed="rId2"/>
          <a:stretch>
            <a:fillRect/>
          </a:stretch>
        </p:blipFill>
        <p:spPr>
          <a:xfrm>
            <a:off x="3205158" y="923330"/>
            <a:ext cx="5157446" cy="2032372"/>
          </a:xfrm>
          <a:prstGeom prst="rect">
            <a:avLst/>
          </a:prstGeom>
        </p:spPr>
      </p:pic>
    </p:spTree>
    <p:extLst>
      <p:ext uri="{BB962C8B-B14F-4D97-AF65-F5344CB8AC3E}">
        <p14:creationId xmlns:p14="http://schemas.microsoft.com/office/powerpoint/2010/main" val="17118885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1569660"/>
          </a:xfrm>
          <a:prstGeom prst="rect">
            <a:avLst/>
          </a:prstGeom>
          <a:noFill/>
        </p:spPr>
        <p:txBody>
          <a:bodyPr wrap="square" rtlCol="0">
            <a:spAutoFit/>
          </a:bodyPr>
          <a:lstStyle/>
          <a:p>
            <a:pPr algn="ctr"/>
            <a:r>
              <a:rPr lang="en-GB" sz="4800" b="1" dirty="0"/>
              <a:t>Question 15 – Estimating Calculations </a:t>
            </a:r>
          </a:p>
          <a:p>
            <a:pPr algn="ctr"/>
            <a:r>
              <a:rPr lang="en-GB" sz="4800" b="1" dirty="0"/>
              <a:t> </a:t>
            </a:r>
          </a:p>
        </p:txBody>
      </p:sp>
      <p:pic>
        <p:nvPicPr>
          <p:cNvPr id="5" name="Picture 4"/>
          <p:cNvPicPr>
            <a:picLocks noChangeAspect="1"/>
          </p:cNvPicPr>
          <p:nvPr/>
        </p:nvPicPr>
        <p:blipFill rotWithShape="1">
          <a:blip r:embed="rId2"/>
          <a:srcRect l="34453" t="17396" r="33750" b="56354"/>
          <a:stretch/>
        </p:blipFill>
        <p:spPr>
          <a:xfrm>
            <a:off x="2609330" y="1114809"/>
            <a:ext cx="6706640" cy="4152515"/>
          </a:xfrm>
          <a:prstGeom prst="rect">
            <a:avLst/>
          </a:prstGeom>
        </p:spPr>
      </p:pic>
    </p:spTree>
    <p:extLst>
      <p:ext uri="{BB962C8B-B14F-4D97-AF65-F5344CB8AC3E}">
        <p14:creationId xmlns:p14="http://schemas.microsoft.com/office/powerpoint/2010/main" val="3793232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1399724531"/>
              </p:ext>
            </p:extLst>
          </p:nvPr>
        </p:nvGraphicFramePr>
        <p:xfrm>
          <a:off x="563894" y="2836605"/>
          <a:ext cx="11256631" cy="3736884"/>
        </p:xfrm>
        <a:graphic>
          <a:graphicData uri="http://schemas.openxmlformats.org/drawingml/2006/table">
            <a:tbl>
              <a:tblPr/>
              <a:tblGrid>
                <a:gridCol w="3016093">
                  <a:extLst>
                    <a:ext uri="{9D8B030D-6E8A-4147-A177-3AD203B41FA5}">
                      <a16:colId xmlns:a16="http://schemas.microsoft.com/office/drawing/2014/main" val="2525775135"/>
                    </a:ext>
                  </a:extLst>
                </a:gridCol>
                <a:gridCol w="8240538">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300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Rounding each number to 1 sig. fig. gives (3 × 20)/0.2 = 60/0.2 = 300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10.8</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rounded to the nearest whole number, rather than 1 significant figure, and has divided by 5 rather than 0.2.</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12</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divided by 5, rather than 0.2.</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270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rounded to the nearest whole number, rather than 1 significant figure.</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15 – Estimating Calculations </a:t>
            </a:r>
          </a:p>
        </p:txBody>
      </p:sp>
      <p:pic>
        <p:nvPicPr>
          <p:cNvPr id="5" name="Picture 4"/>
          <p:cNvPicPr>
            <a:picLocks noChangeAspect="1"/>
          </p:cNvPicPr>
          <p:nvPr/>
        </p:nvPicPr>
        <p:blipFill rotWithShape="1">
          <a:blip r:embed="rId2"/>
          <a:srcRect l="34218" t="17812" r="33985" b="74834"/>
          <a:stretch/>
        </p:blipFill>
        <p:spPr>
          <a:xfrm>
            <a:off x="1466849" y="1295400"/>
            <a:ext cx="5267325" cy="913720"/>
          </a:xfrm>
          <a:prstGeom prst="rect">
            <a:avLst/>
          </a:prstGeom>
        </p:spPr>
      </p:pic>
      <p:pic>
        <p:nvPicPr>
          <p:cNvPr id="2" name="Picture 1"/>
          <p:cNvPicPr>
            <a:picLocks noChangeAspect="1"/>
          </p:cNvPicPr>
          <p:nvPr/>
        </p:nvPicPr>
        <p:blipFill rotWithShape="1">
          <a:blip r:embed="rId3"/>
          <a:srcRect l="39983" t="27925" r="40109" b="57900"/>
          <a:stretch/>
        </p:blipFill>
        <p:spPr>
          <a:xfrm>
            <a:off x="7172325" y="1045743"/>
            <a:ext cx="3124200" cy="1668449"/>
          </a:xfrm>
          <a:prstGeom prst="rect">
            <a:avLst/>
          </a:prstGeom>
        </p:spPr>
      </p:pic>
    </p:spTree>
    <p:extLst>
      <p:ext uri="{BB962C8B-B14F-4D97-AF65-F5344CB8AC3E}">
        <p14:creationId xmlns:p14="http://schemas.microsoft.com/office/powerpoint/2010/main" val="205954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2192000" cy="923330"/>
          </a:xfrm>
          <a:prstGeom prst="rect">
            <a:avLst/>
          </a:prstGeom>
          <a:noFill/>
        </p:spPr>
        <p:txBody>
          <a:bodyPr wrap="square" rtlCol="0">
            <a:spAutoFit/>
          </a:bodyPr>
          <a:lstStyle/>
          <a:p>
            <a:pPr algn="ctr"/>
            <a:r>
              <a:rPr lang="en-GB" sz="5400" b="1" dirty="0"/>
              <a:t>Question 2 – </a:t>
            </a:r>
          </a:p>
        </p:txBody>
      </p:sp>
      <p:sp>
        <p:nvSpPr>
          <p:cNvPr id="6" name="TextBox 5"/>
          <p:cNvSpPr txBox="1"/>
          <p:nvPr/>
        </p:nvSpPr>
        <p:spPr>
          <a:xfrm>
            <a:off x="465513" y="2610196"/>
            <a:ext cx="4705003" cy="1058488"/>
          </a:xfrm>
          <a:prstGeom prst="rect">
            <a:avLst/>
          </a:prstGeom>
          <a:noFill/>
        </p:spPr>
        <p:txBody>
          <a:bodyPr wrap="square" rtlCol="0">
            <a:spAutoFit/>
          </a:bodyPr>
          <a:lstStyle/>
          <a:p>
            <a:endParaRPr lang="en-GB" dirty="0"/>
          </a:p>
        </p:txBody>
      </p:sp>
      <p:pic>
        <p:nvPicPr>
          <p:cNvPr id="2" name="Picture 1"/>
          <p:cNvPicPr>
            <a:picLocks noChangeAspect="1"/>
          </p:cNvPicPr>
          <p:nvPr/>
        </p:nvPicPr>
        <p:blipFill rotWithShape="1">
          <a:blip r:embed="rId2"/>
          <a:srcRect l="12364" t="13909" r="10909" b="50091"/>
          <a:stretch/>
        </p:blipFill>
        <p:spPr>
          <a:xfrm>
            <a:off x="870066" y="1169323"/>
            <a:ext cx="10551473" cy="3713018"/>
          </a:xfrm>
          <a:prstGeom prst="rect">
            <a:avLst/>
          </a:prstGeom>
        </p:spPr>
      </p:pic>
    </p:spTree>
    <p:extLst>
      <p:ext uri="{BB962C8B-B14F-4D97-AF65-F5344CB8AC3E}">
        <p14:creationId xmlns:p14="http://schemas.microsoft.com/office/powerpoint/2010/main" val="341280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370205425"/>
              </p:ext>
            </p:extLst>
          </p:nvPr>
        </p:nvGraphicFramePr>
        <p:xfrm>
          <a:off x="152398" y="2816780"/>
          <a:ext cx="11906250" cy="3919764"/>
        </p:xfrm>
        <a:graphic>
          <a:graphicData uri="http://schemas.openxmlformats.org/drawingml/2006/table">
            <a:tbl>
              <a:tblPr/>
              <a:tblGrid>
                <a:gridCol w="2809875">
                  <a:extLst>
                    <a:ext uri="{9D8B030D-6E8A-4147-A177-3AD203B41FA5}">
                      <a16:colId xmlns:a16="http://schemas.microsoft.com/office/drawing/2014/main" val="2525775135"/>
                    </a:ext>
                  </a:extLst>
                </a:gridCol>
                <a:gridCol w="9096375">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5</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largest square tile that could be used to cover the floor exactly is 5mx5m (so 5m long) because 5 is the highest common factor of 10 and 15.</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150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400" b="0" dirty="0">
                          <a:solidFill>
                            <a:schemeClr val="tx1"/>
                          </a:solidFill>
                          <a:effectLst/>
                        </a:rPr>
                        <a:t>You have learnt how to find the area of the floor (10x15)! :) But this question is asking you for the length of the largest size square tiles that could be used to cover the floor exactly. You're looking for the biggest number that divides exactly into both 10 and 15: you're looking for the highest common factor of 10 and 15.</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15</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400" b="0" dirty="0">
                          <a:solidFill>
                            <a:schemeClr val="tx1"/>
                          </a:solidFill>
                          <a:effectLst/>
                        </a:rPr>
                        <a:t>If the tiles were allowed to be rectangular, then this would be right; there would just be one big 15mx10m tile that covered the whole floor. But Isabelle wants the largest possible square tile. You're looking for the biggest number that divides exactly into both 10 and 15: you're looking for the highest common factor of 10 and 15.</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30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400" b="0" dirty="0">
                          <a:solidFill>
                            <a:schemeClr val="tx1"/>
                          </a:solidFill>
                          <a:effectLst/>
                        </a:rPr>
                        <a:t>A 30mx30m tile would actually be bigger than the floor. You have successfully learnt how to find the lowest common multiple of two numbers! But, to solve this problem, you need to find the highest common factor instead.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2 – HCF and LCM </a:t>
            </a:r>
          </a:p>
        </p:txBody>
      </p:sp>
      <p:pic>
        <p:nvPicPr>
          <p:cNvPr id="5" name="Picture 4"/>
          <p:cNvPicPr>
            <a:picLocks noChangeAspect="1"/>
          </p:cNvPicPr>
          <p:nvPr/>
        </p:nvPicPr>
        <p:blipFill rotWithShape="1">
          <a:blip r:embed="rId2"/>
          <a:srcRect l="12364" t="15995" r="10909" b="52371"/>
          <a:stretch/>
        </p:blipFill>
        <p:spPr>
          <a:xfrm>
            <a:off x="3107995" y="835579"/>
            <a:ext cx="5976007" cy="1847851"/>
          </a:xfrm>
          <a:prstGeom prst="rect">
            <a:avLst/>
          </a:prstGeom>
        </p:spPr>
      </p:pic>
    </p:spTree>
    <p:extLst>
      <p:ext uri="{BB962C8B-B14F-4D97-AF65-F5344CB8AC3E}">
        <p14:creationId xmlns:p14="http://schemas.microsoft.com/office/powerpoint/2010/main" val="506155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923330"/>
          </a:xfrm>
          <a:prstGeom prst="rect">
            <a:avLst/>
          </a:prstGeom>
          <a:noFill/>
        </p:spPr>
        <p:txBody>
          <a:bodyPr wrap="square" rtlCol="0">
            <a:spAutoFit/>
          </a:bodyPr>
          <a:lstStyle/>
          <a:p>
            <a:pPr algn="ctr"/>
            <a:r>
              <a:rPr lang="en-GB" sz="5400" b="1" dirty="0"/>
              <a:t>Question 3 – HCF and LCM </a:t>
            </a:r>
          </a:p>
        </p:txBody>
      </p:sp>
      <mc:AlternateContent xmlns:mc="http://schemas.openxmlformats.org/markup-compatibility/2006" xmlns:a14="http://schemas.microsoft.com/office/drawing/2010/main">
        <mc:Choice Requires="a14">
          <p:sp>
            <p:nvSpPr>
              <p:cNvPr id="2" name="TextBox 1"/>
              <p:cNvSpPr txBox="1"/>
              <p:nvPr/>
            </p:nvSpPr>
            <p:spPr>
              <a:xfrm>
                <a:off x="609600" y="1440871"/>
                <a:ext cx="11100261" cy="2585323"/>
              </a:xfrm>
              <a:prstGeom prst="rect">
                <a:avLst/>
              </a:prstGeom>
              <a:noFill/>
            </p:spPr>
            <p:txBody>
              <a:bodyPr wrap="square" rtlCol="0">
                <a:spAutoFit/>
              </a:bodyPr>
              <a:lstStyle/>
              <a:p>
                <a:pPr algn="ctr"/>
                <a:r>
                  <a:rPr lang="en-US" sz="5400" dirty="0"/>
                  <a:t>Given 140 = </a:t>
                </a:r>
                <a14:m>
                  <m:oMath xmlns:m="http://schemas.openxmlformats.org/officeDocument/2006/math">
                    <m:sSup>
                      <m:sSupPr>
                        <m:ctrlPr>
                          <a:rPr lang="en-US" sz="5400" i="1" smtClean="0">
                            <a:latin typeface="Cambria Math" panose="02040503050406030204" pitchFamily="18" charset="0"/>
                          </a:rPr>
                        </m:ctrlPr>
                      </m:sSupPr>
                      <m:e>
                        <m:r>
                          <a:rPr lang="en-US" sz="5400" b="0" i="1" smtClean="0">
                            <a:latin typeface="Cambria Math" panose="02040503050406030204" pitchFamily="18" charset="0"/>
                          </a:rPr>
                          <m:t>2</m:t>
                        </m:r>
                      </m:e>
                      <m:sup>
                        <m:r>
                          <a:rPr lang="en-US" sz="5400" b="0" i="1" smtClean="0">
                            <a:latin typeface="Cambria Math" panose="02040503050406030204" pitchFamily="18" charset="0"/>
                          </a:rPr>
                          <m:t>2</m:t>
                        </m:r>
                      </m:sup>
                    </m:sSup>
                  </m:oMath>
                </a14:m>
                <a:r>
                  <a:rPr lang="en-US" sz="5400" dirty="0"/>
                  <a:t> x 5 x 7 and 250 = 2 x </a:t>
                </a:r>
                <a14:m>
                  <m:oMath xmlns:m="http://schemas.openxmlformats.org/officeDocument/2006/math">
                    <m:sSup>
                      <m:sSupPr>
                        <m:ctrlPr>
                          <a:rPr lang="en-US" sz="5400" i="1" smtClean="0">
                            <a:latin typeface="Cambria Math" panose="02040503050406030204" pitchFamily="18" charset="0"/>
                          </a:rPr>
                        </m:ctrlPr>
                      </m:sSupPr>
                      <m:e>
                        <m:r>
                          <a:rPr lang="en-US" sz="5400" b="0" i="1" smtClean="0">
                            <a:latin typeface="Cambria Math" panose="02040503050406030204" pitchFamily="18" charset="0"/>
                          </a:rPr>
                          <m:t>5</m:t>
                        </m:r>
                      </m:e>
                      <m:sup>
                        <m:r>
                          <a:rPr lang="en-US" sz="5400" b="0" i="1" smtClean="0">
                            <a:latin typeface="Cambria Math" panose="02040503050406030204" pitchFamily="18" charset="0"/>
                          </a:rPr>
                          <m:t>2</m:t>
                        </m:r>
                      </m:sup>
                    </m:sSup>
                  </m:oMath>
                </a14:m>
                <a:endParaRPr lang="en-US" sz="5400" dirty="0"/>
              </a:p>
              <a:p>
                <a:pPr algn="ctr"/>
                <a:endParaRPr lang="en-US" sz="5400" dirty="0"/>
              </a:p>
              <a:p>
                <a:pPr algn="ctr"/>
                <a:r>
                  <a:rPr lang="en-US" sz="5400" dirty="0"/>
                  <a:t>What is the HCF of 140 and 250</a:t>
                </a:r>
                <a:endParaRPr lang="en-GB" sz="5400" dirty="0"/>
              </a:p>
            </p:txBody>
          </p:sp>
        </mc:Choice>
        <mc:Fallback xmlns="">
          <p:sp>
            <p:nvSpPr>
              <p:cNvPr id="2" name="TextBox 1"/>
              <p:cNvSpPr txBox="1">
                <a:spLocks noRot="1" noChangeAspect="1" noMove="1" noResize="1" noEditPoints="1" noAdjustHandles="1" noChangeArrowheads="1" noChangeShapeType="1" noTextEdit="1"/>
              </p:cNvSpPr>
              <p:nvPr/>
            </p:nvSpPr>
            <p:spPr>
              <a:xfrm>
                <a:off x="609600" y="1440871"/>
                <a:ext cx="11100261" cy="2585323"/>
              </a:xfrm>
              <a:prstGeom prst="rect">
                <a:avLst/>
              </a:prstGeom>
              <a:blipFill>
                <a:blip r:embed="rId2"/>
                <a:stretch>
                  <a:fillRect l="-2197" t="-6368" b="-13443"/>
                </a:stretch>
              </a:blipFill>
            </p:spPr>
            <p:txBody>
              <a:bodyPr/>
              <a:lstStyle/>
              <a:p>
                <a:r>
                  <a:rPr lang="en-GB">
                    <a:noFill/>
                  </a:rPr>
                  <a:t> </a:t>
                </a:r>
              </a:p>
            </p:txBody>
          </p:sp>
        </mc:Fallback>
      </mc:AlternateContent>
    </p:spTree>
    <p:extLst>
      <p:ext uri="{BB962C8B-B14F-4D97-AF65-F5344CB8AC3E}">
        <p14:creationId xmlns:p14="http://schemas.microsoft.com/office/powerpoint/2010/main" val="1999667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3423841955"/>
              </p:ext>
            </p:extLst>
          </p:nvPr>
        </p:nvGraphicFramePr>
        <p:xfrm>
          <a:off x="313427" y="3887260"/>
          <a:ext cx="11565144" cy="2247416"/>
        </p:xfrm>
        <a:graphic>
          <a:graphicData uri="http://schemas.openxmlformats.org/drawingml/2006/table">
            <a:tbl>
              <a:tblPr/>
              <a:tblGrid>
                <a:gridCol w="3049252">
                  <a:extLst>
                    <a:ext uri="{9D8B030D-6E8A-4147-A177-3AD203B41FA5}">
                      <a16:colId xmlns:a16="http://schemas.microsoft.com/office/drawing/2014/main" val="2525775135"/>
                    </a:ext>
                  </a:extLst>
                </a:gridCol>
                <a:gridCol w="8515892">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10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2 x 5 = 10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US" sz="3200" b="0" dirty="0">
                          <a:solidFill>
                            <a:schemeClr val="tx1"/>
                          </a:solidFill>
                          <a:effectLst/>
                          <a:latin typeface="robotobold"/>
                        </a:rPr>
                        <a:t>700</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2 x 2</a:t>
                      </a:r>
                      <a:r>
                        <a:rPr lang="en-US" sz="2000" b="0" baseline="0" dirty="0">
                          <a:solidFill>
                            <a:schemeClr val="tx1"/>
                          </a:solidFill>
                          <a:effectLst/>
                        </a:rPr>
                        <a:t> x 5 x </a:t>
                      </a:r>
                      <a:r>
                        <a:rPr lang="en-US" sz="2000" b="0" dirty="0">
                          <a:solidFill>
                            <a:schemeClr val="tx1"/>
                          </a:solidFill>
                          <a:effectLst/>
                        </a:rPr>
                        <a:t>5 x 7 = 700 the student has found the LCM</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3 – HCF and LCM</a:t>
            </a:r>
          </a:p>
        </p:txBody>
      </p:sp>
      <mc:AlternateContent xmlns:mc="http://schemas.openxmlformats.org/markup-compatibility/2006" xmlns:a14="http://schemas.microsoft.com/office/drawing/2010/main">
        <mc:Choice Requires="a14">
          <p:sp>
            <p:nvSpPr>
              <p:cNvPr id="6" name="TextBox 5"/>
              <p:cNvSpPr txBox="1"/>
              <p:nvPr/>
            </p:nvSpPr>
            <p:spPr>
              <a:xfrm>
                <a:off x="545869" y="986442"/>
                <a:ext cx="11100261" cy="1754326"/>
              </a:xfrm>
              <a:prstGeom prst="rect">
                <a:avLst/>
              </a:prstGeom>
              <a:noFill/>
            </p:spPr>
            <p:txBody>
              <a:bodyPr wrap="square" rtlCol="0">
                <a:spAutoFit/>
              </a:bodyPr>
              <a:lstStyle/>
              <a:p>
                <a:pPr algn="ctr"/>
                <a:r>
                  <a:rPr lang="en-US" sz="5400" dirty="0"/>
                  <a:t>Given 140 = </a:t>
                </a:r>
                <a14:m>
                  <m:oMath xmlns:m="http://schemas.openxmlformats.org/officeDocument/2006/math">
                    <m:sSup>
                      <m:sSupPr>
                        <m:ctrlPr>
                          <a:rPr lang="en-US" sz="5400" i="1" smtClean="0">
                            <a:latin typeface="Cambria Math" panose="02040503050406030204" pitchFamily="18" charset="0"/>
                          </a:rPr>
                        </m:ctrlPr>
                      </m:sSupPr>
                      <m:e>
                        <m:r>
                          <a:rPr lang="en-US" sz="5400" b="0" i="1" smtClean="0">
                            <a:latin typeface="Cambria Math" panose="02040503050406030204" pitchFamily="18" charset="0"/>
                          </a:rPr>
                          <m:t>2</m:t>
                        </m:r>
                      </m:e>
                      <m:sup>
                        <m:r>
                          <a:rPr lang="en-US" sz="5400" b="0" i="1" smtClean="0">
                            <a:latin typeface="Cambria Math" panose="02040503050406030204" pitchFamily="18" charset="0"/>
                          </a:rPr>
                          <m:t>2</m:t>
                        </m:r>
                      </m:sup>
                    </m:sSup>
                  </m:oMath>
                </a14:m>
                <a:r>
                  <a:rPr lang="en-US" sz="5400" dirty="0"/>
                  <a:t> x 5 x 7 and 250 = 2 x </a:t>
                </a:r>
                <a14:m>
                  <m:oMath xmlns:m="http://schemas.openxmlformats.org/officeDocument/2006/math">
                    <m:sSup>
                      <m:sSupPr>
                        <m:ctrlPr>
                          <a:rPr lang="en-US" sz="5400" i="1" smtClean="0">
                            <a:latin typeface="Cambria Math" panose="02040503050406030204" pitchFamily="18" charset="0"/>
                          </a:rPr>
                        </m:ctrlPr>
                      </m:sSupPr>
                      <m:e>
                        <m:r>
                          <a:rPr lang="en-US" sz="5400" b="0" i="1" smtClean="0">
                            <a:latin typeface="Cambria Math" panose="02040503050406030204" pitchFamily="18" charset="0"/>
                          </a:rPr>
                          <m:t>5</m:t>
                        </m:r>
                      </m:e>
                      <m:sup>
                        <m:r>
                          <a:rPr lang="en-US" sz="5400" b="0" i="1" smtClean="0">
                            <a:latin typeface="Cambria Math" panose="02040503050406030204" pitchFamily="18" charset="0"/>
                          </a:rPr>
                          <m:t>2</m:t>
                        </m:r>
                      </m:sup>
                    </m:sSup>
                  </m:oMath>
                </a14:m>
                <a:endParaRPr lang="en-US" sz="5400" dirty="0"/>
              </a:p>
              <a:p>
                <a:pPr algn="ctr"/>
                <a:r>
                  <a:rPr lang="en-US" sz="5400" dirty="0"/>
                  <a:t>What is the HCF of 140 and 250</a:t>
                </a:r>
                <a:endParaRPr lang="en-GB" sz="5400" dirty="0"/>
              </a:p>
            </p:txBody>
          </p:sp>
        </mc:Choice>
        <mc:Fallback xmlns="">
          <p:sp>
            <p:nvSpPr>
              <p:cNvPr id="6" name="TextBox 5"/>
              <p:cNvSpPr txBox="1">
                <a:spLocks noRot="1" noChangeAspect="1" noMove="1" noResize="1" noEditPoints="1" noAdjustHandles="1" noChangeArrowheads="1" noChangeShapeType="1" noTextEdit="1"/>
              </p:cNvSpPr>
              <p:nvPr/>
            </p:nvSpPr>
            <p:spPr>
              <a:xfrm>
                <a:off x="545869" y="986442"/>
                <a:ext cx="11100261" cy="1754326"/>
              </a:xfrm>
              <a:prstGeom prst="rect">
                <a:avLst/>
              </a:prstGeom>
              <a:blipFill>
                <a:blip r:embed="rId2"/>
                <a:stretch>
                  <a:fillRect l="-2253" t="-9375" b="-20139"/>
                </a:stretch>
              </a:blipFill>
            </p:spPr>
            <p:txBody>
              <a:bodyPr/>
              <a:lstStyle/>
              <a:p>
                <a:r>
                  <a:rPr lang="en-GB">
                    <a:noFill/>
                  </a:rPr>
                  <a:t> </a:t>
                </a:r>
              </a:p>
            </p:txBody>
          </p:sp>
        </mc:Fallback>
      </mc:AlternateContent>
    </p:spTree>
    <p:extLst>
      <p:ext uri="{BB962C8B-B14F-4D97-AF65-F5344CB8AC3E}">
        <p14:creationId xmlns:p14="http://schemas.microsoft.com/office/powerpoint/2010/main" val="3405343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923330"/>
          </a:xfrm>
          <a:prstGeom prst="rect">
            <a:avLst/>
          </a:prstGeom>
          <a:noFill/>
        </p:spPr>
        <p:txBody>
          <a:bodyPr wrap="square" rtlCol="0">
            <a:spAutoFit/>
          </a:bodyPr>
          <a:lstStyle/>
          <a:p>
            <a:pPr algn="ctr"/>
            <a:r>
              <a:rPr lang="en-GB" sz="5400" b="1" dirty="0"/>
              <a:t>Question 4 – Indices </a:t>
            </a:r>
          </a:p>
        </p:txBody>
      </p:sp>
      <p:pic>
        <p:nvPicPr>
          <p:cNvPr id="2" name="Picture 1"/>
          <p:cNvPicPr>
            <a:picLocks noChangeAspect="1"/>
          </p:cNvPicPr>
          <p:nvPr/>
        </p:nvPicPr>
        <p:blipFill rotWithShape="1">
          <a:blip r:embed="rId2"/>
          <a:srcRect l="40867" t="31383" r="42289" b="54351"/>
          <a:stretch/>
        </p:blipFill>
        <p:spPr>
          <a:xfrm>
            <a:off x="4152900" y="2619374"/>
            <a:ext cx="4438650" cy="2819401"/>
          </a:xfrm>
          <a:prstGeom prst="rect">
            <a:avLst/>
          </a:prstGeom>
        </p:spPr>
      </p:pic>
      <p:sp>
        <p:nvSpPr>
          <p:cNvPr id="3" name="TextBox 2"/>
          <p:cNvSpPr txBox="1"/>
          <p:nvPr/>
        </p:nvSpPr>
        <p:spPr>
          <a:xfrm>
            <a:off x="4481512" y="1217354"/>
            <a:ext cx="3228975" cy="1107996"/>
          </a:xfrm>
          <a:prstGeom prst="rect">
            <a:avLst/>
          </a:prstGeom>
          <a:noFill/>
        </p:spPr>
        <p:txBody>
          <a:bodyPr wrap="square" rtlCol="0">
            <a:spAutoFit/>
          </a:bodyPr>
          <a:lstStyle/>
          <a:p>
            <a:pPr algn="ctr"/>
            <a:r>
              <a:rPr lang="en-GB" sz="6600" dirty="0"/>
              <a:t>Simplify</a:t>
            </a:r>
          </a:p>
        </p:txBody>
      </p:sp>
    </p:spTree>
    <p:extLst>
      <p:ext uri="{BB962C8B-B14F-4D97-AF65-F5344CB8AC3E}">
        <p14:creationId xmlns:p14="http://schemas.microsoft.com/office/powerpoint/2010/main" val="4032121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7" name="Table 6"/>
              <p:cNvGraphicFramePr>
                <a:graphicFrameLocks noGrp="1"/>
              </p:cNvGraphicFramePr>
              <p:nvPr>
                <p:extLst>
                  <p:ext uri="{D42A27DB-BD31-4B8C-83A1-F6EECF244321}">
                    <p14:modId xmlns:p14="http://schemas.microsoft.com/office/powerpoint/2010/main" val="1447197005"/>
                  </p:ext>
                </p:extLst>
              </p:nvPr>
            </p:nvGraphicFramePr>
            <p:xfrm>
              <a:off x="298361" y="2779136"/>
              <a:ext cx="11598363" cy="3858804"/>
            </p:xfrm>
            <a:graphic>
              <a:graphicData uri="http://schemas.openxmlformats.org/drawingml/2006/table">
                <a:tbl>
                  <a:tblPr/>
                  <a:tblGrid>
                    <a:gridCol w="3023921">
                      <a:extLst>
                        <a:ext uri="{9D8B030D-6E8A-4147-A177-3AD203B41FA5}">
                          <a16:colId xmlns:a16="http://schemas.microsoft.com/office/drawing/2014/main" val="2525775135"/>
                        </a:ext>
                      </a:extLst>
                    </a:gridCol>
                    <a:gridCol w="8574442">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14:m>
                            <m:oMathPara xmlns:m="http://schemas.openxmlformats.org/officeDocument/2006/math">
                              <m:oMathParaPr>
                                <m:jc m:val="centerGroup"/>
                              </m:oMathParaPr>
                              <m:oMath xmlns:m="http://schemas.openxmlformats.org/officeDocument/2006/math">
                                <m:sSup>
                                  <m:sSupPr>
                                    <m:ctrlPr>
                                      <a:rPr lang="en-GB" sz="3200" b="0" i="1" dirty="0" smtClean="0">
                                        <a:solidFill>
                                          <a:schemeClr val="tx1"/>
                                        </a:solidFill>
                                        <a:effectLst/>
                                        <a:latin typeface="Cambria Math" panose="02040503050406030204" pitchFamily="18" charset="0"/>
                                      </a:rPr>
                                    </m:ctrlPr>
                                  </m:sSupPr>
                                  <m:e>
                                    <m:r>
                                      <a:rPr lang="en-GB" sz="3200" b="0" i="1" dirty="0" smtClean="0">
                                        <a:solidFill>
                                          <a:schemeClr val="tx1"/>
                                        </a:solidFill>
                                        <a:effectLst/>
                                        <a:latin typeface="Cambria Math" panose="02040503050406030204" pitchFamily="18" charset="0"/>
                                      </a:rPr>
                                      <m:t>2</m:t>
                                    </m:r>
                                  </m:e>
                                  <m:sup>
                                    <m:r>
                                      <a:rPr lang="en-GB" sz="3200" b="0" i="1" dirty="0" smtClean="0">
                                        <a:solidFill>
                                          <a:schemeClr val="tx1"/>
                                        </a:solidFill>
                                        <a:effectLst/>
                                        <a:latin typeface="Cambria Math" panose="02040503050406030204" pitchFamily="18" charset="0"/>
                                      </a:rPr>
                                      <m:t>8</m:t>
                                    </m:r>
                                  </m:sup>
                                </m:sSup>
                              </m:oMath>
                            </m:oMathPara>
                          </a14:m>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We add the powers on the numerator and subtracting the power on the denominator. This would give 4 + 6 - 2 = 8.</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14:m>
                            <m:oMathPara xmlns:m="http://schemas.openxmlformats.org/officeDocument/2006/math">
                              <m:oMathParaPr>
                                <m:jc m:val="centerGroup"/>
                              </m:oMathParaPr>
                              <m:oMath xmlns:m="http://schemas.openxmlformats.org/officeDocument/2006/math">
                                <m:sSup>
                                  <m:sSupPr>
                                    <m:ctrlPr>
                                      <a:rPr lang="en-GB" sz="3200" b="0" i="1" dirty="0" smtClean="0">
                                        <a:solidFill>
                                          <a:schemeClr val="tx1"/>
                                        </a:solidFill>
                                        <a:effectLst/>
                                        <a:latin typeface="Cambria Math" panose="02040503050406030204" pitchFamily="18" charset="0"/>
                                      </a:rPr>
                                    </m:ctrlPr>
                                  </m:sSupPr>
                                  <m:e>
                                    <m:r>
                                      <a:rPr lang="en-GB" sz="3200" b="0" i="1" dirty="0" smtClean="0">
                                        <a:solidFill>
                                          <a:schemeClr val="tx1"/>
                                        </a:solidFill>
                                        <a:effectLst/>
                                        <a:latin typeface="Cambria Math" panose="02040503050406030204" pitchFamily="18" charset="0"/>
                                      </a:rPr>
                                      <m:t>2</m:t>
                                    </m:r>
                                  </m:e>
                                  <m:sup>
                                    <m:r>
                                      <a:rPr lang="en-GB" sz="3200" b="0" i="1" dirty="0" smtClean="0">
                                        <a:solidFill>
                                          <a:schemeClr val="tx1"/>
                                        </a:solidFill>
                                        <a:effectLst/>
                                        <a:latin typeface="Cambria Math" panose="02040503050406030204" pitchFamily="18" charset="0"/>
                                      </a:rPr>
                                      <m:t>12</m:t>
                                    </m:r>
                                  </m:sup>
                                </m:sSup>
                              </m:oMath>
                            </m:oMathPara>
                          </a14:m>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multiplied the top powers and divided the bottom powers. We need to add and subtract instead.</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14:m>
                            <m:oMathPara xmlns:m="http://schemas.openxmlformats.org/officeDocument/2006/math">
                              <m:oMathParaPr>
                                <m:jc m:val="centerGroup"/>
                              </m:oMathParaPr>
                              <m:oMath xmlns:m="http://schemas.openxmlformats.org/officeDocument/2006/math">
                                <m:sSup>
                                  <m:sSupPr>
                                    <m:ctrlPr>
                                      <a:rPr lang="en-GB" sz="3200" b="0" i="1" dirty="0" smtClean="0">
                                        <a:solidFill>
                                          <a:schemeClr val="tx1"/>
                                        </a:solidFill>
                                        <a:effectLst/>
                                        <a:latin typeface="Cambria Math" panose="02040503050406030204" pitchFamily="18" charset="0"/>
                                      </a:rPr>
                                    </m:ctrlPr>
                                  </m:sSupPr>
                                  <m:e>
                                    <m:r>
                                      <a:rPr lang="en-GB" sz="3200" b="0" i="1" dirty="0" smtClean="0">
                                        <a:solidFill>
                                          <a:schemeClr val="tx1"/>
                                        </a:solidFill>
                                        <a:effectLst/>
                                        <a:latin typeface="Cambria Math" panose="02040503050406030204" pitchFamily="18" charset="0"/>
                                      </a:rPr>
                                      <m:t>2</m:t>
                                    </m:r>
                                  </m:e>
                                  <m:sup>
                                    <m:r>
                                      <a:rPr lang="en-GB" sz="3200" b="0" i="1" dirty="0" smtClean="0">
                                        <a:solidFill>
                                          <a:schemeClr val="tx1"/>
                                        </a:solidFill>
                                        <a:effectLst/>
                                        <a:latin typeface="Cambria Math" panose="02040503050406030204" pitchFamily="18" charset="0"/>
                                      </a:rPr>
                                      <m:t>5</m:t>
                                    </m:r>
                                  </m:sup>
                                </m:sSup>
                              </m:oMath>
                            </m:oMathPara>
                          </a14:m>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added the powers on the numerator, but then divided the power on the denominator.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256</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a:t>
                          </a:r>
                          <a:r>
                            <a:rPr lang="en-US" sz="2000" b="0" baseline="0" dirty="0">
                              <a:solidFill>
                                <a:schemeClr val="tx1"/>
                              </a:solidFill>
                              <a:effectLst/>
                            </a:rPr>
                            <a:t> student has evaluated </a:t>
                          </a:r>
                          <a14:m>
                            <m:oMath xmlns:m="http://schemas.openxmlformats.org/officeDocument/2006/math">
                              <m:sSup>
                                <m:sSupPr>
                                  <m:ctrlPr>
                                    <a:rPr lang="en-US" sz="2000" b="0" i="1" baseline="0" smtClean="0">
                                      <a:solidFill>
                                        <a:schemeClr val="tx1"/>
                                      </a:solidFill>
                                      <a:effectLst/>
                                      <a:latin typeface="Cambria Math" panose="02040503050406030204" pitchFamily="18" charset="0"/>
                                    </a:rPr>
                                  </m:ctrlPr>
                                </m:sSupPr>
                                <m:e>
                                  <m:r>
                                    <a:rPr lang="en-GB" sz="2000" b="0" i="1" baseline="0" smtClean="0">
                                      <a:solidFill>
                                        <a:schemeClr val="tx1"/>
                                      </a:solidFill>
                                      <a:effectLst/>
                                      <a:latin typeface="Cambria Math" panose="02040503050406030204" pitchFamily="18" charset="0"/>
                                    </a:rPr>
                                    <m:t>2</m:t>
                                  </m:r>
                                </m:e>
                                <m:sup>
                                  <m:r>
                                    <a:rPr lang="en-GB" sz="2000" b="0" i="1" baseline="0" smtClean="0">
                                      <a:solidFill>
                                        <a:schemeClr val="tx1"/>
                                      </a:solidFill>
                                      <a:effectLst/>
                                      <a:latin typeface="Cambria Math" panose="02040503050406030204" pitchFamily="18" charset="0"/>
                                    </a:rPr>
                                    <m:t>8</m:t>
                                  </m:r>
                                </m:sup>
                              </m:sSup>
                            </m:oMath>
                          </a14:m>
                          <a:endParaRPr lang="en-US" sz="20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mc:Choice>
        <mc:Fallback xmlns="">
          <p:graphicFrame>
            <p:nvGraphicFramePr>
              <p:cNvPr id="7" name="Table 6"/>
              <p:cNvGraphicFramePr>
                <a:graphicFrameLocks noGrp="1"/>
              </p:cNvGraphicFramePr>
              <p:nvPr>
                <p:extLst>
                  <p:ext uri="{D42A27DB-BD31-4B8C-83A1-F6EECF244321}">
                    <p14:modId xmlns:p14="http://schemas.microsoft.com/office/powerpoint/2010/main" val="1447197005"/>
                  </p:ext>
                </p:extLst>
              </p:nvPr>
            </p:nvGraphicFramePr>
            <p:xfrm>
              <a:off x="298361" y="2779136"/>
              <a:ext cx="11598363" cy="3858804"/>
            </p:xfrm>
            <a:graphic>
              <a:graphicData uri="http://schemas.openxmlformats.org/drawingml/2006/table">
                <a:tbl>
                  <a:tblPr/>
                  <a:tblGrid>
                    <a:gridCol w="3023921">
                      <a:extLst>
                        <a:ext uri="{9D8B030D-6E8A-4147-A177-3AD203B41FA5}">
                          <a16:colId xmlns:a16="http://schemas.microsoft.com/office/drawing/2014/main" val="2525775135"/>
                        </a:ext>
                      </a:extLst>
                    </a:gridCol>
                    <a:gridCol w="8574442">
                      <a:extLst>
                        <a:ext uri="{9D8B030D-6E8A-4147-A177-3AD203B41FA5}">
                          <a16:colId xmlns:a16="http://schemas.microsoft.com/office/drawing/2014/main" val="562879438"/>
                        </a:ext>
                      </a:extLst>
                    </a:gridCol>
                  </a:tblGrid>
                  <a:tr h="500894">
                    <a:tc>
                      <a:txBody>
                        <a:bodyPr/>
                        <a:lstStyle/>
                        <a:p>
                          <a:pPr algn="ctr" fontAlgn="ctr"/>
                          <a:r>
                            <a:rPr lang="en-GB" sz="2400" b="1" cap="all" dirty="0" smtClean="0">
                              <a:solidFill>
                                <a:schemeClr val="tx1"/>
                              </a:solidFill>
                              <a:effectLst/>
                              <a:latin typeface="+mn-lt"/>
                            </a:rPr>
                            <a:t>CORRECT ANSWER</a:t>
                          </a:r>
                          <a:endParaRPr lang="en-GB" sz="2400" b="1" cap="all"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smtClean="0">
                              <a:solidFill>
                                <a:schemeClr val="tx1"/>
                              </a:solidFill>
                              <a:effectLst/>
                              <a:latin typeface="+mn-lt"/>
                            </a:rPr>
                            <a:t>CORRECT</a:t>
                          </a:r>
                          <a:r>
                            <a:rPr lang="en-GB" sz="2400" b="1" cap="all" baseline="0" dirty="0" smtClean="0">
                              <a:solidFill>
                                <a:schemeClr val="tx1"/>
                              </a:solidFill>
                              <a:effectLst/>
                              <a:latin typeface="+mn-lt"/>
                            </a:rPr>
                            <a:t> </a:t>
                          </a:r>
                          <a:r>
                            <a:rPr lang="en-GB" sz="2400" b="1" cap="all" dirty="0" smtClean="0">
                              <a:solidFill>
                                <a:schemeClr val="tx1"/>
                              </a:solidFill>
                              <a:effectLst/>
                              <a:latin typeface="+mn-lt"/>
                            </a:rPr>
                            <a:t>EXPLANATION </a:t>
                          </a:r>
                          <a:endParaRPr lang="en-GB" sz="2400" b="1" cap="all"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744734">
                    <a:tc>
                      <a:txBody>
                        <a:bodyPr/>
                        <a:lstStyle/>
                        <a:p>
                          <a:endParaRPr lang="en-US"/>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202" t="-69919" r="-284274" b="-371545"/>
                          </a:stretch>
                        </a:blipFill>
                      </a:tcPr>
                    </a:tc>
                    <a:tc>
                      <a:txBody>
                        <a:bodyPr/>
                        <a:lstStyle/>
                        <a:p>
                          <a:pPr fontAlgn="ctr"/>
                          <a:r>
                            <a:rPr lang="en-US" sz="2000" b="0" dirty="0" smtClean="0">
                              <a:solidFill>
                                <a:schemeClr val="tx1"/>
                              </a:solidFill>
                              <a:effectLst/>
                            </a:rPr>
                            <a:t>We add the powers on the numerator and subtracting the power on the denominator. This would give 4 + 6 - 2 = 8.</a:t>
                          </a:r>
                          <a:endParaRPr lang="en-US" sz="20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500894">
                    <a:tc>
                      <a:txBody>
                        <a:bodyPr/>
                        <a:lstStyle/>
                        <a:p>
                          <a:pPr algn="ctr" fontAlgn="ctr"/>
                          <a:r>
                            <a:rPr lang="en-GB" sz="2400" b="1" dirty="0" smtClean="0">
                              <a:solidFill>
                                <a:schemeClr val="tx1"/>
                              </a:solidFill>
                              <a:effectLst/>
                              <a:latin typeface="+mn-lt"/>
                            </a:rPr>
                            <a:t>COMMON MISTAKES</a:t>
                          </a:r>
                          <a:endParaRPr lang="en-GB"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smtClean="0">
                              <a:solidFill>
                                <a:schemeClr val="tx1"/>
                              </a:solidFill>
                              <a:effectLst/>
                              <a:latin typeface="+mn-lt"/>
                            </a:rPr>
                            <a:t>WHAT</a:t>
                          </a:r>
                          <a:r>
                            <a:rPr lang="en-US" sz="2400" b="1" baseline="0" dirty="0" smtClean="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744734">
                    <a:tc>
                      <a:txBody>
                        <a:bodyPr/>
                        <a:lstStyle/>
                        <a:p>
                          <a:endParaRPr lang="en-US"/>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202" t="-238525" r="-284274" b="-207377"/>
                          </a:stretch>
                        </a:blipFill>
                      </a:tcPr>
                    </a:tc>
                    <a:tc>
                      <a:txBody>
                        <a:bodyPr/>
                        <a:lstStyle/>
                        <a:p>
                          <a:pPr fontAlgn="ctr"/>
                          <a:r>
                            <a:rPr lang="en-US" sz="2000" b="0" dirty="0" smtClean="0">
                              <a:solidFill>
                                <a:schemeClr val="tx1"/>
                              </a:solidFill>
                              <a:effectLst/>
                            </a:rPr>
                            <a:t>The student has multiplied the top powers and divided the bottom powers. We need to add and subtract instead.</a:t>
                          </a:r>
                          <a:endParaRPr lang="en-US" sz="20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744734">
                    <a:tc>
                      <a:txBody>
                        <a:bodyPr/>
                        <a:lstStyle/>
                        <a:p>
                          <a:endParaRPr lang="en-US"/>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202" t="-335772" r="-284274" b="-105691"/>
                          </a:stretch>
                        </a:blipFill>
                      </a:tcPr>
                    </a:tc>
                    <a:tc>
                      <a:txBody>
                        <a:bodyPr/>
                        <a:lstStyle/>
                        <a:p>
                          <a:pPr fontAlgn="ctr"/>
                          <a:r>
                            <a:rPr lang="en-US" sz="2000" b="0" dirty="0" smtClean="0">
                              <a:solidFill>
                                <a:schemeClr val="tx1"/>
                              </a:solidFill>
                              <a:effectLst/>
                            </a:rPr>
                            <a:t>The student has added the powers on the numerator, but then divided the power on the denominator.</a:t>
                          </a:r>
                          <a:endParaRPr lang="en-US" sz="20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622814">
                    <a:tc>
                      <a:txBody>
                        <a:bodyPr/>
                        <a:lstStyle/>
                        <a:p>
                          <a:pPr algn="ctr" fontAlgn="ctr"/>
                          <a:r>
                            <a:rPr lang="en-GB" sz="3200" b="0" dirty="0" smtClean="0">
                              <a:solidFill>
                                <a:schemeClr val="tx1"/>
                              </a:solidFill>
                              <a:effectLst/>
                              <a:latin typeface="robotobold"/>
                            </a:rPr>
                            <a:t>256</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35298" t="-525490" r="-142" b="-27451"/>
                          </a:stretch>
                        </a:blipFill>
                      </a:tcPr>
                    </a:tc>
                    <a:extLst>
                      <a:ext uri="{0D108BD9-81ED-4DB2-BD59-A6C34878D82A}">
                        <a16:rowId xmlns:a16="http://schemas.microsoft.com/office/drawing/2014/main" val="1233606831"/>
                      </a:ext>
                    </a:extLst>
                  </a:tr>
                </a:tbl>
              </a:graphicData>
            </a:graphic>
          </p:graphicFrame>
        </mc:Fallback>
      </mc:AlternateContent>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4 – Indices</a:t>
            </a:r>
          </a:p>
        </p:txBody>
      </p:sp>
      <p:pic>
        <p:nvPicPr>
          <p:cNvPr id="4" name="Picture 3"/>
          <p:cNvPicPr>
            <a:picLocks noChangeAspect="1"/>
          </p:cNvPicPr>
          <p:nvPr/>
        </p:nvPicPr>
        <p:blipFill rotWithShape="1">
          <a:blip r:embed="rId3"/>
          <a:srcRect l="40544" t="32064" r="41931" b="56333"/>
          <a:stretch/>
        </p:blipFill>
        <p:spPr>
          <a:xfrm>
            <a:off x="5248274" y="1070088"/>
            <a:ext cx="2781301" cy="1381125"/>
          </a:xfrm>
          <a:prstGeom prst="rect">
            <a:avLst/>
          </a:prstGeom>
        </p:spPr>
      </p:pic>
      <p:sp>
        <p:nvSpPr>
          <p:cNvPr id="6" name="TextBox 5"/>
          <p:cNvSpPr txBox="1"/>
          <p:nvPr/>
        </p:nvSpPr>
        <p:spPr>
          <a:xfrm>
            <a:off x="2343150" y="1199961"/>
            <a:ext cx="3228975" cy="923330"/>
          </a:xfrm>
          <a:prstGeom prst="rect">
            <a:avLst/>
          </a:prstGeom>
          <a:noFill/>
        </p:spPr>
        <p:txBody>
          <a:bodyPr wrap="square" rtlCol="0">
            <a:spAutoFit/>
          </a:bodyPr>
          <a:lstStyle/>
          <a:p>
            <a:pPr algn="ctr"/>
            <a:r>
              <a:rPr lang="en-GB" sz="5400" dirty="0"/>
              <a:t>Simplify</a:t>
            </a:r>
          </a:p>
        </p:txBody>
      </p:sp>
    </p:spTree>
    <p:extLst>
      <p:ext uri="{BB962C8B-B14F-4D97-AF65-F5344CB8AC3E}">
        <p14:creationId xmlns:p14="http://schemas.microsoft.com/office/powerpoint/2010/main" val="17840083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5154</TotalTime>
  <Words>1513</Words>
  <Application>Microsoft Office PowerPoint</Application>
  <PresentationFormat>Widescreen</PresentationFormat>
  <Paragraphs>260</Paragraphs>
  <Slides>31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Calibri Light</vt:lpstr>
      <vt:lpstr>Cambria Math</vt:lpstr>
      <vt:lpstr>robotobold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DCSCCM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Stewart Gale</dc:creator>
  <cp:lastModifiedBy>Stewart Gale</cp:lastModifiedBy>
  <cp:revision>51</cp:revision>
  <dcterms:created xsi:type="dcterms:W3CDTF">2020-06-17T17:33:36Z</dcterms:created>
  <dcterms:modified xsi:type="dcterms:W3CDTF">2022-08-22T17:51:41Z</dcterms:modified>
</cp:coreProperties>
</file>