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4" r:id="rId5"/>
    <p:sldId id="265" r:id="rId6"/>
    <p:sldId id="257" r:id="rId7"/>
    <p:sldId id="275" r:id="rId8"/>
    <p:sldId id="268" r:id="rId9"/>
    <p:sldId id="270" r:id="rId10"/>
    <p:sldId id="272" r:id="rId11"/>
    <p:sldId id="271" r:id="rId12"/>
    <p:sldId id="273" r:id="rId13"/>
    <p:sldId id="258" r:id="rId14"/>
    <p:sldId id="259" r:id="rId15"/>
    <p:sldId id="260" r:id="rId16"/>
    <p:sldId id="266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B246B-52D2-4271-9AA5-FF741D240131}" v="6" dt="2026-01-14T04:03:31.3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delSld modSld">
      <pc:chgData name="Stewart Gale" userId="3647ddd2-6040-41ae-a96d-232c23482af8" providerId="ADAL" clId="{163176A0-02FC-47D8-8D6B-77EA423298B5}" dt="2026-01-14T04:11:46.129" v="6" actId="47"/>
      <pc:docMkLst>
        <pc:docMk/>
      </pc:docMkLst>
      <pc:sldChg chg="del">
        <pc:chgData name="Stewart Gale" userId="3647ddd2-6040-41ae-a96d-232c23482af8" providerId="ADAL" clId="{163176A0-02FC-47D8-8D6B-77EA423298B5}" dt="2026-01-14T04:11:46.129" v="6" actId="47"/>
        <pc:sldMkLst>
          <pc:docMk/>
          <pc:sldMk cId="3835254285" sldId="269"/>
        </pc:sldMkLst>
      </pc:sldChg>
      <pc:sldChg chg="modSp">
        <pc:chgData name="Stewart Gale" userId="3647ddd2-6040-41ae-a96d-232c23482af8" providerId="ADAL" clId="{163176A0-02FC-47D8-8D6B-77EA423298B5}" dt="2026-01-14T04:03:31.306" v="5" actId="20577"/>
        <pc:sldMkLst>
          <pc:docMk/>
          <pc:sldMk cId="1830890185" sldId="275"/>
        </pc:sldMkLst>
        <pc:spChg chg="mod">
          <ac:chgData name="Stewart Gale" userId="3647ddd2-6040-41ae-a96d-232c23482af8" providerId="ADAL" clId="{163176A0-02FC-47D8-8D6B-77EA423298B5}" dt="2026-01-14T04:03:16.171" v="1" actId="20577"/>
          <ac:spMkLst>
            <pc:docMk/>
            <pc:sldMk cId="1830890185" sldId="275"/>
            <ac:spMk id="18" creationId="{3E1B7DDD-31CD-73E3-A915-7469CD007A30}"/>
          </ac:spMkLst>
        </pc:spChg>
        <pc:spChg chg="mod">
          <ac:chgData name="Stewart Gale" userId="3647ddd2-6040-41ae-a96d-232c23482af8" providerId="ADAL" clId="{163176A0-02FC-47D8-8D6B-77EA423298B5}" dt="2026-01-14T04:03:31.306" v="5" actId="20577"/>
          <ac:spMkLst>
            <pc:docMk/>
            <pc:sldMk cId="1830890185" sldId="275"/>
            <ac:spMk id="19" creationId="{C1B4110A-F71D-3E67-4BC5-0F0EF8D98D5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20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59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40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96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88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58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80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529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15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30A7E-3720-43D1-807B-DCFBB0C3A20A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B53AC-B2E8-4206-AC37-77290155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74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5914" y="1413356"/>
            <a:ext cx="999308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Factorising </a:t>
            </a:r>
          </a:p>
          <a:p>
            <a:pPr algn="ctr"/>
            <a:r>
              <a:rPr lang="en-GB" sz="11500" b="1" u="sng" dirty="0"/>
              <a:t>Quadratics</a:t>
            </a:r>
          </a:p>
        </p:txBody>
      </p:sp>
    </p:spTree>
    <p:extLst>
      <p:ext uri="{BB962C8B-B14F-4D97-AF65-F5344CB8AC3E}">
        <p14:creationId xmlns:p14="http://schemas.microsoft.com/office/powerpoint/2010/main" val="293018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257" t="14255" r="16082" b="18092"/>
          <a:stretch/>
        </p:blipFill>
        <p:spPr>
          <a:xfrm>
            <a:off x="914400" y="266700"/>
            <a:ext cx="10287000" cy="63853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12626" y="5170516"/>
            <a:ext cx="5225934" cy="1302327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50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56" t="14890" r="15866" b="18767"/>
          <a:stretch/>
        </p:blipFill>
        <p:spPr>
          <a:xfrm>
            <a:off x="881148" y="279568"/>
            <a:ext cx="10379825" cy="6316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71060" y="5156562"/>
            <a:ext cx="5225934" cy="1302327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0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550" t="14254" r="16521" b="17653"/>
          <a:stretch/>
        </p:blipFill>
        <p:spPr>
          <a:xfrm>
            <a:off x="990600" y="323850"/>
            <a:ext cx="10001250" cy="63117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5291" y="5104014"/>
            <a:ext cx="5225934" cy="1302327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18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75856" y="390761"/>
            <a:ext cx="7026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9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GB" sz="9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+ 8</a:t>
            </a:r>
            <a:r>
              <a:rPr lang="en-GB" sz="9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9600" b="0" i="0" u="none" strike="noStrike" dirty="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+ 15</a:t>
            </a:r>
            <a:endParaRPr lang="en-GB" sz="9600" b="0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44334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Product = </a:t>
            </a:r>
            <a:r>
              <a:rPr lang="en-GB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15085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 = </a:t>
            </a:r>
            <a:r>
              <a:rPr lang="en-GB" sz="6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7062393" y="2183947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8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312764" y="3221972"/>
            <a:ext cx="10406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FF3300"/>
                </a:solidFill>
                <a:latin typeface="Arial" panose="020B0604020202020204" pitchFamily="34" charset="0"/>
              </a:rPr>
              <a:t>15</a:t>
            </a:r>
            <a:endParaRPr lang="en-GB" sz="6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BB9C2-1B2D-812E-41AC-DADB713FE1DD}"/>
              </a:ext>
            </a:extLst>
          </p:cNvPr>
          <p:cNvSpPr txBox="1"/>
          <p:nvPr/>
        </p:nvSpPr>
        <p:spPr>
          <a:xfrm>
            <a:off x="2114548" y="4407402"/>
            <a:ext cx="81642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+ 3)(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+ 5)</a:t>
            </a:r>
          </a:p>
        </p:txBody>
      </p:sp>
    </p:spTree>
    <p:extLst>
      <p:ext uri="{BB962C8B-B14F-4D97-AF65-F5344CB8AC3E}">
        <p14:creationId xmlns:p14="http://schemas.microsoft.com/office/powerpoint/2010/main" val="296244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0338" y="597840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8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80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+ </a:t>
            </a:r>
            <a:r>
              <a:rPr lang="en-GB" sz="8000" dirty="0">
                <a:solidFill>
                  <a:srgbClr val="00B050"/>
                </a:solidFill>
                <a:latin typeface="Arial" panose="020B0604020202020204" pitchFamily="34" charset="0"/>
              </a:rPr>
              <a:t>3</a:t>
            </a:r>
            <a:r>
              <a:rPr lang="en-GB" sz="8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80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>
                <a:solidFill>
                  <a:srgbClr val="FF3300"/>
                </a:solidFill>
                <a:latin typeface="Arial" panose="020B0604020202020204" pitchFamily="34" charset="0"/>
              </a:rPr>
              <a:t>–</a:t>
            </a:r>
            <a:r>
              <a:rPr lang="en-GB" sz="8000" b="0" i="0" u="none" strike="noStrike" dirty="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 10</a:t>
            </a:r>
            <a:endParaRPr lang="en-GB" sz="8000" b="0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3421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Product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-10 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2054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23484" y="2143115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3</a:t>
            </a:r>
            <a:endParaRPr lang="en-GB" sz="6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80977" y="3212759"/>
            <a:ext cx="16818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FF3300"/>
                </a:solidFill>
                <a:latin typeface="Arial" panose="020B0604020202020204" pitchFamily="34" charset="0"/>
              </a:rPr>
              <a:t>–10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852F12-8009-B584-0059-422943E92916}"/>
              </a:ext>
            </a:extLst>
          </p:cNvPr>
          <p:cNvSpPr txBox="1"/>
          <p:nvPr/>
        </p:nvSpPr>
        <p:spPr>
          <a:xfrm>
            <a:off x="2114548" y="4407402"/>
            <a:ext cx="81642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+ 5)(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2)</a:t>
            </a:r>
          </a:p>
        </p:txBody>
      </p:sp>
    </p:spTree>
    <p:extLst>
      <p:ext uri="{BB962C8B-B14F-4D97-AF65-F5344CB8AC3E}">
        <p14:creationId xmlns:p14="http://schemas.microsoft.com/office/powerpoint/2010/main" val="51522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0338" y="597840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8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80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>
                <a:solidFill>
                  <a:srgbClr val="00B050"/>
                </a:solidFill>
                <a:latin typeface="Arial" panose="020B0604020202020204" pitchFamily="34" charset="0"/>
              </a:rPr>
              <a:t>–</a:t>
            </a:r>
            <a:r>
              <a:rPr lang="en-GB" sz="8000" b="0" i="0" u="none" strike="noStrike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>
                <a:solidFill>
                  <a:srgbClr val="00B050"/>
                </a:solidFill>
                <a:latin typeface="Arial" panose="020B0604020202020204" pitchFamily="34" charset="0"/>
              </a:rPr>
              <a:t>5</a:t>
            </a:r>
            <a:r>
              <a:rPr lang="en-GB" sz="8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</a:t>
            </a:r>
            <a:r>
              <a:rPr lang="en-GB" sz="8000" b="0" i="0" u="none" strike="noStrike" dirty="0">
                <a:solidFill>
                  <a:srgbClr val="FF00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>
                <a:solidFill>
                  <a:srgbClr val="FF3300"/>
                </a:solidFill>
                <a:latin typeface="Arial" panose="020B0604020202020204" pitchFamily="34" charset="0"/>
              </a:rPr>
              <a:t>–</a:t>
            </a:r>
            <a:r>
              <a:rPr lang="en-GB" sz="8000" b="0" i="0" u="none" strike="noStrike" dirty="0">
                <a:solidFill>
                  <a:srgbClr val="FF33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>
                <a:solidFill>
                  <a:srgbClr val="FF3300"/>
                </a:solidFill>
                <a:latin typeface="Arial" panose="020B0604020202020204" pitchFamily="34" charset="0"/>
              </a:rPr>
              <a:t>14</a:t>
            </a:r>
            <a:endParaRPr lang="en-GB" sz="8000" b="0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3421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Product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-14 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2054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-5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45619" y="2218545"/>
            <a:ext cx="8691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-5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7324267" y="3234209"/>
            <a:ext cx="15103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FF3300"/>
                </a:solidFill>
                <a:latin typeface="Arial" panose="020B0604020202020204" pitchFamily="34" charset="0"/>
              </a:rPr>
              <a:t>-14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B4FDBF-E07E-B2CC-46AB-C0909C8668C6}"/>
              </a:ext>
            </a:extLst>
          </p:cNvPr>
          <p:cNvSpPr txBox="1"/>
          <p:nvPr/>
        </p:nvSpPr>
        <p:spPr>
          <a:xfrm>
            <a:off x="2114548" y="4407402"/>
            <a:ext cx="81642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7)(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+ 2)</a:t>
            </a:r>
          </a:p>
        </p:txBody>
      </p:sp>
    </p:spTree>
    <p:extLst>
      <p:ext uri="{BB962C8B-B14F-4D97-AF65-F5344CB8AC3E}">
        <p14:creationId xmlns:p14="http://schemas.microsoft.com/office/powerpoint/2010/main" val="422169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40079" y="372884"/>
            <a:ext cx="3625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 </a:t>
            </a:r>
            <a:r>
              <a:rPr lang="en-GB" sz="9600" dirty="0">
                <a:solidFill>
                  <a:srgbClr val="FF3300"/>
                </a:solidFill>
                <a:latin typeface="Arial" panose="020B0604020202020204" pitchFamily="34" charset="0"/>
              </a:rPr>
              <a:t>– 9</a:t>
            </a:r>
            <a:endParaRPr lang="en-GB" sz="9600" b="0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3421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Product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-14 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2054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-5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45619" y="2218545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0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7324267" y="3234209"/>
            <a:ext cx="12538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FF3300"/>
                </a:solidFill>
                <a:latin typeface="Arial" panose="020B0604020202020204" pitchFamily="34" charset="0"/>
              </a:rPr>
              <a:t>–9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72504-581D-385B-21BD-1258E52BA0FE}"/>
              </a:ext>
            </a:extLst>
          </p:cNvPr>
          <p:cNvSpPr txBox="1"/>
          <p:nvPr/>
        </p:nvSpPr>
        <p:spPr>
          <a:xfrm>
            <a:off x="2065562" y="4440059"/>
            <a:ext cx="81642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+ 3)(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3)</a:t>
            </a:r>
          </a:p>
        </p:txBody>
      </p:sp>
    </p:spTree>
    <p:extLst>
      <p:ext uri="{BB962C8B-B14F-4D97-AF65-F5344CB8AC3E}">
        <p14:creationId xmlns:p14="http://schemas.microsoft.com/office/powerpoint/2010/main" val="119220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82187" y="372884"/>
            <a:ext cx="41310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GB" sz="96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 </a:t>
            </a:r>
            <a:r>
              <a:rPr lang="en-GB" sz="9600" dirty="0">
                <a:solidFill>
                  <a:srgbClr val="FF3300"/>
                </a:solidFill>
                <a:latin typeface="Arial" panose="020B0604020202020204" pitchFamily="34" charset="0"/>
              </a:rPr>
              <a:t>– 16</a:t>
            </a:r>
            <a:endParaRPr lang="en-GB" sz="9600" b="0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23421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Product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-14 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20540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 = </a:t>
            </a:r>
            <a:r>
              <a:rPr lang="en-GB" sz="6000" dirty="0">
                <a:solidFill>
                  <a:schemeClr val="bg1"/>
                </a:solidFill>
                <a:latin typeface="Arial" panose="020B0604020202020204" pitchFamily="34" charset="0"/>
              </a:rPr>
              <a:t>-5</a:t>
            </a:r>
            <a:endParaRPr lang="en-GB" sz="60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45619" y="2218545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0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7324267" y="3234209"/>
            <a:ext cx="16818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FF3300"/>
                </a:solidFill>
                <a:latin typeface="Arial" panose="020B0604020202020204" pitchFamily="34" charset="0"/>
              </a:rPr>
              <a:t>–16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72504-581D-385B-21BD-1258E52BA0FE}"/>
              </a:ext>
            </a:extLst>
          </p:cNvPr>
          <p:cNvSpPr txBox="1"/>
          <p:nvPr/>
        </p:nvSpPr>
        <p:spPr>
          <a:xfrm>
            <a:off x="2065562" y="4440059"/>
            <a:ext cx="81642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+ 4)(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4)</a:t>
            </a:r>
          </a:p>
        </p:txBody>
      </p:sp>
    </p:spTree>
    <p:extLst>
      <p:ext uri="{BB962C8B-B14F-4D97-AF65-F5344CB8AC3E}">
        <p14:creationId xmlns:p14="http://schemas.microsoft.com/office/powerpoint/2010/main" val="277104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3721" y="319463"/>
            <a:ext cx="11424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are </a:t>
            </a:r>
            <a:r>
              <a:rPr lang="en-GB" sz="6000" b="1" dirty="0"/>
              <a:t>quadratic </a:t>
            </a:r>
            <a:r>
              <a:rPr lang="en-GB" sz="6000" dirty="0"/>
              <a:t>expressions?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25282" y="1980683"/>
            <a:ext cx="4901726" cy="114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GB" sz="720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GB" sz="7200" i="0" u="none" strike="noStrike" kern="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2</a:t>
            </a:r>
            <a:r>
              <a:rPr kumimoji="0" lang="en-GB" sz="72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 + 3</a:t>
            </a:r>
            <a:r>
              <a:rPr lang="en-GB" sz="7200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GB" sz="72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 + 2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3551" y="5355618"/>
            <a:ext cx="7444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highest power is 2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7172270" y="2002583"/>
            <a:ext cx="3339112" cy="114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7200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GB" sz="7200" i="0" u="none" strike="noStrike" kern="0" cap="none" spc="0" normalizeH="0" baseline="3000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Times New Roman" panose="02020603050405020304" pitchFamily="18" charset="0"/>
              </a:rPr>
              <a:t>2</a:t>
            </a:r>
            <a:r>
              <a:rPr kumimoji="0" lang="en-GB" sz="720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cs typeface="Times New Roman" panose="02020603050405020304" pitchFamily="18" charset="0"/>
              </a:rPr>
              <a:t> + 3</a:t>
            </a:r>
            <a:r>
              <a:rPr lang="en-GB" sz="7200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720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483002" y="3711358"/>
            <a:ext cx="3278692" cy="114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GB" sz="7200" i="1" kern="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kern="0" baseline="30000" dirty="0">
                <a:solidFill>
                  <a:srgbClr val="FF00FF"/>
                </a:solidFill>
                <a:cs typeface="Times New Roman" panose="02020603050405020304" pitchFamily="18" charset="0"/>
              </a:rPr>
              <a:t>3</a:t>
            </a:r>
            <a:r>
              <a:rPr kumimoji="0" lang="en-GB" sz="7200" i="0" u="none" strike="noStrike" kern="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cs typeface="Times New Roman" panose="02020603050405020304" pitchFamily="18" charset="0"/>
              </a:rPr>
              <a:t> + 3</a:t>
            </a:r>
            <a:r>
              <a:rPr lang="en-GB" sz="7200" i="1" kern="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7200" u="none" strike="noStrike" kern="0" cap="none" spc="0" normalizeH="0" baseline="3000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403426" y="3711358"/>
            <a:ext cx="4901726" cy="114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GB" sz="720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cs typeface="Times New Roman" panose="02020603050405020304" pitchFamily="18" charset="0"/>
              </a:rPr>
              <a:t>3</a:t>
            </a:r>
            <a:r>
              <a:rPr lang="en-GB" sz="72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GB" sz="7200" i="0" u="none" strike="noStrike" kern="0" cap="none" spc="0" normalizeH="0" baseline="30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cs typeface="Times New Roman" panose="02020603050405020304" pitchFamily="18" charset="0"/>
              </a:rPr>
              <a:t>3</a:t>
            </a:r>
            <a:r>
              <a:rPr kumimoji="0" lang="en-GB" sz="72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cs typeface="Times New Roman" panose="02020603050405020304" pitchFamily="18" charset="0"/>
              </a:rPr>
              <a:t> + 3</a:t>
            </a:r>
            <a:r>
              <a:rPr lang="en-GB" sz="72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kern="0" baseline="30000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kumimoji="0" lang="en-GB" sz="72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cs typeface="Times New Roman" panose="02020603050405020304" pitchFamily="18" charset="0"/>
              </a:rPr>
              <a:t> + 2</a:t>
            </a:r>
          </a:p>
        </p:txBody>
      </p:sp>
      <p:sp>
        <p:nvSpPr>
          <p:cNvPr id="2" name="Oval 1"/>
          <p:cNvSpPr/>
          <p:nvPr/>
        </p:nvSpPr>
        <p:spPr>
          <a:xfrm>
            <a:off x="625282" y="1835869"/>
            <a:ext cx="4876800" cy="153870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6403426" y="1899221"/>
            <a:ext cx="4876800" cy="153870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27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778610" y="472091"/>
            <a:ext cx="8273618" cy="4860542"/>
            <a:chOff x="1007916" y="-53"/>
            <a:chExt cx="2883" cy="1445"/>
          </a:xfrm>
        </p:grpSpPr>
        <p:sp>
          <p:nvSpPr>
            <p:cNvPr id="12" name="Arc 4"/>
            <p:cNvSpPr>
              <a:spLocks/>
            </p:cNvSpPr>
            <p:nvPr/>
          </p:nvSpPr>
          <p:spPr bwMode="auto">
            <a:xfrm>
              <a:off x="1008328" y="336"/>
              <a:ext cx="2237" cy="1056"/>
            </a:xfrm>
            <a:custGeom>
              <a:avLst/>
              <a:gdLst>
                <a:gd name="G0" fmla="+- 15328 0 0"/>
                <a:gd name="G1" fmla="+- 21600 0 0"/>
                <a:gd name="G2" fmla="+- 21600 0 0"/>
                <a:gd name="T0" fmla="*/ 0 w 30757"/>
                <a:gd name="T1" fmla="*/ 6381 h 21600"/>
                <a:gd name="T2" fmla="*/ 30757 w 30757"/>
                <a:gd name="T3" fmla="*/ 6484 h 21600"/>
                <a:gd name="T4" fmla="*/ 15328 w 3075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57" h="21600" fill="none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</a:path>
                <a:path w="30757" h="21600" stroke="0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  <a:lnTo>
                    <a:pt x="15328" y="2160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1007916" y="-53"/>
              <a:ext cx="288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7200" b="1" i="0" dirty="0">
                  <a:solidFill>
                    <a:srgbClr val="FF0000"/>
                  </a:solidFill>
                </a:rPr>
                <a:t>Expanding</a:t>
              </a:r>
            </a:p>
          </p:txBody>
        </p:sp>
      </p:grp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90035" y="2994536"/>
            <a:ext cx="52402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0" dirty="0">
                <a:solidFill>
                  <a:sysClr val="windowText" lastClr="000000"/>
                </a:solidFill>
              </a:rPr>
              <a:t>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+ 5)(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+ 2)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185301" y="3086251"/>
            <a:ext cx="46529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baseline="30000" dirty="0">
                <a:solidFill>
                  <a:sysClr val="windowText" lastClr="000000"/>
                </a:solidFill>
              </a:rPr>
              <a:t>2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+ 7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+ 10</a:t>
            </a:r>
            <a:endParaRPr lang="en-GB" sz="72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96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778610" y="472091"/>
            <a:ext cx="8273618" cy="4860542"/>
            <a:chOff x="1007916" y="-53"/>
            <a:chExt cx="2883" cy="1445"/>
          </a:xfrm>
        </p:grpSpPr>
        <p:sp>
          <p:nvSpPr>
            <p:cNvPr id="12" name="Arc 4"/>
            <p:cNvSpPr>
              <a:spLocks/>
            </p:cNvSpPr>
            <p:nvPr/>
          </p:nvSpPr>
          <p:spPr bwMode="auto">
            <a:xfrm>
              <a:off x="1008328" y="336"/>
              <a:ext cx="2237" cy="1056"/>
            </a:xfrm>
            <a:custGeom>
              <a:avLst/>
              <a:gdLst>
                <a:gd name="G0" fmla="+- 15328 0 0"/>
                <a:gd name="G1" fmla="+- 21600 0 0"/>
                <a:gd name="G2" fmla="+- 21600 0 0"/>
                <a:gd name="T0" fmla="*/ 0 w 30757"/>
                <a:gd name="T1" fmla="*/ 6381 h 21600"/>
                <a:gd name="T2" fmla="*/ 30757 w 30757"/>
                <a:gd name="T3" fmla="*/ 6484 h 21600"/>
                <a:gd name="T4" fmla="*/ 15328 w 3075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57" h="21600" fill="none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</a:path>
                <a:path w="30757" h="21600" stroke="0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  <a:lnTo>
                    <a:pt x="15328" y="2160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1007916" y="-53"/>
              <a:ext cx="288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7200" b="1" i="0" dirty="0">
                  <a:solidFill>
                    <a:srgbClr val="FF0000"/>
                  </a:solidFill>
                </a:rPr>
                <a:t>Expanding</a:t>
              </a:r>
            </a:p>
          </p:txBody>
        </p:sp>
      </p:grp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90035" y="2994536"/>
            <a:ext cx="52402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0" dirty="0">
                <a:solidFill>
                  <a:sysClr val="windowText" lastClr="000000"/>
                </a:solidFill>
              </a:rPr>
              <a:t>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– 5)(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+ 2)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185301" y="3086251"/>
            <a:ext cx="46529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baseline="30000" dirty="0">
                <a:solidFill>
                  <a:sysClr val="windowText" lastClr="000000"/>
                </a:solidFill>
              </a:rPr>
              <a:t>2</a:t>
            </a:r>
            <a:r>
              <a:rPr lang="en-GB" sz="7200" b="1" i="0" dirty="0">
                <a:solidFill>
                  <a:sysClr val="windowText" lastClr="000000"/>
                </a:solidFill>
              </a:rPr>
              <a:t> </a:t>
            </a:r>
            <a:r>
              <a:rPr lang="en-GB" sz="7200" b="1" dirty="0">
                <a:solidFill>
                  <a:sysClr val="windowText" lastClr="000000"/>
                </a:solidFill>
              </a:rPr>
              <a:t>– 3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</a:t>
            </a:r>
            <a:r>
              <a:rPr lang="en-GB" sz="7200" b="1" dirty="0">
                <a:solidFill>
                  <a:sysClr val="windowText" lastClr="000000"/>
                </a:solidFill>
              </a:rPr>
              <a:t>– </a:t>
            </a:r>
            <a:r>
              <a:rPr lang="en-GB" sz="7200" b="1" i="0" dirty="0">
                <a:solidFill>
                  <a:sysClr val="windowText" lastClr="000000"/>
                </a:solidFill>
              </a:rPr>
              <a:t>10</a:t>
            </a:r>
            <a:endParaRPr lang="en-GB" sz="72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5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778610" y="472091"/>
            <a:ext cx="8273618" cy="4860542"/>
            <a:chOff x="1007916" y="-53"/>
            <a:chExt cx="2883" cy="1445"/>
          </a:xfrm>
        </p:grpSpPr>
        <p:sp>
          <p:nvSpPr>
            <p:cNvPr id="12" name="Arc 4"/>
            <p:cNvSpPr>
              <a:spLocks/>
            </p:cNvSpPr>
            <p:nvPr/>
          </p:nvSpPr>
          <p:spPr bwMode="auto">
            <a:xfrm>
              <a:off x="1008328" y="336"/>
              <a:ext cx="2237" cy="1056"/>
            </a:xfrm>
            <a:custGeom>
              <a:avLst/>
              <a:gdLst>
                <a:gd name="G0" fmla="+- 15328 0 0"/>
                <a:gd name="G1" fmla="+- 21600 0 0"/>
                <a:gd name="G2" fmla="+- 21600 0 0"/>
                <a:gd name="T0" fmla="*/ 0 w 30757"/>
                <a:gd name="T1" fmla="*/ 6381 h 21600"/>
                <a:gd name="T2" fmla="*/ 30757 w 30757"/>
                <a:gd name="T3" fmla="*/ 6484 h 21600"/>
                <a:gd name="T4" fmla="*/ 15328 w 3075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57" h="21600" fill="none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</a:path>
                <a:path w="30757" h="21600" stroke="0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  <a:lnTo>
                    <a:pt x="15328" y="2160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1007916" y="-53"/>
              <a:ext cx="288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7200" b="1" i="0" dirty="0">
                  <a:solidFill>
                    <a:srgbClr val="FF0000"/>
                  </a:solidFill>
                </a:rPr>
                <a:t>Expanding</a:t>
              </a:r>
            </a:p>
          </p:txBody>
        </p:sp>
      </p:grp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90035" y="2994536"/>
            <a:ext cx="52402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0" dirty="0">
                <a:solidFill>
                  <a:sysClr val="windowText" lastClr="000000"/>
                </a:solidFill>
              </a:rPr>
              <a:t>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– 5)(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– 2)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185301" y="3086251"/>
            <a:ext cx="46529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baseline="30000" dirty="0">
                <a:solidFill>
                  <a:sysClr val="windowText" lastClr="000000"/>
                </a:solidFill>
              </a:rPr>
              <a:t>2</a:t>
            </a:r>
            <a:r>
              <a:rPr lang="en-GB" sz="7200" b="1" i="0" dirty="0">
                <a:solidFill>
                  <a:sysClr val="windowText" lastClr="000000"/>
                </a:solidFill>
              </a:rPr>
              <a:t> </a:t>
            </a:r>
            <a:r>
              <a:rPr lang="en-GB" sz="7200" b="1" dirty="0">
                <a:solidFill>
                  <a:sysClr val="windowText" lastClr="000000"/>
                </a:solidFill>
              </a:rPr>
              <a:t>– 7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</a:t>
            </a:r>
            <a:r>
              <a:rPr lang="en-GB" sz="7200" b="1" dirty="0">
                <a:solidFill>
                  <a:sysClr val="windowText" lastClr="000000"/>
                </a:solidFill>
              </a:rPr>
              <a:t>+ </a:t>
            </a:r>
            <a:r>
              <a:rPr lang="en-GB" sz="7200" b="1" i="0" dirty="0">
                <a:solidFill>
                  <a:sysClr val="windowText" lastClr="000000"/>
                </a:solidFill>
              </a:rPr>
              <a:t>10</a:t>
            </a:r>
            <a:endParaRPr lang="en-GB" sz="72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10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876581" y="276149"/>
            <a:ext cx="8273618" cy="4860542"/>
            <a:chOff x="1007916" y="-53"/>
            <a:chExt cx="2883" cy="1445"/>
          </a:xfrm>
        </p:grpSpPr>
        <p:sp>
          <p:nvSpPr>
            <p:cNvPr id="12" name="Arc 4"/>
            <p:cNvSpPr>
              <a:spLocks/>
            </p:cNvSpPr>
            <p:nvPr/>
          </p:nvSpPr>
          <p:spPr bwMode="auto">
            <a:xfrm>
              <a:off x="1008328" y="336"/>
              <a:ext cx="2237" cy="1056"/>
            </a:xfrm>
            <a:custGeom>
              <a:avLst/>
              <a:gdLst>
                <a:gd name="G0" fmla="+- 15328 0 0"/>
                <a:gd name="G1" fmla="+- 21600 0 0"/>
                <a:gd name="G2" fmla="+- 21600 0 0"/>
                <a:gd name="T0" fmla="*/ 0 w 30757"/>
                <a:gd name="T1" fmla="*/ 6381 h 21600"/>
                <a:gd name="T2" fmla="*/ 30757 w 30757"/>
                <a:gd name="T3" fmla="*/ 6484 h 21600"/>
                <a:gd name="T4" fmla="*/ 15328 w 3075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57" h="21600" fill="none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</a:path>
                <a:path w="30757" h="21600" stroke="0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  <a:lnTo>
                    <a:pt x="15328" y="21600"/>
                  </a:lnTo>
                  <a:close/>
                </a:path>
              </a:pathLst>
            </a:custGeom>
            <a:noFill/>
            <a:ln w="762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1007916" y="-53"/>
              <a:ext cx="2883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7200" b="1" i="0" dirty="0">
                  <a:solidFill>
                    <a:srgbClr val="FF0000"/>
                  </a:solidFill>
                </a:rPr>
                <a:t>Expanding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058937" y="1767191"/>
            <a:ext cx="6419729" cy="4783176"/>
            <a:chOff x="1428751" y="619125"/>
            <a:chExt cx="2237" cy="1422"/>
          </a:xfrm>
        </p:grpSpPr>
        <p:sp>
          <p:nvSpPr>
            <p:cNvPr id="10" name="Arc 7"/>
            <p:cNvSpPr>
              <a:spLocks/>
            </p:cNvSpPr>
            <p:nvPr/>
          </p:nvSpPr>
          <p:spPr bwMode="auto">
            <a:xfrm flipH="1" flipV="1">
              <a:off x="1428751" y="619125"/>
              <a:ext cx="2237" cy="1056"/>
            </a:xfrm>
            <a:custGeom>
              <a:avLst/>
              <a:gdLst>
                <a:gd name="G0" fmla="+- 15328 0 0"/>
                <a:gd name="G1" fmla="+- 21600 0 0"/>
                <a:gd name="G2" fmla="+- 21600 0 0"/>
                <a:gd name="T0" fmla="*/ 0 w 30757"/>
                <a:gd name="T1" fmla="*/ 6381 h 21600"/>
                <a:gd name="T2" fmla="*/ 30757 w 30757"/>
                <a:gd name="T3" fmla="*/ 6484 h 21600"/>
                <a:gd name="T4" fmla="*/ 15328 w 3075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57" h="21600" fill="none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</a:path>
                <a:path w="30757" h="21600" stroke="0" extrusionOk="0">
                  <a:moveTo>
                    <a:pt x="0" y="6381"/>
                  </a:moveTo>
                  <a:cubicBezTo>
                    <a:pt x="4055" y="2296"/>
                    <a:pt x="9572" y="-1"/>
                    <a:pt x="15328" y="0"/>
                  </a:cubicBezTo>
                  <a:cubicBezTo>
                    <a:pt x="21133" y="0"/>
                    <a:pt x="26694" y="2336"/>
                    <a:pt x="30757" y="6483"/>
                  </a:cubicBezTo>
                  <a:lnTo>
                    <a:pt x="15328" y="21600"/>
                  </a:lnTo>
                  <a:close/>
                </a:path>
              </a:pathLst>
            </a:custGeom>
            <a:noFill/>
            <a:ln w="76200">
              <a:solidFill>
                <a:srgbClr val="0000CC"/>
              </a:solidFill>
              <a:round/>
              <a:headEnd/>
              <a:tailEnd type="arrow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square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GB"/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428999" y="620190"/>
              <a:ext cx="1696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7200" b="1" i="0">
                  <a:solidFill>
                    <a:srgbClr val="0000CC"/>
                  </a:solidFill>
                </a:rPr>
                <a:t>Factorising</a:t>
              </a:r>
              <a:endParaRPr lang="en-GB" sz="7200" b="1" i="0" dirty="0">
                <a:solidFill>
                  <a:srgbClr val="0000CC"/>
                </a:solidFill>
              </a:endParaRPr>
            </a:p>
          </p:txBody>
        </p:sp>
      </p:grp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88006" y="2798594"/>
            <a:ext cx="524024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0" dirty="0">
                <a:solidFill>
                  <a:sysClr val="windowText" lastClr="000000"/>
                </a:solidFill>
              </a:rPr>
              <a:t>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+ 1)(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+ 2)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7283272" y="2890309"/>
            <a:ext cx="43907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baseline="30000" dirty="0">
                <a:solidFill>
                  <a:sysClr val="windowText" lastClr="000000"/>
                </a:solidFill>
              </a:rPr>
              <a:t>2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+ 3</a:t>
            </a:r>
            <a:r>
              <a:rPr lang="en-GB" sz="72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7200" b="1" i="0" dirty="0">
                <a:solidFill>
                  <a:sysClr val="windowText" lastClr="000000"/>
                </a:solidFill>
              </a:rPr>
              <a:t> + 2</a:t>
            </a:r>
            <a:endParaRPr lang="en-GB" sz="72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09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88763F4-ABD0-8B6C-39CF-53683B268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383041"/>
              </p:ext>
            </p:extLst>
          </p:nvPr>
        </p:nvGraphicFramePr>
        <p:xfrm>
          <a:off x="366484" y="91440"/>
          <a:ext cx="11264904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6226">
                  <a:extLst>
                    <a:ext uri="{9D8B030D-6E8A-4147-A177-3AD203B41FA5}">
                      <a16:colId xmlns:a16="http://schemas.microsoft.com/office/drawing/2014/main" val="573543455"/>
                    </a:ext>
                  </a:extLst>
                </a:gridCol>
                <a:gridCol w="2816226">
                  <a:extLst>
                    <a:ext uri="{9D8B030D-6E8A-4147-A177-3AD203B41FA5}">
                      <a16:colId xmlns:a16="http://schemas.microsoft.com/office/drawing/2014/main" val="114464790"/>
                    </a:ext>
                  </a:extLst>
                </a:gridCol>
                <a:gridCol w="2816226">
                  <a:extLst>
                    <a:ext uri="{9D8B030D-6E8A-4147-A177-3AD203B41FA5}">
                      <a16:colId xmlns:a16="http://schemas.microsoft.com/office/drawing/2014/main" val="2833172689"/>
                    </a:ext>
                  </a:extLst>
                </a:gridCol>
                <a:gridCol w="2816226">
                  <a:extLst>
                    <a:ext uri="{9D8B030D-6E8A-4147-A177-3AD203B41FA5}">
                      <a16:colId xmlns:a16="http://schemas.microsoft.com/office/drawing/2014/main" val="4198490836"/>
                    </a:ext>
                  </a:extLst>
                </a:gridCol>
              </a:tblGrid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+mj-lt"/>
                        </a:rPr>
                        <a:t>a </a:t>
                      </a:r>
                      <a:r>
                        <a:rPr lang="en-GB" sz="5400" i="0" dirty="0">
                          <a:solidFill>
                            <a:schemeClr val="tx1"/>
                          </a:solidFill>
                          <a:latin typeface="+mj-lt"/>
                        </a:rPr>
                        <a:t>+</a:t>
                      </a:r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+mj-lt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+mj-lt"/>
                        </a:rPr>
                        <a:t>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+mj-lt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i="1" dirty="0">
                          <a:solidFill>
                            <a:schemeClr val="tx1"/>
                          </a:solidFill>
                          <a:latin typeface="+mj-lt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249458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823062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438616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i="0" dirty="0">
                          <a:solidFill>
                            <a:sysClr val="windowText" lastClr="000000"/>
                          </a:solidFill>
                        </a:rPr>
                        <a:t>–</a:t>
                      </a:r>
                      <a:r>
                        <a:rPr lang="en-GB" sz="4800" b="0" i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948117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b="0" i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sz="4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i="0" dirty="0">
                          <a:solidFill>
                            <a:sysClr val="windowText" lastClr="000000"/>
                          </a:solidFill>
                        </a:rPr>
                        <a:t>–</a:t>
                      </a:r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983155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b="0" i="0" dirty="0">
                          <a:solidFill>
                            <a:sysClr val="windowText" lastClr="000000"/>
                          </a:solidFill>
                        </a:rPr>
                        <a:t>–</a:t>
                      </a:r>
                      <a:r>
                        <a:rPr lang="en-GB" sz="4800" b="0" i="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844557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b="0" i="0" dirty="0">
                          <a:solidFill>
                            <a:sysClr val="windowText" lastClr="000000"/>
                          </a:solidFill>
                        </a:rPr>
                        <a:t>–</a:t>
                      </a:r>
                      <a:r>
                        <a:rPr lang="en-GB" sz="4800" b="0" i="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027553"/>
                  </a:ext>
                </a:extLst>
              </a:tr>
              <a:tr h="777497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06352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C225BB6-3889-3074-CB17-4D34E1793541}"/>
              </a:ext>
            </a:extLst>
          </p:cNvPr>
          <p:cNvSpPr txBox="1"/>
          <p:nvPr/>
        </p:nvSpPr>
        <p:spPr>
          <a:xfrm>
            <a:off x="6997509" y="2590967"/>
            <a:ext cx="707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5FCFD8-90D7-F0E8-8BAD-2DCD84F2D92C}"/>
              </a:ext>
            </a:extLst>
          </p:cNvPr>
          <p:cNvSpPr txBox="1"/>
          <p:nvPr/>
        </p:nvSpPr>
        <p:spPr>
          <a:xfrm>
            <a:off x="9575705" y="2590967"/>
            <a:ext cx="12392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ysClr val="windowText" lastClr="000000"/>
                </a:solidFill>
              </a:rPr>
              <a:t>–</a:t>
            </a:r>
            <a:r>
              <a:rPr lang="en-GB" sz="5400" b="1" dirty="0"/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80D323-BCD4-1DC5-603A-83D84FDFA4E6}"/>
              </a:ext>
            </a:extLst>
          </p:cNvPr>
          <p:cNvSpPr txBox="1"/>
          <p:nvPr/>
        </p:nvSpPr>
        <p:spPr>
          <a:xfrm>
            <a:off x="6792686" y="3423443"/>
            <a:ext cx="941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FEBFA4-6E1A-6C46-16B4-35426D8F1101}"/>
              </a:ext>
            </a:extLst>
          </p:cNvPr>
          <p:cNvSpPr txBox="1"/>
          <p:nvPr/>
        </p:nvSpPr>
        <p:spPr>
          <a:xfrm>
            <a:off x="9504945" y="3423443"/>
            <a:ext cx="149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ysClr val="windowText" lastClr="000000"/>
                </a:solidFill>
              </a:rPr>
              <a:t>–</a:t>
            </a:r>
            <a:r>
              <a:rPr lang="en-GB" sz="5400" b="1" dirty="0"/>
              <a:t>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1B7DDD-31CD-73E3-A915-7469CD007A30}"/>
              </a:ext>
            </a:extLst>
          </p:cNvPr>
          <p:cNvSpPr txBox="1"/>
          <p:nvPr/>
        </p:nvSpPr>
        <p:spPr>
          <a:xfrm>
            <a:off x="6498009" y="4217526"/>
            <a:ext cx="1481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ysClr val="windowText" lastClr="000000"/>
                </a:solidFill>
              </a:rPr>
              <a:t>–</a:t>
            </a:r>
            <a:r>
              <a:rPr lang="en-GB" sz="5400" b="1" dirty="0"/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B4110A-F71D-3E67-4BC5-0F0EF8D98D55}"/>
              </a:ext>
            </a:extLst>
          </p:cNvPr>
          <p:cNvSpPr txBox="1"/>
          <p:nvPr/>
        </p:nvSpPr>
        <p:spPr>
          <a:xfrm>
            <a:off x="9443358" y="4217526"/>
            <a:ext cx="1239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>
                <a:solidFill>
                  <a:sysClr val="windowText" lastClr="000000"/>
                </a:solidFill>
              </a:rPr>
              <a:t>–6</a:t>
            </a:r>
            <a:endParaRPr lang="en-GB" sz="5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5DDA26-D0FC-9F1B-E884-38B3B2D3D8F2}"/>
              </a:ext>
            </a:extLst>
          </p:cNvPr>
          <p:cNvSpPr txBox="1"/>
          <p:nvPr/>
        </p:nvSpPr>
        <p:spPr>
          <a:xfrm>
            <a:off x="6997509" y="1758491"/>
            <a:ext cx="707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0BCE3D-9136-212B-48C1-CF927E8F64D0}"/>
              </a:ext>
            </a:extLst>
          </p:cNvPr>
          <p:cNvSpPr txBox="1"/>
          <p:nvPr/>
        </p:nvSpPr>
        <p:spPr>
          <a:xfrm>
            <a:off x="9634332" y="1758491"/>
            <a:ext cx="881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4DB650-1FBA-2A8A-E10F-C722911C8125}"/>
              </a:ext>
            </a:extLst>
          </p:cNvPr>
          <p:cNvSpPr txBox="1"/>
          <p:nvPr/>
        </p:nvSpPr>
        <p:spPr>
          <a:xfrm>
            <a:off x="6992067" y="944287"/>
            <a:ext cx="707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0D33C0-2FD5-9E9F-61BF-467786343A8D}"/>
              </a:ext>
            </a:extLst>
          </p:cNvPr>
          <p:cNvSpPr txBox="1"/>
          <p:nvPr/>
        </p:nvSpPr>
        <p:spPr>
          <a:xfrm>
            <a:off x="9628890" y="944287"/>
            <a:ext cx="881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395B40-E5EB-57AE-A94B-7D4B6C34B1C3}"/>
              </a:ext>
            </a:extLst>
          </p:cNvPr>
          <p:cNvSpPr txBox="1"/>
          <p:nvPr/>
        </p:nvSpPr>
        <p:spPr>
          <a:xfrm>
            <a:off x="6678004" y="5011609"/>
            <a:ext cx="1121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>
                <a:solidFill>
                  <a:sysClr val="windowText" lastClr="000000"/>
                </a:solidFill>
              </a:rPr>
              <a:t>–</a:t>
            </a:r>
            <a:r>
              <a:rPr lang="en-GB" sz="5400" b="1"/>
              <a:t>2</a:t>
            </a:r>
            <a:endParaRPr lang="en-GB" sz="54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F4AD07-7910-F61A-D6C3-5F64A488DE9C}"/>
              </a:ext>
            </a:extLst>
          </p:cNvPr>
          <p:cNvSpPr txBox="1"/>
          <p:nvPr/>
        </p:nvSpPr>
        <p:spPr>
          <a:xfrm>
            <a:off x="9501984" y="5029988"/>
            <a:ext cx="10898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F441C6-55FA-7993-2906-5DAB78B2C25E}"/>
              </a:ext>
            </a:extLst>
          </p:cNvPr>
          <p:cNvSpPr txBox="1"/>
          <p:nvPr/>
        </p:nvSpPr>
        <p:spPr>
          <a:xfrm>
            <a:off x="7035131" y="5882479"/>
            <a:ext cx="707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0150CA-5883-8419-3A99-D6545FEA2116}"/>
              </a:ext>
            </a:extLst>
          </p:cNvPr>
          <p:cNvSpPr txBox="1"/>
          <p:nvPr/>
        </p:nvSpPr>
        <p:spPr>
          <a:xfrm>
            <a:off x="9710055" y="5898274"/>
            <a:ext cx="881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3089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75" t="15132" r="16703" b="18585"/>
          <a:stretch/>
        </p:blipFill>
        <p:spPr>
          <a:xfrm>
            <a:off x="764771" y="243639"/>
            <a:ext cx="10480444" cy="64481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84917" y="2421774"/>
            <a:ext cx="5225934" cy="1302327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09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557" t="15167" r="16236" b="17243"/>
          <a:stretch/>
        </p:blipFill>
        <p:spPr>
          <a:xfrm>
            <a:off x="938464" y="312821"/>
            <a:ext cx="10130590" cy="63219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03759" y="3713018"/>
            <a:ext cx="5225934" cy="1302327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13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252</Words>
  <Application>Microsoft Office PowerPoint</Application>
  <PresentationFormat>Widescreen</PresentationFormat>
  <Paragraphs>83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2015-11-08T17:21:15Z</dcterms:created>
  <dcterms:modified xsi:type="dcterms:W3CDTF">2026-01-14T04:11:51Z</dcterms:modified>
</cp:coreProperties>
</file>