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4" r:id="rId2"/>
    <p:sldId id="297" r:id="rId3"/>
    <p:sldId id="298" r:id="rId4"/>
    <p:sldId id="300" r:id="rId5"/>
    <p:sldId id="299" r:id="rId6"/>
    <p:sldId id="301" r:id="rId7"/>
    <p:sldId id="271" r:id="rId8"/>
    <p:sldId id="283" r:id="rId9"/>
    <p:sldId id="284" r:id="rId10"/>
    <p:sldId id="282" r:id="rId11"/>
    <p:sldId id="281" r:id="rId12"/>
    <p:sldId id="285" r:id="rId13"/>
    <p:sldId id="277" r:id="rId14"/>
    <p:sldId id="286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302" r:id="rId25"/>
    <p:sldId id="30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C0FF"/>
    <a:srgbClr val="009900"/>
    <a:srgbClr val="FF33CC"/>
    <a:srgbClr val="0000FF"/>
    <a:srgbClr val="FF3300"/>
    <a:srgbClr val="663300"/>
    <a:srgbClr val="FFC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D6E84B-A051-49C2-A64A-3DF2DEE930D4}" v="8" dt="2022-04-27T08:50:23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CD6E84B-A051-49C2-A64A-3DF2DEE930D4}"/>
    <pc:docChg chg="custSel addSld modSld sldOrd">
      <pc:chgData name="Stewart Gale" userId="3647ddd2-6040-41ae-a96d-232c23482af8" providerId="ADAL" clId="{0CD6E84B-A051-49C2-A64A-3DF2DEE930D4}" dt="2022-04-27T08:58:44.178" v="26" actId="1076"/>
      <pc:docMkLst>
        <pc:docMk/>
      </pc:docMkLst>
      <pc:sldChg chg="delSp modSp mod">
        <pc:chgData name="Stewart Gale" userId="3647ddd2-6040-41ae-a96d-232c23482af8" providerId="ADAL" clId="{0CD6E84B-A051-49C2-A64A-3DF2DEE930D4}" dt="2022-04-27T08:50:49.734" v="25" actId="20577"/>
        <pc:sldMkLst>
          <pc:docMk/>
          <pc:sldMk cId="2846225144" sldId="271"/>
        </pc:sldMkLst>
        <pc:spChg chg="mod">
          <ac:chgData name="Stewart Gale" userId="3647ddd2-6040-41ae-a96d-232c23482af8" providerId="ADAL" clId="{0CD6E84B-A051-49C2-A64A-3DF2DEE930D4}" dt="2022-04-27T08:50:49.734" v="25" actId="20577"/>
          <ac:spMkLst>
            <pc:docMk/>
            <pc:sldMk cId="2846225144" sldId="271"/>
            <ac:spMk id="2" creationId="{00000000-0000-0000-0000-000000000000}"/>
          </ac:spMkLst>
        </pc:spChg>
        <pc:spChg chg="mod">
          <ac:chgData name="Stewart Gale" userId="3647ddd2-6040-41ae-a96d-232c23482af8" providerId="ADAL" clId="{0CD6E84B-A051-49C2-A64A-3DF2DEE930D4}" dt="2021-12-19T10:37:22.942" v="20" actId="1076"/>
          <ac:spMkLst>
            <pc:docMk/>
            <pc:sldMk cId="2846225144" sldId="271"/>
            <ac:spMk id="5" creationId="{00000000-0000-0000-0000-000000000000}"/>
          </ac:spMkLst>
        </pc:spChg>
        <pc:spChg chg="del">
          <ac:chgData name="Stewart Gale" userId="3647ddd2-6040-41ae-a96d-232c23482af8" providerId="ADAL" clId="{0CD6E84B-A051-49C2-A64A-3DF2DEE930D4}" dt="2021-12-19T10:36:12.627" v="0" actId="21"/>
          <ac:spMkLst>
            <pc:docMk/>
            <pc:sldMk cId="2846225144" sldId="271"/>
            <ac:spMk id="9" creationId="{00000000-0000-0000-0000-000000000000}"/>
          </ac:spMkLst>
        </pc:spChg>
        <pc:picChg chg="mod">
          <ac:chgData name="Stewart Gale" userId="3647ddd2-6040-41ae-a96d-232c23482af8" providerId="ADAL" clId="{0CD6E84B-A051-49C2-A64A-3DF2DEE930D4}" dt="2021-12-19T10:37:20.561" v="19" actId="1076"/>
          <ac:picMkLst>
            <pc:docMk/>
            <pc:sldMk cId="2846225144" sldId="271"/>
            <ac:picMk id="1026" creationId="{00000000-0000-0000-0000-000000000000}"/>
          </ac:picMkLst>
        </pc:picChg>
      </pc:sldChg>
      <pc:sldChg chg="modSp mod">
        <pc:chgData name="Stewart Gale" userId="3647ddd2-6040-41ae-a96d-232c23482af8" providerId="ADAL" clId="{0CD6E84B-A051-49C2-A64A-3DF2DEE930D4}" dt="2022-04-27T08:50:26.778" v="22" actId="14100"/>
        <pc:sldMkLst>
          <pc:docMk/>
          <pc:sldMk cId="347651413" sldId="301"/>
        </pc:sldMkLst>
        <pc:spChg chg="mod">
          <ac:chgData name="Stewart Gale" userId="3647ddd2-6040-41ae-a96d-232c23482af8" providerId="ADAL" clId="{0CD6E84B-A051-49C2-A64A-3DF2DEE930D4}" dt="2022-04-27T08:50:26.778" v="22" actId="14100"/>
          <ac:spMkLst>
            <pc:docMk/>
            <pc:sldMk cId="347651413" sldId="301"/>
            <ac:spMk id="20" creationId="{00000000-0000-0000-0000-000000000000}"/>
          </ac:spMkLst>
        </pc:spChg>
      </pc:sldChg>
      <pc:sldChg chg="modSp mod">
        <pc:chgData name="Stewart Gale" userId="3647ddd2-6040-41ae-a96d-232c23482af8" providerId="ADAL" clId="{0CD6E84B-A051-49C2-A64A-3DF2DEE930D4}" dt="2022-04-27T08:58:44.178" v="26" actId="1076"/>
        <pc:sldMkLst>
          <pc:docMk/>
          <pc:sldMk cId="3356986350" sldId="303"/>
        </pc:sldMkLst>
        <pc:cxnChg chg="mod">
          <ac:chgData name="Stewart Gale" userId="3647ddd2-6040-41ae-a96d-232c23482af8" providerId="ADAL" clId="{0CD6E84B-A051-49C2-A64A-3DF2DEE930D4}" dt="2022-04-27T08:58:44.178" v="26" actId="1076"/>
          <ac:cxnSpMkLst>
            <pc:docMk/>
            <pc:sldMk cId="3356986350" sldId="303"/>
            <ac:cxnSpMk id="16" creationId="{00000000-0000-0000-0000-000000000000}"/>
          </ac:cxnSpMkLst>
        </pc:cxnChg>
      </pc:sldChg>
      <pc:sldChg chg="addSp delSp modSp new mod ord">
        <pc:chgData name="Stewart Gale" userId="3647ddd2-6040-41ae-a96d-232c23482af8" providerId="ADAL" clId="{0CD6E84B-A051-49C2-A64A-3DF2DEE930D4}" dt="2021-12-19T10:36:40.588" v="11" actId="115"/>
        <pc:sldMkLst>
          <pc:docMk/>
          <pc:sldMk cId="2254936606" sldId="304"/>
        </pc:sldMkLst>
        <pc:spChg chg="del">
          <ac:chgData name="Stewart Gale" userId="3647ddd2-6040-41ae-a96d-232c23482af8" providerId="ADAL" clId="{0CD6E84B-A051-49C2-A64A-3DF2DEE930D4}" dt="2021-12-19T10:36:18.230" v="4" actId="478"/>
          <ac:spMkLst>
            <pc:docMk/>
            <pc:sldMk cId="2254936606" sldId="304"/>
            <ac:spMk id="2" creationId="{D5ECE7F8-0026-4EFA-9D69-ABA49E643DA8}"/>
          </ac:spMkLst>
        </pc:spChg>
        <pc:spChg chg="del">
          <ac:chgData name="Stewart Gale" userId="3647ddd2-6040-41ae-a96d-232c23482af8" providerId="ADAL" clId="{0CD6E84B-A051-49C2-A64A-3DF2DEE930D4}" dt="2021-12-19T10:36:18.230" v="4" actId="478"/>
          <ac:spMkLst>
            <pc:docMk/>
            <pc:sldMk cId="2254936606" sldId="304"/>
            <ac:spMk id="3" creationId="{4A153328-B456-4DD0-B2C6-EE6C303E7A58}"/>
          </ac:spMkLst>
        </pc:spChg>
        <pc:spChg chg="add mod">
          <ac:chgData name="Stewart Gale" userId="3647ddd2-6040-41ae-a96d-232c23482af8" providerId="ADAL" clId="{0CD6E84B-A051-49C2-A64A-3DF2DEE930D4}" dt="2021-12-19T10:36:40.588" v="11" actId="115"/>
          <ac:spMkLst>
            <pc:docMk/>
            <pc:sldMk cId="2254936606" sldId="304"/>
            <ac:spMk id="4" creationId="{F00E3C6E-4071-42C6-B7BE-5CB5A568D2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ACEEB-979F-40E4-B3EA-924E9CF56FB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957EF-C6E0-425D-B0C6-7BF3F9548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022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1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12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77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17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2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77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43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918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048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20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81D0B-5D4D-4003-A946-95802DBD40C0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66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0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0E3C6E-4071-42C6-B7BE-5CB5A568D20F}"/>
              </a:ext>
            </a:extLst>
          </p:cNvPr>
          <p:cNvSpPr/>
          <p:nvPr/>
        </p:nvSpPr>
        <p:spPr>
          <a:xfrm>
            <a:off x="815362" y="1721176"/>
            <a:ext cx="1084868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u="sng" dirty="0"/>
              <a:t>LO: Non-Linear Graphs </a:t>
            </a:r>
          </a:p>
          <a:p>
            <a:pPr algn="ctr"/>
            <a:r>
              <a:rPr lang="en-GB" sz="8800" b="1" dirty="0"/>
              <a:t>(Rates of Change)</a:t>
            </a:r>
          </a:p>
        </p:txBody>
      </p:sp>
    </p:spTree>
    <p:extLst>
      <p:ext uri="{BB962C8B-B14F-4D97-AF65-F5344CB8AC3E}">
        <p14:creationId xmlns:p14="http://schemas.microsoft.com/office/powerpoint/2010/main" val="2254936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2876798" y="2890156"/>
            <a:ext cx="623949" cy="151410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500747" y="2890155"/>
            <a:ext cx="864424" cy="44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5852804" y="1367141"/>
            <a:ext cx="568530" cy="891149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8769" y="2271888"/>
            <a:ext cx="21543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0000FF"/>
                </a:solidFill>
              </a:rPr>
              <a:t>Velocity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5400" y="4358473"/>
            <a:ext cx="1413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0000FF"/>
                </a:solidFill>
              </a:rPr>
              <a:t>Time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843151" y="908957"/>
            <a:ext cx="33646" cy="3495305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162297" y="5039089"/>
            <a:ext cx="9949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What is strange about this graph?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4365171" y="1376051"/>
            <a:ext cx="623949" cy="151410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988379" y="1367141"/>
            <a:ext cx="864424" cy="44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421334" y="2253835"/>
            <a:ext cx="864424" cy="44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7285759" y="2253838"/>
            <a:ext cx="1836469" cy="2150422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2801587" y="4404260"/>
            <a:ext cx="7294418" cy="1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13952" y="101765"/>
            <a:ext cx="11745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velocity time graphs shows the journey of car.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56115" y="5828546"/>
            <a:ext cx="6847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0000FF"/>
                </a:solidFill>
              </a:rPr>
              <a:t>They are all linear lines</a:t>
            </a:r>
          </a:p>
        </p:txBody>
      </p:sp>
    </p:spTree>
    <p:extLst>
      <p:ext uri="{BB962C8B-B14F-4D97-AF65-F5344CB8AC3E}">
        <p14:creationId xmlns:p14="http://schemas.microsoft.com/office/powerpoint/2010/main" val="401986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257" b="6855"/>
          <a:stretch/>
        </p:blipFill>
        <p:spPr>
          <a:xfrm>
            <a:off x="1202872" y="1063465"/>
            <a:ext cx="5597317" cy="5250912"/>
          </a:xfrm>
          <a:prstGeom prst="rect">
            <a:avLst/>
          </a:prstGeom>
        </p:spPr>
      </p:pic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498" y="1629434"/>
            <a:ext cx="3275536" cy="183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6200000">
            <a:off x="-199017" y="3427311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2658" y="6314377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9341" y="0"/>
            <a:ext cx="93165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Changing Acceleration.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31958" y="3859704"/>
            <a:ext cx="47333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Changing acceleration will be seen as a curved graph.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446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257" b="6855"/>
          <a:stretch/>
        </p:blipFill>
        <p:spPr>
          <a:xfrm>
            <a:off x="1202872" y="1063465"/>
            <a:ext cx="5597317" cy="5250912"/>
          </a:xfrm>
          <a:prstGeom prst="rect">
            <a:avLst/>
          </a:prstGeom>
        </p:spPr>
      </p:pic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839" y="1344305"/>
            <a:ext cx="3275536" cy="183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6200000">
            <a:off x="-199017" y="3427311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2658" y="6314377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9340" y="0"/>
            <a:ext cx="9913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Measuring Acceleration.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00189" y="3449170"/>
            <a:ext cx="50359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Find the gradient of </a:t>
            </a:r>
          </a:p>
          <a:p>
            <a:pPr algn="ctr"/>
            <a:r>
              <a:rPr lang="en-GB" sz="4000" dirty="0"/>
              <a:t>a tangent at the time you want to know the acceleration.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11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86967" y="2005160"/>
            <a:ext cx="52186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acceleration of the car at 4 seconds?</a:t>
            </a:r>
          </a:p>
        </p:txBody>
      </p:sp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096" y="321804"/>
            <a:ext cx="2591563" cy="15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257" b="6855"/>
          <a:stretch/>
        </p:blipFill>
        <p:spPr>
          <a:xfrm>
            <a:off x="806185" y="593943"/>
            <a:ext cx="5597317" cy="52509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595704" y="2957789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5971" y="5844855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580030" y="941295"/>
            <a:ext cx="3160059" cy="24406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072653" y="2138786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18664" y="3510136"/>
                <a:ext cx="4939935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664" y="3510136"/>
                <a:ext cx="4939935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𝐜𝐞𝐥𝐞𝐫𝐚𝐭𝐢𝐨𝐧</m:t>
                      </m:r>
                    </m:oMath>
                  </m:oMathPara>
                </a14:m>
                <a:endParaRPr lang="en-GB" sz="3600" b="1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 flipV="1">
            <a:off x="3632947" y="1790278"/>
            <a:ext cx="0" cy="401593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74164" y="2161615"/>
            <a:ext cx="32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04843" y="1774327"/>
            <a:ext cx="68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0.8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3173506" y="2191871"/>
            <a:ext cx="459441" cy="16005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34979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86967" y="2005160"/>
            <a:ext cx="52186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acceleration of the car at 2 seconds?</a:t>
            </a:r>
          </a:p>
        </p:txBody>
      </p:sp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096" y="321804"/>
            <a:ext cx="2591563" cy="15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257" b="6855"/>
          <a:stretch/>
        </p:blipFill>
        <p:spPr>
          <a:xfrm>
            <a:off x="806185" y="593943"/>
            <a:ext cx="5597317" cy="52509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582257" y="2957789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9418" y="5844855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15" name="Oval 14"/>
          <p:cNvSpPr/>
          <p:nvPr/>
        </p:nvSpPr>
        <p:spPr>
          <a:xfrm>
            <a:off x="2117912" y="3086344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18664" y="3510136"/>
                <a:ext cx="4939935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664" y="3510136"/>
                <a:ext cx="4939935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𝐜𝐞𝐥𝐞𝐫𝐚𝐭𝐢𝐨𝐧</m:t>
                      </m:r>
                    </m:oMath>
                  </m:oMathPara>
                </a14:m>
                <a:endParaRPr lang="en-GB" sz="3600" b="1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 flipV="1">
            <a:off x="2247900" y="3169344"/>
            <a:ext cx="401171" cy="1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49071" y="2212041"/>
            <a:ext cx="2561" cy="962111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90803" y="3157896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15026" y="2405269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1304365" y="1129553"/>
            <a:ext cx="1929653" cy="3637429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4779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7776" y="-1229"/>
            <a:ext cx="90431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Accelerating </a:t>
            </a:r>
          </a:p>
          <a:p>
            <a:pPr algn="ctr"/>
            <a:r>
              <a:rPr lang="en-GB" sz="9600" b="1" dirty="0"/>
              <a:t>or Decelerating?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54789" y="3139889"/>
            <a:ext cx="10122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33CC"/>
                </a:solidFill>
              </a:rPr>
              <a:t>5</a:t>
            </a:r>
            <a:r>
              <a:rPr lang="en-GB" sz="9600" dirty="0"/>
              <a:t> m/s per second</a:t>
            </a:r>
          </a:p>
        </p:txBody>
      </p:sp>
      <p:sp>
        <p:nvSpPr>
          <p:cNvPr id="6" name="Rectangle 5"/>
          <p:cNvSpPr/>
          <p:nvPr/>
        </p:nvSpPr>
        <p:spPr>
          <a:xfrm>
            <a:off x="2919753" y="4938149"/>
            <a:ext cx="64828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33CC"/>
                </a:solidFill>
              </a:rPr>
              <a:t>Accelerating</a:t>
            </a:r>
            <a:endParaRPr lang="en-GB" sz="9600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8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7776" y="-1229"/>
            <a:ext cx="90431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Accelerating </a:t>
            </a:r>
          </a:p>
          <a:p>
            <a:pPr algn="ctr"/>
            <a:r>
              <a:rPr lang="en-GB" sz="9600" b="1" dirty="0"/>
              <a:t>or Decelerating?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54789" y="3139889"/>
            <a:ext cx="10122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FF33CC"/>
                </a:solidFill>
              </a:rPr>
              <a:t>0.5</a:t>
            </a:r>
            <a:r>
              <a:rPr lang="en-GB" sz="9600" dirty="0"/>
              <a:t> m/s per second</a:t>
            </a:r>
          </a:p>
        </p:txBody>
      </p:sp>
      <p:sp>
        <p:nvSpPr>
          <p:cNvPr id="6" name="Rectangle 5"/>
          <p:cNvSpPr/>
          <p:nvPr/>
        </p:nvSpPr>
        <p:spPr>
          <a:xfrm>
            <a:off x="2919753" y="4938149"/>
            <a:ext cx="64828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33CC"/>
                </a:solidFill>
              </a:rPr>
              <a:t>Accelerating</a:t>
            </a:r>
            <a:endParaRPr lang="en-GB" sz="9600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90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7776" y="-1229"/>
            <a:ext cx="90431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Accelerating </a:t>
            </a:r>
          </a:p>
          <a:p>
            <a:pPr algn="ctr"/>
            <a:r>
              <a:rPr lang="en-GB" sz="9600" b="1" dirty="0"/>
              <a:t>or Decelerating?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90990" y="3045759"/>
                <a:ext cx="8676717" cy="2219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dirty="0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 dirty="0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9600" b="1" i="1" dirty="0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9600" dirty="0"/>
                  <a:t> m/s per second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990" y="3045759"/>
                <a:ext cx="8676717" cy="2219197"/>
              </a:xfrm>
              <a:prstGeom prst="rect">
                <a:avLst/>
              </a:prstGeom>
              <a:blipFill>
                <a:blip r:embed="rId2"/>
                <a:stretch>
                  <a:fillRect r="-6812" b="-170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054224" y="5079343"/>
            <a:ext cx="64828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33CC"/>
                </a:solidFill>
              </a:rPr>
              <a:t>Accelerating</a:t>
            </a:r>
            <a:endParaRPr lang="en-GB" sz="9600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72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7776" y="-1229"/>
            <a:ext cx="90431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Accelerating </a:t>
            </a:r>
          </a:p>
          <a:p>
            <a:pPr algn="ctr"/>
            <a:r>
              <a:rPr lang="en-GB" sz="9600" b="1" dirty="0"/>
              <a:t>or Decelerating?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51339" y="3099547"/>
                <a:ext cx="988863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b="1" i="1" dirty="0" smtClean="0">
                        <a:solidFill>
                          <a:srgbClr val="FF33CC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9600" b="1" i="1" dirty="0" smtClean="0">
                        <a:solidFill>
                          <a:srgbClr val="FF33CC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GB" sz="9600" dirty="0"/>
                  <a:t> m/s per second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339" y="3099547"/>
                <a:ext cx="9888634" cy="1569660"/>
              </a:xfrm>
              <a:prstGeom prst="rect">
                <a:avLst/>
              </a:prstGeom>
              <a:blipFill>
                <a:blip r:embed="rId2"/>
                <a:stretch>
                  <a:fillRect t="-20155" r="-4932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986096" y="4931425"/>
            <a:ext cx="66191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33CC"/>
                </a:solidFill>
              </a:rPr>
              <a:t>Decelerating</a:t>
            </a:r>
            <a:endParaRPr lang="en-GB" sz="9600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97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7776" y="-1229"/>
            <a:ext cx="90431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Accelerating </a:t>
            </a:r>
          </a:p>
          <a:p>
            <a:pPr algn="ctr"/>
            <a:r>
              <a:rPr lang="en-GB" sz="9600" b="1" dirty="0"/>
              <a:t>or Decelerating?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98479" y="2860146"/>
                <a:ext cx="9861739" cy="2219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b="1" i="1" dirty="0" smtClean="0">
                        <a:solidFill>
                          <a:srgbClr val="FF33CC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9600" b="1" i="1" dirty="0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 dirty="0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9600" b="1" i="1" dirty="0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9600" dirty="0"/>
                  <a:t> m/s per second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479" y="2860146"/>
                <a:ext cx="9861739" cy="2219197"/>
              </a:xfrm>
              <a:prstGeom prst="rect">
                <a:avLst/>
              </a:prstGeom>
              <a:blipFill>
                <a:blip r:embed="rId2"/>
                <a:stretch>
                  <a:fillRect r="-5315" b="-170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054224" y="5079343"/>
            <a:ext cx="66191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33CC"/>
                </a:solidFill>
              </a:rPr>
              <a:t>Decelerating</a:t>
            </a:r>
            <a:endParaRPr lang="en-GB" sz="9600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10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6558" y="206828"/>
            <a:ext cx="1048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What is the gradient?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456709" y="1614056"/>
            <a:ext cx="4232564" cy="452350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76800" y="4620986"/>
            <a:ext cx="1638300" cy="544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515100" y="2826327"/>
            <a:ext cx="0" cy="179465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39641" y="4537859"/>
            <a:ext cx="512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5100" y="3424930"/>
            <a:ext cx="556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410204" y="5005706"/>
                <a:ext cx="3728851" cy="1199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Gradient 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GB" sz="5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204" y="5005706"/>
                <a:ext cx="3728851" cy="1199816"/>
              </a:xfrm>
              <a:prstGeom prst="rect">
                <a:avLst/>
              </a:prstGeom>
              <a:blipFill>
                <a:blip r:embed="rId2"/>
                <a:stretch>
                  <a:fillRect l="-7529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83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5011" y="-135700"/>
            <a:ext cx="90431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Accelerating </a:t>
            </a:r>
          </a:p>
          <a:p>
            <a:pPr algn="ctr"/>
            <a:r>
              <a:rPr lang="en-GB" sz="8800" b="1" dirty="0"/>
              <a:t>or Decelerating?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5225924" y="3606891"/>
            <a:ext cx="64828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9900"/>
                </a:solidFill>
              </a:rPr>
              <a:t>Accelerating</a:t>
            </a:r>
            <a:endParaRPr lang="en-GB" sz="9600" dirty="0">
              <a:solidFill>
                <a:srgbClr val="0099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18" y="2548473"/>
            <a:ext cx="4584589" cy="445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4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5011" y="-135700"/>
            <a:ext cx="90431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Accelerating </a:t>
            </a:r>
          </a:p>
          <a:p>
            <a:pPr algn="ctr"/>
            <a:r>
              <a:rPr lang="en-GB" sz="8800" b="1" dirty="0"/>
              <a:t>or Decelerating?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5212477" y="3573273"/>
            <a:ext cx="66191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9900"/>
                </a:solidFill>
              </a:rPr>
              <a:t>Decelerating</a:t>
            </a:r>
            <a:endParaRPr lang="en-GB" sz="9600" dirty="0">
              <a:solidFill>
                <a:srgbClr val="0099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4137" b="6459"/>
          <a:stretch/>
        </p:blipFill>
        <p:spPr>
          <a:xfrm>
            <a:off x="705971" y="2480981"/>
            <a:ext cx="4152309" cy="39063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678501" y="4172556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54847" y="6334780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</p:spTree>
    <p:extLst>
      <p:ext uri="{BB962C8B-B14F-4D97-AF65-F5344CB8AC3E}">
        <p14:creationId xmlns:p14="http://schemas.microsoft.com/office/powerpoint/2010/main" val="420290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14137" b="6459"/>
          <a:stretch/>
        </p:blipFill>
        <p:spPr>
          <a:xfrm>
            <a:off x="668324" y="604611"/>
            <a:ext cx="5649088" cy="531449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206853" y="2005160"/>
            <a:ext cx="549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deceleration of the car at 7 seconds?</a:t>
            </a:r>
          </a:p>
        </p:txBody>
      </p:sp>
      <p:pic>
        <p:nvPicPr>
          <p:cNvPr id="19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096" y="321804"/>
            <a:ext cx="2591563" cy="15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 rot="16200000">
            <a:off x="-753516" y="2874953"/>
            <a:ext cx="238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Distance (m/s)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50357" y="5930556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51734" y="3472041"/>
                <a:ext cx="5584370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734" y="3472041"/>
                <a:ext cx="5584370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𝐜𝐞𝐥𝐞𝐫𝐚𝐭𝐢𝐨𝐧</m:t>
                      </m:r>
                    </m:oMath>
                  </m:oMathPara>
                </a14:m>
                <a:endParaRPr lang="en-GB" sz="3600" b="1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r="-2781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>
            <a:off x="4973572" y="3660314"/>
            <a:ext cx="0" cy="752931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525396" y="3674350"/>
            <a:ext cx="448176" cy="10705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614285" y="3144112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48254" y="3775169"/>
            <a:ext cx="75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-1.4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3740291" y="2480971"/>
            <a:ext cx="1447800" cy="227511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4431126" y="3618528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18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14137" b="6459"/>
          <a:stretch/>
        </p:blipFill>
        <p:spPr>
          <a:xfrm>
            <a:off x="668324" y="604611"/>
            <a:ext cx="5649088" cy="531449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206853" y="2005160"/>
            <a:ext cx="549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speed</a:t>
            </a:r>
          </a:p>
          <a:p>
            <a:pPr algn="ctr"/>
            <a:r>
              <a:rPr lang="en-GB" sz="4000" dirty="0"/>
              <a:t> of the car at 7 seconds?</a:t>
            </a:r>
          </a:p>
        </p:txBody>
      </p:sp>
      <p:pic>
        <p:nvPicPr>
          <p:cNvPr id="19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096" y="321804"/>
            <a:ext cx="2591563" cy="15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 rot="16200000">
            <a:off x="-750154" y="2878315"/>
            <a:ext cx="2380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Distance (m/s)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50357" y="5930556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51734" y="3472041"/>
                <a:ext cx="5584370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734" y="3472041"/>
                <a:ext cx="5584370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𝐒𝐩𝐞𝐞𝐝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t="-7614" r="-4804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>
            <a:off x="3973606" y="2709815"/>
            <a:ext cx="4884" cy="333529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589897" y="2698367"/>
            <a:ext cx="383709" cy="11448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618465" y="2186595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89594" y="2614969"/>
            <a:ext cx="75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-0.6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404198" y="1837591"/>
            <a:ext cx="2367809" cy="1822759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3439348" y="2653993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452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95" y="5144172"/>
            <a:ext cx="2299890" cy="13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257" b="6855"/>
          <a:stretch/>
        </p:blipFill>
        <p:spPr>
          <a:xfrm>
            <a:off x="3554828" y="2380770"/>
            <a:ext cx="3872472" cy="36328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2096633" y="3746935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38749" y="6015693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15" name="Oval 14"/>
          <p:cNvSpPr/>
          <p:nvPr/>
        </p:nvSpPr>
        <p:spPr>
          <a:xfrm>
            <a:off x="6409973" y="2944830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>
            <a:stCxn id="18" idx="4"/>
            <a:endCxn id="15" idx="3"/>
          </p:cNvCxnSpPr>
          <p:nvPr/>
        </p:nvCxnSpPr>
        <p:spPr>
          <a:xfrm flipV="1">
            <a:off x="4171519" y="3058399"/>
            <a:ext cx="2259131" cy="19045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509340" y="0"/>
            <a:ext cx="9913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Acceleration over a period of time.</a:t>
            </a:r>
          </a:p>
        </p:txBody>
      </p:sp>
      <p:sp>
        <p:nvSpPr>
          <p:cNvPr id="18" name="Oval 17"/>
          <p:cNvSpPr/>
          <p:nvPr/>
        </p:nvSpPr>
        <p:spPr>
          <a:xfrm>
            <a:off x="4100922" y="4829871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7497897" y="2919904"/>
            <a:ext cx="43815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Identify the two times </a:t>
            </a:r>
          </a:p>
          <a:p>
            <a:pPr algn="ctr"/>
            <a:r>
              <a:rPr lang="en-GB" sz="3200" dirty="0"/>
              <a:t>then draw a straight line.</a:t>
            </a:r>
          </a:p>
          <a:p>
            <a:pPr algn="ctr"/>
            <a:endParaRPr lang="en-GB" sz="3200" dirty="0"/>
          </a:p>
          <a:p>
            <a:pPr algn="ctr"/>
            <a:r>
              <a:rPr lang="en-GB" sz="3200" dirty="0"/>
              <a:t>Then find the </a:t>
            </a:r>
          </a:p>
          <a:p>
            <a:pPr algn="ctr"/>
            <a:r>
              <a:rPr lang="en-GB" sz="3200" dirty="0"/>
              <a:t>gradient of the line.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70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1616" y="1819607"/>
            <a:ext cx="52186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acceleration between </a:t>
            </a:r>
          </a:p>
          <a:p>
            <a:pPr algn="ctr"/>
            <a:r>
              <a:rPr lang="en-GB" sz="4000" dirty="0"/>
              <a:t>2 and 7 seconds?</a:t>
            </a:r>
          </a:p>
        </p:txBody>
      </p:sp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708" y="293625"/>
            <a:ext cx="2299890" cy="13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257" b="6855"/>
          <a:stretch/>
        </p:blipFill>
        <p:spPr>
          <a:xfrm>
            <a:off x="860613" y="632043"/>
            <a:ext cx="5597317" cy="52509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527829" y="2995889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3846" y="5882955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21616" y="4003880"/>
                <a:ext cx="5130812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616" y="4003880"/>
                <a:ext cx="5130812" cy="11330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26146" y="5330135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𝐜𝐞𝐥𝐞𝐫𝐚𝐭𝐢𝐨𝐧</m:t>
                      </m:r>
                    </m:oMath>
                  </m:oMathPara>
                </a14:m>
                <a:endParaRPr lang="en-GB" sz="3600" b="1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𝟔𝟒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146" y="5330135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r="-2146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 flipV="1">
            <a:off x="2302328" y="3190971"/>
            <a:ext cx="2355819" cy="16475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4605667" y="1636165"/>
            <a:ext cx="2560" cy="1554807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54244" y="3143930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8324" y="2151958"/>
            <a:ext cx="68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3.2</a:t>
            </a: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V="1">
            <a:off x="2236374" y="1619691"/>
            <a:ext cx="2369293" cy="15621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4537630" y="1562345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2168337" y="3124445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698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13" grpId="0"/>
      <p:bldP spid="14" grpId="0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6558" y="206828"/>
            <a:ext cx="1048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What is the gradient?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456709" y="1614056"/>
            <a:ext cx="4232564" cy="452350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76800" y="4620986"/>
            <a:ext cx="1638300" cy="544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515100" y="2826327"/>
            <a:ext cx="0" cy="179465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37365" y="4620986"/>
            <a:ext cx="512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40780" y="3429485"/>
            <a:ext cx="556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10549" y="5205688"/>
                <a:ext cx="4941124" cy="1267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Gradient 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0549" y="5205688"/>
                <a:ext cx="4941124" cy="1267463"/>
              </a:xfrm>
              <a:prstGeom prst="rect">
                <a:avLst/>
              </a:prstGeom>
              <a:blipFill>
                <a:blip r:embed="rId2"/>
                <a:stretch>
                  <a:fillRect l="-5679" b="-100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737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6558" y="206828"/>
            <a:ext cx="1048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What is the gradient?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456709" y="1614056"/>
            <a:ext cx="4232564" cy="45235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76800" y="4620986"/>
            <a:ext cx="1638300" cy="544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515100" y="2826327"/>
            <a:ext cx="0" cy="179465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37365" y="4620986"/>
            <a:ext cx="512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40780" y="3429485"/>
            <a:ext cx="556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10549" y="5205688"/>
                <a:ext cx="4941124" cy="1267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Gradient 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0549" y="5205688"/>
                <a:ext cx="4941124" cy="1267463"/>
              </a:xfrm>
              <a:prstGeom prst="rect">
                <a:avLst/>
              </a:prstGeom>
              <a:blipFill>
                <a:blip r:embed="rId2"/>
                <a:stretch>
                  <a:fillRect l="-5679" b="-100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480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6558" y="206828"/>
            <a:ext cx="1048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What is the gradient?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182091" y="2092036"/>
            <a:ext cx="7834746" cy="2389909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003964" y="3968089"/>
            <a:ext cx="1638300" cy="544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715000" y="3435143"/>
            <a:ext cx="2476" cy="532946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710545" y="3882982"/>
            <a:ext cx="512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0" y="3316895"/>
            <a:ext cx="556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15000" y="5043714"/>
                <a:ext cx="5763491" cy="1265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Gradient 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5043714"/>
                <a:ext cx="5763491" cy="1265731"/>
              </a:xfrm>
              <a:prstGeom prst="rect">
                <a:avLst/>
              </a:prstGeom>
              <a:blipFill>
                <a:blip r:embed="rId2"/>
                <a:stretch>
                  <a:fillRect l="-4868" b="-100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516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6558" y="206828"/>
            <a:ext cx="1048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What is the gradient?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573236" y="1880159"/>
            <a:ext cx="4849585" cy="3091543"/>
          </a:xfrm>
          <a:prstGeom prst="line">
            <a:avLst/>
          </a:prstGeom>
          <a:ln w="76200">
            <a:solidFill>
              <a:srgbClr val="0DC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03024" y="4198816"/>
            <a:ext cx="2752106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340678" y="2404157"/>
            <a:ext cx="0" cy="179465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420836" y="2909430"/>
            <a:ext cx="7924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-4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46764" y="4198816"/>
            <a:ext cx="556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8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5366657" y="5321594"/>
                <a:ext cx="6482444" cy="1269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Gradient 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GB" sz="5400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657" y="5321594"/>
                <a:ext cx="6482444" cy="1269707"/>
              </a:xfrm>
              <a:prstGeom prst="rect">
                <a:avLst/>
              </a:prstGeom>
              <a:blipFill>
                <a:blip r:embed="rId2"/>
                <a:stretch>
                  <a:fillRect l="-4229" b="-100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5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2076" y="488565"/>
            <a:ext cx="111034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Do cars travel at constant speeds?</a:t>
            </a:r>
          </a:p>
        </p:txBody>
      </p:sp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89" y="2345873"/>
            <a:ext cx="4875735" cy="289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03790" y="2878523"/>
            <a:ext cx="54047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Sometimes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22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9987" y="363674"/>
            <a:ext cx="114572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What word would you use to describe the </a:t>
            </a:r>
            <a:r>
              <a:rPr lang="en-GB" sz="7200" b="1" dirty="0"/>
              <a:t>rate of change </a:t>
            </a:r>
            <a:r>
              <a:rPr lang="en-GB" sz="7200" dirty="0"/>
              <a:t>of </a:t>
            </a:r>
            <a:r>
              <a:rPr lang="en-GB" sz="7200" b="1" dirty="0"/>
              <a:t>velocity</a:t>
            </a:r>
            <a:r>
              <a:rPr lang="en-GB" sz="7200" dirty="0"/>
              <a:t> and </a:t>
            </a:r>
            <a:r>
              <a:rPr lang="en-GB" sz="7200" b="1" dirty="0"/>
              <a:t>time</a:t>
            </a:r>
            <a:r>
              <a:rPr lang="en-GB" sz="7200" dirty="0"/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88773" y="4003738"/>
            <a:ext cx="6847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Acceleration</a:t>
            </a:r>
          </a:p>
        </p:txBody>
      </p:sp>
    </p:spTree>
    <p:extLst>
      <p:ext uri="{BB962C8B-B14F-4D97-AF65-F5344CB8AC3E}">
        <p14:creationId xmlns:p14="http://schemas.microsoft.com/office/powerpoint/2010/main" val="362823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9987" y="363674"/>
            <a:ext cx="114572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What word would you use to describe the </a:t>
            </a:r>
            <a:r>
              <a:rPr lang="en-GB" sz="7200" b="1" dirty="0"/>
              <a:t>rate of change </a:t>
            </a:r>
            <a:r>
              <a:rPr lang="en-GB" sz="7200" dirty="0"/>
              <a:t>of </a:t>
            </a:r>
            <a:r>
              <a:rPr lang="en-GB" sz="7200" b="1" dirty="0"/>
              <a:t>distance</a:t>
            </a:r>
            <a:r>
              <a:rPr lang="en-GB" sz="7200" dirty="0"/>
              <a:t> and </a:t>
            </a:r>
            <a:r>
              <a:rPr lang="en-GB" sz="7200" b="1" dirty="0"/>
              <a:t>time</a:t>
            </a:r>
            <a:r>
              <a:rPr lang="en-GB" sz="7200" dirty="0"/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31471" y="4167023"/>
            <a:ext cx="9345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Velocity </a:t>
            </a:r>
            <a:r>
              <a:rPr lang="en-GB" sz="9600" dirty="0"/>
              <a:t>or</a:t>
            </a:r>
            <a:r>
              <a:rPr lang="en-GB" sz="9600" b="1" dirty="0">
                <a:solidFill>
                  <a:srgbClr val="0000FF"/>
                </a:solidFill>
              </a:rPr>
              <a:t> Speed</a:t>
            </a:r>
          </a:p>
        </p:txBody>
      </p:sp>
    </p:spTree>
    <p:extLst>
      <p:ext uri="{BB962C8B-B14F-4D97-AF65-F5344CB8AC3E}">
        <p14:creationId xmlns:p14="http://schemas.microsoft.com/office/powerpoint/2010/main" val="197635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507</Words>
  <Application>Microsoft Office PowerPoint</Application>
  <PresentationFormat>Widescreen</PresentationFormat>
  <Paragraphs>119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Burke</dc:creator>
  <cp:lastModifiedBy>Stewart Gale</cp:lastModifiedBy>
  <cp:revision>64</cp:revision>
  <dcterms:created xsi:type="dcterms:W3CDTF">2016-10-03T20:51:11Z</dcterms:created>
  <dcterms:modified xsi:type="dcterms:W3CDTF">2022-04-27T08:58:53Z</dcterms:modified>
</cp:coreProperties>
</file>