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3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9E47"/>
                </a:solidFill>
              </a:rPr>
              <a:t>Intermediate Challenge 2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smtClean="0">
                <a:solidFill>
                  <a:srgbClr val="009E47"/>
                </a:solidFill>
              </a:rPr>
              <a:t>GOLD</a:t>
            </a:r>
            <a:endParaRPr lang="en-GB" sz="9600" b="1" dirty="0">
              <a:solidFill>
                <a:srgbClr val="009E47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ee34edd0-1382-4dfd-ad3b-ae0762fb06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866" y="0"/>
            <a:ext cx="914399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8255793" y="3293009"/>
            <a:ext cx="1869109" cy="83010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274631" y="4123112"/>
            <a:ext cx="339086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>
                <a:solidFill>
                  <a:srgbClr val="00B050"/>
                </a:solidFill>
                <a:latin typeface="robotolight"/>
              </a:rPr>
              <a:t>55 x 2 =110 </a:t>
            </a:r>
            <a:endParaRPr lang="en-GB" sz="36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GB" sz="3600" b="1" dirty="0" smtClean="0">
                <a:solidFill>
                  <a:srgbClr val="00B050"/>
                </a:solidFill>
                <a:latin typeface="robotolight"/>
              </a:rPr>
              <a:t>110 </a:t>
            </a:r>
            <a:r>
              <a:rPr lang="en-GB" sz="3600" b="1" dirty="0">
                <a:solidFill>
                  <a:srgbClr val="00B050"/>
                </a:solidFill>
                <a:latin typeface="robotolight"/>
              </a:rPr>
              <a:t>+ 70 = 180 </a:t>
            </a:r>
            <a:endParaRPr lang="en-GB" sz="36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GB" sz="3600" b="1" dirty="0" smtClean="0">
                <a:solidFill>
                  <a:srgbClr val="00B050"/>
                </a:solidFill>
                <a:latin typeface="robotolight"/>
              </a:rPr>
              <a:t>180 ÷ </a:t>
            </a:r>
            <a:r>
              <a:rPr lang="en-GB" sz="3600" b="1" dirty="0">
                <a:solidFill>
                  <a:srgbClr val="00B050"/>
                </a:solidFill>
                <a:latin typeface="robotolight"/>
              </a:rPr>
              <a:t>3 = 60</a:t>
            </a:r>
            <a:endParaRPr lang="en-GB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65e59c89-2cfb-48c8-87c2-04849a2d33d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49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250244" y="3750829"/>
            <a:ext cx="1429966" cy="6050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860041" y="4260334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robotolight"/>
              </a:rPr>
              <a:t>1 = Right side moves bottom </a:t>
            </a:r>
            <a:endParaRPr lang="en-US" sz="24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B050"/>
                </a:solidFill>
                <a:latin typeface="robotolight"/>
              </a:rPr>
              <a:t>2 </a:t>
            </a:r>
            <a:r>
              <a:rPr lang="en-US" sz="2400" b="1" dirty="0">
                <a:solidFill>
                  <a:srgbClr val="00B050"/>
                </a:solidFill>
                <a:latin typeface="robotolight"/>
              </a:rPr>
              <a:t>= Right side moves bottom </a:t>
            </a:r>
            <a:endParaRPr lang="en-US" sz="24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B050"/>
                </a:solidFill>
                <a:latin typeface="robotolight"/>
              </a:rPr>
              <a:t>3 </a:t>
            </a:r>
            <a:r>
              <a:rPr lang="en-US" sz="2400" b="1" dirty="0">
                <a:solidFill>
                  <a:srgbClr val="00B050"/>
                </a:solidFill>
                <a:latin typeface="robotolight"/>
              </a:rPr>
              <a:t>= Front moves bottom </a:t>
            </a:r>
            <a:endParaRPr lang="en-US" sz="24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B050"/>
                </a:solidFill>
                <a:latin typeface="robotolight"/>
              </a:rPr>
              <a:t>5 </a:t>
            </a:r>
            <a:r>
              <a:rPr lang="en-US" sz="2400" b="1" dirty="0">
                <a:solidFill>
                  <a:srgbClr val="00B050"/>
                </a:solidFill>
                <a:latin typeface="robotolight"/>
              </a:rPr>
              <a:t>= Back moves bottom 1 facing West</a:t>
            </a:r>
            <a:endParaRPr lang="en-GB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c9f876e5-a3ec-4366-b8e0-84f1d2bd5e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364" y="1"/>
            <a:ext cx="9237807" cy="692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188854" y="3384645"/>
            <a:ext cx="2068645" cy="73015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969798" y="4179206"/>
                <a:ext cx="7369005" cy="11853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p>
                        <m:r>
                          <a:rPr lang="en-GB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200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dirty="0" smtClean="0">
                    <a:solidFill>
                      <a:srgbClr val="00B050"/>
                    </a:solidFill>
                    <a:latin typeface="robotolight"/>
                  </a:rPr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3200" b="1" dirty="0">
                            <a:solidFill>
                              <a:srgbClr val="00B050"/>
                            </a:solidFill>
                            <a:latin typeface="robotolight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en-US" sz="32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32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  <m:r>
                          <a:rPr lang="en-GB" sz="32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2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m:rPr>
                            <m:nor/>
                          </m:rPr>
                          <a:rPr lang="en-US" sz="3200" b="1" dirty="0">
                            <a:solidFill>
                              <a:srgbClr val="00B050"/>
                            </a:solidFill>
                            <a:latin typeface="robotolight"/>
                          </a:rPr>
                          <m:t>)</m:t>
                        </m:r>
                      </m:e>
                      <m:sup>
                        <m:r>
                          <a:rPr lang="en-GB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 smtClean="0">
                    <a:solidFill>
                      <a:srgbClr val="00B050"/>
                    </a:solidFill>
                    <a:latin typeface="robotolight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3200" b="1" dirty="0">
                            <a:solidFill>
                              <a:srgbClr val="00B050"/>
                            </a:solidFill>
                            <a:latin typeface="robotolight"/>
                          </a:rPr>
                          <m:t>(1</m:t>
                        </m:r>
                        <m:r>
                          <a:rPr lang="en-GB" sz="32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200" b="1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m:rPr>
                            <m:nor/>
                          </m:rPr>
                          <a:rPr lang="en-US" sz="3200" b="1" dirty="0">
                            <a:solidFill>
                              <a:srgbClr val="00B050"/>
                            </a:solidFill>
                            <a:latin typeface="robotolight"/>
                          </a:rPr>
                          <m:t>)</m:t>
                        </m:r>
                      </m:e>
                      <m:sup>
                        <m:r>
                          <a:rPr lang="en-GB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 smtClean="0">
                    <a:solidFill>
                      <a:srgbClr val="00B050"/>
                    </a:solidFill>
                    <a:latin typeface="robotolight"/>
                  </a:rPr>
                  <a:t> </a:t>
                </a:r>
                <a:r>
                  <a:rPr lang="en-US" sz="3200" b="1" dirty="0">
                    <a:solidFill>
                      <a:srgbClr val="00B050"/>
                    </a:solidFill>
                    <a:latin typeface="robotolight"/>
                  </a:rPr>
                  <a:t>simplifies to </a:t>
                </a:r>
                <a:endParaRPr lang="en-US" sz="3200" b="1" dirty="0" smtClean="0">
                  <a:solidFill>
                    <a:srgbClr val="00B050"/>
                  </a:solidFill>
                  <a:latin typeface="robotolight"/>
                </a:endParaRPr>
              </a:p>
              <a:p>
                <a14:m>
                  <m:oMath xmlns:m="http://schemas.openxmlformats.org/officeDocument/2006/math">
                    <m:r>
                      <a:rPr lang="en-GB" sz="3200" b="1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sz="3200" b="1" dirty="0" smtClean="0">
                    <a:solidFill>
                      <a:srgbClr val="00B050"/>
                    </a:solidFill>
                    <a:latin typeface="robotolight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32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  <m:r>
                      <a:rPr lang="en-GB" sz="3200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GB" sz="3200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sz="32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798" y="4179206"/>
                <a:ext cx="7369005" cy="1185389"/>
              </a:xfrm>
              <a:prstGeom prst="rect">
                <a:avLst/>
              </a:prstGeom>
              <a:blipFill>
                <a:blip r:embed="rId3"/>
                <a:stretch>
                  <a:fillRect t="-1546" r="-1158" b="-154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e86c3ee9-d519-4888-9959-dc37231ad9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491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168704" y="3281428"/>
            <a:ext cx="2087412" cy="60892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155657e6-77c2-4595-875e-c41d029fb4d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241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168438" y="3639148"/>
            <a:ext cx="1298642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3343703" y="4453069"/>
                <a:ext cx="6844351" cy="13860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B050"/>
                    </a:solidFill>
                    <a:latin typeface="robotolight"/>
                  </a:rPr>
                  <a:t>They are similar triangles</a:t>
                </a:r>
              </a:p>
              <a:p>
                <a:r>
                  <a:rPr lang="en-US" sz="2400" b="1" dirty="0" smtClean="0">
                    <a:solidFill>
                      <a:srgbClr val="00B050"/>
                    </a:solidFill>
                    <a:latin typeface="robotolight"/>
                  </a:rPr>
                  <a:t>Scale </a:t>
                </a:r>
                <a:r>
                  <a:rPr lang="en-US" sz="2400" b="1" dirty="0">
                    <a:solidFill>
                      <a:srgbClr val="00B050"/>
                    </a:solidFill>
                    <a:latin typeface="robotolight"/>
                  </a:rPr>
                  <a:t>factor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robotolight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GB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  <a:latin typeface="robotolight"/>
                  </a:rPr>
                  <a:t> </a:t>
                </a:r>
              </a:p>
              <a:p>
                <a:r>
                  <a:rPr lang="en-US" sz="2400" b="1" dirty="0" smtClean="0">
                    <a:solidFill>
                      <a:srgbClr val="00B050"/>
                    </a:solidFill>
                    <a:latin typeface="robotolight"/>
                  </a:rPr>
                  <a:t>Then </a:t>
                </a:r>
                <a:r>
                  <a:rPr lang="en-US" sz="2400" b="1" dirty="0">
                    <a:solidFill>
                      <a:srgbClr val="00B050"/>
                    </a:solidFill>
                    <a:latin typeface="robotolight"/>
                  </a:rPr>
                  <a:t>do PS divided by scale factor to find PR</a:t>
                </a:r>
                <a:endParaRPr lang="en-GB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3703" y="4453069"/>
                <a:ext cx="6844351" cy="1386020"/>
              </a:xfrm>
              <a:prstGeom prst="rect">
                <a:avLst/>
              </a:prstGeom>
              <a:blipFill>
                <a:blip r:embed="rId3"/>
                <a:stretch>
                  <a:fillRect l="-1426" t="-3070" b="-70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61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15</cp:revision>
  <dcterms:created xsi:type="dcterms:W3CDTF">2020-06-11T04:03:37Z</dcterms:created>
  <dcterms:modified xsi:type="dcterms:W3CDTF">2020-06-15T18:07:57Z</dcterms:modified>
</cp:coreProperties>
</file>