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579" r:id="rId2"/>
    <p:sldId id="537" r:id="rId3"/>
    <p:sldId id="580" r:id="rId4"/>
    <p:sldId id="581" r:id="rId5"/>
    <p:sldId id="536" r:id="rId6"/>
    <p:sldId id="578" r:id="rId7"/>
    <p:sldId id="583" r:id="rId8"/>
    <p:sldId id="584" r:id="rId9"/>
    <p:sldId id="586" r:id="rId10"/>
    <p:sldId id="587" r:id="rId11"/>
    <p:sldId id="588" r:id="rId12"/>
    <p:sldId id="589" r:id="rId13"/>
    <p:sldId id="594" r:id="rId14"/>
    <p:sldId id="603" r:id="rId15"/>
    <p:sldId id="590" r:id="rId16"/>
    <p:sldId id="602" r:id="rId17"/>
    <p:sldId id="601" r:id="rId18"/>
    <p:sldId id="545" r:id="rId19"/>
    <p:sldId id="595" r:id="rId20"/>
    <p:sldId id="596" r:id="rId21"/>
    <p:sldId id="604" r:id="rId22"/>
    <p:sldId id="546" r:id="rId23"/>
    <p:sldId id="597" r:id="rId24"/>
    <p:sldId id="548" r:id="rId25"/>
    <p:sldId id="549" r:id="rId26"/>
    <p:sldId id="598" r:id="rId27"/>
    <p:sldId id="591" r:id="rId28"/>
    <p:sldId id="599" r:id="rId29"/>
    <p:sldId id="551" r:id="rId3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B5B"/>
    <a:srgbClr val="FF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11675A-1DC2-4205-BCF2-2CD6B6172501}" v="422" dt="2025-02-10T07:28:58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211675A-1DC2-4205-BCF2-2CD6B6172501}"/>
    <pc:docChg chg="undo custSel addSld delSld modSld sldOrd modMainMaster modNotesMaster">
      <pc:chgData name="Stewart Gale" userId="3647ddd2-6040-41ae-a96d-232c23482af8" providerId="ADAL" clId="{E211675A-1DC2-4205-BCF2-2CD6B6172501}" dt="2025-02-10T07:28:58.610" v="1515" actId="20577"/>
      <pc:docMkLst>
        <pc:docMk/>
      </pc:docMkLst>
      <pc:sldChg chg="addSp delSp modSp mod modAnim">
        <pc:chgData name="Stewart Gale" userId="3647ddd2-6040-41ae-a96d-232c23482af8" providerId="ADAL" clId="{E211675A-1DC2-4205-BCF2-2CD6B6172501}" dt="2024-01-25T07:28:49.767" v="1092"/>
        <pc:sldMkLst>
          <pc:docMk/>
          <pc:sldMk cId="2693172711" sldId="536"/>
        </pc:sldMkLst>
      </pc:sldChg>
      <pc:sldChg chg="addSp delSp modSp mod delAnim modAnim">
        <pc:chgData name="Stewart Gale" userId="3647ddd2-6040-41ae-a96d-232c23482af8" providerId="ADAL" clId="{E211675A-1DC2-4205-BCF2-2CD6B6172501}" dt="2024-02-01T03:08:45.147" v="1483"/>
        <pc:sldMkLst>
          <pc:docMk/>
          <pc:sldMk cId="1391407543" sldId="537"/>
        </pc:sldMkLst>
      </pc:sldChg>
      <pc:sldChg chg="delSp modSp del mod">
        <pc:chgData name="Stewart Gale" userId="3647ddd2-6040-41ae-a96d-232c23482af8" providerId="ADAL" clId="{E211675A-1DC2-4205-BCF2-2CD6B6172501}" dt="2024-02-01T03:08:55.265" v="1485" actId="47"/>
        <pc:sldMkLst>
          <pc:docMk/>
          <pc:sldMk cId="1452783761" sldId="538"/>
        </pc:sldMkLst>
      </pc:sldChg>
      <pc:sldChg chg="delSp modSp del mod delAnim">
        <pc:chgData name="Stewart Gale" userId="3647ddd2-6040-41ae-a96d-232c23482af8" providerId="ADAL" clId="{E211675A-1DC2-4205-BCF2-2CD6B6172501}" dt="2023-09-24T06:07:26.424" v="538" actId="47"/>
        <pc:sldMkLst>
          <pc:docMk/>
          <pc:sldMk cId="3740217016" sldId="539"/>
        </pc:sldMkLst>
      </pc:sldChg>
      <pc:sldChg chg="delSp modSp del mod">
        <pc:chgData name="Stewart Gale" userId="3647ddd2-6040-41ae-a96d-232c23482af8" providerId="ADAL" clId="{E211675A-1DC2-4205-BCF2-2CD6B6172501}" dt="2023-09-24T06:07:52.008" v="541" actId="47"/>
        <pc:sldMkLst>
          <pc:docMk/>
          <pc:sldMk cId="2130593517" sldId="541"/>
        </pc:sldMkLst>
      </pc:sldChg>
      <pc:sldChg chg="addSp delSp modSp del mod">
        <pc:chgData name="Stewart Gale" userId="3647ddd2-6040-41ae-a96d-232c23482af8" providerId="ADAL" clId="{E211675A-1DC2-4205-BCF2-2CD6B6172501}" dt="2025-02-10T05:09:34.979" v="1488" actId="47"/>
        <pc:sldMkLst>
          <pc:docMk/>
          <pc:sldMk cId="757930025" sldId="542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1729225804" sldId="545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3998537151" sldId="546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473313224" sldId="548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2266191098" sldId="549"/>
        </pc:sldMkLst>
      </pc:sldChg>
      <pc:sldChg chg="modSp add">
        <pc:chgData name="Stewart Gale" userId="3647ddd2-6040-41ae-a96d-232c23482af8" providerId="ADAL" clId="{E211675A-1DC2-4205-BCF2-2CD6B6172501}" dt="2025-02-10T07:28:58.610" v="1515" actId="20577"/>
        <pc:sldMkLst>
          <pc:docMk/>
          <pc:sldMk cId="3969387399" sldId="551"/>
        </pc:sldMkLst>
        <pc:spChg chg="mod">
          <ac:chgData name="Stewart Gale" userId="3647ddd2-6040-41ae-a96d-232c23482af8" providerId="ADAL" clId="{E211675A-1DC2-4205-BCF2-2CD6B6172501}" dt="2025-02-10T07:28:58.610" v="1515" actId="20577"/>
          <ac:spMkLst>
            <pc:docMk/>
            <pc:sldMk cId="3969387399" sldId="551"/>
            <ac:spMk id="7" creationId="{00000000-0000-0000-0000-000000000000}"/>
          </ac:spMkLst>
        </pc:spChg>
      </pc:sldChg>
      <pc:sldChg chg="addSp delSp modSp mod ord modAnim">
        <pc:chgData name="Stewart Gale" userId="3647ddd2-6040-41ae-a96d-232c23482af8" providerId="ADAL" clId="{E211675A-1DC2-4205-BCF2-2CD6B6172501}" dt="2024-01-25T10:37:10.054" v="1299"/>
        <pc:sldMkLst>
          <pc:docMk/>
          <pc:sldMk cId="3294773687" sldId="578"/>
        </pc:sldMkLst>
      </pc:sldChg>
      <pc:sldChg chg="delSp modSp mod">
        <pc:chgData name="Stewart Gale" userId="3647ddd2-6040-41ae-a96d-232c23482af8" providerId="ADAL" clId="{E211675A-1DC2-4205-BCF2-2CD6B6172501}" dt="2024-01-25T11:03:47.121" v="1399" actId="20577"/>
        <pc:sldMkLst>
          <pc:docMk/>
          <pc:sldMk cId="1491730859" sldId="579"/>
        </pc:sldMkLst>
      </pc:sldChg>
      <pc:sldChg chg="addSp delSp modSp add mod delAnim modAnim">
        <pc:chgData name="Stewart Gale" userId="3647ddd2-6040-41ae-a96d-232c23482af8" providerId="ADAL" clId="{E211675A-1DC2-4205-BCF2-2CD6B6172501}" dt="2024-02-01T03:08:50.271" v="1484"/>
        <pc:sldMkLst>
          <pc:docMk/>
          <pc:sldMk cId="873077288" sldId="580"/>
        </pc:sldMkLst>
      </pc:sldChg>
      <pc:sldChg chg="addSp delSp modSp new mod ord modAnim">
        <pc:chgData name="Stewart Gale" userId="3647ddd2-6040-41ae-a96d-232c23482af8" providerId="ADAL" clId="{E211675A-1DC2-4205-BCF2-2CD6B6172501}" dt="2024-01-25T07:36:22.548" v="1221" actId="1035"/>
        <pc:sldMkLst>
          <pc:docMk/>
          <pc:sldMk cId="1164298856" sldId="581"/>
        </pc:sldMkLst>
      </pc:sldChg>
      <pc:sldChg chg="delSp modSp add del mod ord delAnim">
        <pc:chgData name="Stewart Gale" userId="3647ddd2-6040-41ae-a96d-232c23482af8" providerId="ADAL" clId="{E211675A-1DC2-4205-BCF2-2CD6B6172501}" dt="2024-01-25T07:34:57.885" v="1176" actId="47"/>
        <pc:sldMkLst>
          <pc:docMk/>
          <pc:sldMk cId="1908287147" sldId="582"/>
        </pc:sldMkLst>
      </pc:sldChg>
      <pc:sldChg chg="addSp delSp modSp add mod modAnim">
        <pc:chgData name="Stewart Gale" userId="3647ddd2-6040-41ae-a96d-232c23482af8" providerId="ADAL" clId="{E211675A-1DC2-4205-BCF2-2CD6B6172501}" dt="2024-01-31T16:10:05.353" v="1413" actId="14100"/>
        <pc:sldMkLst>
          <pc:docMk/>
          <pc:sldMk cId="880633417" sldId="583"/>
        </pc:sldMkLst>
      </pc:sldChg>
      <pc:sldChg chg="addSp delSp modSp add mod modAnim">
        <pc:chgData name="Stewart Gale" userId="3647ddd2-6040-41ae-a96d-232c23482af8" providerId="ADAL" clId="{E211675A-1DC2-4205-BCF2-2CD6B6172501}" dt="2024-01-25T10:37:57.571" v="1323" actId="1076"/>
        <pc:sldMkLst>
          <pc:docMk/>
          <pc:sldMk cId="1752879959" sldId="584"/>
        </pc:sldMkLst>
      </pc:sldChg>
      <pc:sldChg chg="addSp delSp modSp add del mod modAnim">
        <pc:chgData name="Stewart Gale" userId="3647ddd2-6040-41ae-a96d-232c23482af8" providerId="ADAL" clId="{E211675A-1DC2-4205-BCF2-2CD6B6172501}" dt="2024-01-25T07:38:39.053" v="1234" actId="47"/>
        <pc:sldMkLst>
          <pc:docMk/>
          <pc:sldMk cId="2967128652" sldId="585"/>
        </pc:sldMkLst>
      </pc:sldChg>
      <pc:sldChg chg="addSp delSp modSp add mod delAnim modAnim">
        <pc:chgData name="Stewart Gale" userId="3647ddd2-6040-41ae-a96d-232c23482af8" providerId="ADAL" clId="{E211675A-1DC2-4205-BCF2-2CD6B6172501}" dt="2024-01-31T16:11:25.570" v="1414"/>
        <pc:sldMkLst>
          <pc:docMk/>
          <pc:sldMk cId="3549903014" sldId="586"/>
        </pc:sldMkLst>
      </pc:sldChg>
      <pc:sldChg chg="addSp delSp modSp add mod ord delAnim">
        <pc:chgData name="Stewart Gale" userId="3647ddd2-6040-41ae-a96d-232c23482af8" providerId="ADAL" clId="{E211675A-1DC2-4205-BCF2-2CD6B6172501}" dt="2024-01-31T16:12:38.935" v="1446" actId="404"/>
        <pc:sldMkLst>
          <pc:docMk/>
          <pc:sldMk cId="1453407965" sldId="587"/>
        </pc:sldMkLst>
      </pc:sldChg>
      <pc:sldChg chg="addSp delSp modSp new mod modAnim">
        <pc:chgData name="Stewart Gale" userId="3647ddd2-6040-41ae-a96d-232c23482af8" providerId="ADAL" clId="{E211675A-1DC2-4205-BCF2-2CD6B6172501}" dt="2023-09-24T06:32:05.918" v="955"/>
        <pc:sldMkLst>
          <pc:docMk/>
          <pc:sldMk cId="213169830" sldId="588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4126173036" sldId="589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533868166" sldId="590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2820129740" sldId="591"/>
        </pc:sldMkLst>
      </pc:sldChg>
      <pc:sldChg chg="modSp add del mod">
        <pc:chgData name="Stewart Gale" userId="3647ddd2-6040-41ae-a96d-232c23482af8" providerId="ADAL" clId="{E211675A-1DC2-4205-BCF2-2CD6B6172501}" dt="2024-01-25T11:04:14.841" v="1400" actId="47"/>
        <pc:sldMkLst>
          <pc:docMk/>
          <pc:sldMk cId="2880506405" sldId="592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2056782493" sldId="594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420173598" sldId="595"/>
        </pc:sldMkLst>
      </pc:sldChg>
      <pc:sldChg chg="modSp add mod ord">
        <pc:chgData name="Stewart Gale" userId="3647ddd2-6040-41ae-a96d-232c23482af8" providerId="ADAL" clId="{E211675A-1DC2-4205-BCF2-2CD6B6172501}" dt="2025-02-10T05:10:48.066" v="1495" actId="1076"/>
        <pc:sldMkLst>
          <pc:docMk/>
          <pc:sldMk cId="3718840962" sldId="596"/>
        </pc:sldMkLst>
        <pc:spChg chg="mod">
          <ac:chgData name="Stewart Gale" userId="3647ddd2-6040-41ae-a96d-232c23482af8" providerId="ADAL" clId="{E211675A-1DC2-4205-BCF2-2CD6B6172501}" dt="2025-02-10T05:10:48.066" v="1495" actId="1076"/>
          <ac:spMkLst>
            <pc:docMk/>
            <pc:sldMk cId="3718840962" sldId="596"/>
            <ac:spMk id="2" creationId="{DEFF8128-16D1-4209-D9BB-EAD9705281F9}"/>
          </ac:spMkLst>
        </pc:spChg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1559710659" sldId="597"/>
        </pc:sldMkLst>
      </pc:sldChg>
      <pc:sldChg chg="modSp add mod modAnim">
        <pc:chgData name="Stewart Gale" userId="3647ddd2-6040-41ae-a96d-232c23482af8" providerId="ADAL" clId="{E211675A-1DC2-4205-BCF2-2CD6B6172501}" dt="2024-01-31T16:24:28.929" v="1481" actId="20577"/>
        <pc:sldMkLst>
          <pc:docMk/>
          <pc:sldMk cId="3536064622" sldId="598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2832919942" sldId="599"/>
        </pc:sldMkLst>
      </pc:sldChg>
      <pc:sldChg chg="modSp add mod">
        <pc:chgData name="Stewart Gale" userId="3647ddd2-6040-41ae-a96d-232c23482af8" providerId="ADAL" clId="{E211675A-1DC2-4205-BCF2-2CD6B6172501}" dt="2024-01-31T16:16:09.682" v="1460" actId="14100"/>
        <pc:sldMkLst>
          <pc:docMk/>
          <pc:sldMk cId="3309966727" sldId="601"/>
        </pc:sldMkLst>
      </pc:sldChg>
      <pc:sldChg chg="add">
        <pc:chgData name="Stewart Gale" userId="3647ddd2-6040-41ae-a96d-232c23482af8" providerId="ADAL" clId="{E211675A-1DC2-4205-BCF2-2CD6B6172501}" dt="2024-01-25T11:02:26.379" v="1349"/>
        <pc:sldMkLst>
          <pc:docMk/>
          <pc:sldMk cId="3179683329" sldId="602"/>
        </pc:sldMkLst>
      </pc:sldChg>
      <pc:sldChg chg="modSp add mod">
        <pc:chgData name="Stewart Gale" userId="3647ddd2-6040-41ae-a96d-232c23482af8" providerId="ADAL" clId="{E211675A-1DC2-4205-BCF2-2CD6B6172501}" dt="2024-01-31T16:14:37.930" v="1448" actId="20577"/>
        <pc:sldMkLst>
          <pc:docMk/>
          <pc:sldMk cId="3083320475" sldId="603"/>
        </pc:sldMkLst>
      </pc:sldChg>
      <pc:sldChg chg="addSp delSp modSp add mod delAnim">
        <pc:chgData name="Stewart Gale" userId="3647ddd2-6040-41ae-a96d-232c23482af8" providerId="ADAL" clId="{E211675A-1DC2-4205-BCF2-2CD6B6172501}" dt="2025-02-10T05:11:42.948" v="1513" actId="1076"/>
        <pc:sldMkLst>
          <pc:docMk/>
          <pc:sldMk cId="2678685332" sldId="604"/>
        </pc:sldMkLst>
        <pc:spChg chg="del">
          <ac:chgData name="Stewart Gale" userId="3647ddd2-6040-41ae-a96d-232c23482af8" providerId="ADAL" clId="{E211675A-1DC2-4205-BCF2-2CD6B6172501}" dt="2025-02-10T05:11:10.477" v="1499" actId="478"/>
          <ac:spMkLst>
            <pc:docMk/>
            <pc:sldMk cId="2678685332" sldId="604"/>
            <ac:spMk id="2" creationId="{4BFBCB65-91CC-E697-1988-A2799B0ED162}"/>
          </ac:spMkLst>
        </pc:spChg>
        <pc:spChg chg="add mod">
          <ac:chgData name="Stewart Gale" userId="3647ddd2-6040-41ae-a96d-232c23482af8" providerId="ADAL" clId="{E211675A-1DC2-4205-BCF2-2CD6B6172501}" dt="2025-02-10T05:11:42.948" v="1513" actId="1076"/>
          <ac:spMkLst>
            <pc:docMk/>
            <pc:sldMk cId="2678685332" sldId="604"/>
            <ac:spMk id="3" creationId="{CCBDC186-EF6E-5587-6114-21CB175D8F42}"/>
          </ac:spMkLst>
        </pc:spChg>
        <pc:spChg chg="del">
          <ac:chgData name="Stewart Gale" userId="3647ddd2-6040-41ae-a96d-232c23482af8" providerId="ADAL" clId="{E211675A-1DC2-4205-BCF2-2CD6B6172501}" dt="2025-02-10T05:11:06.066" v="1497" actId="478"/>
          <ac:spMkLst>
            <pc:docMk/>
            <pc:sldMk cId="2678685332" sldId="604"/>
            <ac:spMk id="6" creationId="{1E2847AA-6119-4A4B-CF71-4C5AC96EB52D}"/>
          </ac:spMkLst>
        </pc:spChg>
        <pc:spChg chg="del">
          <ac:chgData name="Stewart Gale" userId="3647ddd2-6040-41ae-a96d-232c23482af8" providerId="ADAL" clId="{E211675A-1DC2-4205-BCF2-2CD6B6172501}" dt="2025-02-10T05:11:06.066" v="1497" actId="478"/>
          <ac:spMkLst>
            <pc:docMk/>
            <pc:sldMk cId="2678685332" sldId="604"/>
            <ac:spMk id="17" creationId="{C0179E75-F47B-38D5-1F3B-B9BBEE79CBBF}"/>
          </ac:spMkLst>
        </pc:spChg>
        <pc:spChg chg="del">
          <ac:chgData name="Stewart Gale" userId="3647ddd2-6040-41ae-a96d-232c23482af8" providerId="ADAL" clId="{E211675A-1DC2-4205-BCF2-2CD6B6172501}" dt="2025-02-10T05:11:06.066" v="1497" actId="478"/>
          <ac:spMkLst>
            <pc:docMk/>
            <pc:sldMk cId="2678685332" sldId="604"/>
            <ac:spMk id="21" creationId="{42123E76-6A0A-D14F-4070-66EC91C92F89}"/>
          </ac:spMkLst>
        </pc:spChg>
        <pc:spChg chg="del">
          <ac:chgData name="Stewart Gale" userId="3647ddd2-6040-41ae-a96d-232c23482af8" providerId="ADAL" clId="{E211675A-1DC2-4205-BCF2-2CD6B6172501}" dt="2025-02-10T05:11:06.066" v="1497" actId="478"/>
          <ac:spMkLst>
            <pc:docMk/>
            <pc:sldMk cId="2678685332" sldId="604"/>
            <ac:spMk id="23" creationId="{9633CA97-EC32-635C-5631-46A36014BF3B}"/>
          </ac:spMkLst>
        </pc:spChg>
        <pc:spChg chg="del">
          <ac:chgData name="Stewart Gale" userId="3647ddd2-6040-41ae-a96d-232c23482af8" providerId="ADAL" clId="{E211675A-1DC2-4205-BCF2-2CD6B6172501}" dt="2025-02-10T05:11:06.066" v="1497" actId="478"/>
          <ac:spMkLst>
            <pc:docMk/>
            <pc:sldMk cId="2678685332" sldId="604"/>
            <ac:spMk id="31" creationId="{D1A60DCE-FEF7-C920-0FB5-4CCFF4814CB8}"/>
          </ac:spMkLst>
        </pc:spChg>
        <pc:spChg chg="del">
          <ac:chgData name="Stewart Gale" userId="3647ddd2-6040-41ae-a96d-232c23482af8" providerId="ADAL" clId="{E211675A-1DC2-4205-BCF2-2CD6B6172501}" dt="2025-02-10T05:11:13.564" v="1501" actId="478"/>
          <ac:spMkLst>
            <pc:docMk/>
            <pc:sldMk cId="2678685332" sldId="604"/>
            <ac:spMk id="38" creationId="{1BD90F32-9EF8-75BB-1627-E4D640DCBD2F}"/>
          </ac:spMkLst>
        </pc:spChg>
        <pc:spChg chg="del">
          <ac:chgData name="Stewart Gale" userId="3647ddd2-6040-41ae-a96d-232c23482af8" providerId="ADAL" clId="{E211675A-1DC2-4205-BCF2-2CD6B6172501}" dt="2025-02-10T05:11:12.128" v="1500" actId="478"/>
          <ac:spMkLst>
            <pc:docMk/>
            <pc:sldMk cId="2678685332" sldId="604"/>
            <ac:spMk id="39" creationId="{FC61937F-7C85-7B4C-B4C3-5C0BBACC7AD6}"/>
          </ac:spMkLst>
        </pc:spChg>
        <pc:graphicFrameChg chg="mod modGraphic">
          <ac:chgData name="Stewart Gale" userId="3647ddd2-6040-41ae-a96d-232c23482af8" providerId="ADAL" clId="{E211675A-1DC2-4205-BCF2-2CD6B6172501}" dt="2025-02-10T05:11:40.130" v="1512" actId="1076"/>
          <ac:graphicFrameMkLst>
            <pc:docMk/>
            <pc:sldMk cId="2678685332" sldId="604"/>
            <ac:graphicFrameMk id="13" creationId="{6E797CD1-AB9A-8888-D0F3-7D951B186FE4}"/>
          </ac:graphicFrameMkLst>
        </pc:graphicFrameChg>
        <pc:cxnChg chg="del">
          <ac:chgData name="Stewart Gale" userId="3647ddd2-6040-41ae-a96d-232c23482af8" providerId="ADAL" clId="{E211675A-1DC2-4205-BCF2-2CD6B6172501}" dt="2025-02-10T05:11:06.066" v="1497" actId="478"/>
          <ac:cxnSpMkLst>
            <pc:docMk/>
            <pc:sldMk cId="2678685332" sldId="604"/>
            <ac:cxnSpMk id="4" creationId="{1BD629AC-EBB9-197C-71F2-761EAC0301EA}"/>
          </ac:cxnSpMkLst>
        </pc:cxnChg>
        <pc:cxnChg chg="del">
          <ac:chgData name="Stewart Gale" userId="3647ddd2-6040-41ae-a96d-232c23482af8" providerId="ADAL" clId="{E211675A-1DC2-4205-BCF2-2CD6B6172501}" dt="2025-02-10T05:11:06.066" v="1497" actId="478"/>
          <ac:cxnSpMkLst>
            <pc:docMk/>
            <pc:sldMk cId="2678685332" sldId="604"/>
            <ac:cxnSpMk id="7" creationId="{B3890E5D-E28D-2CCD-89B4-ED692008FC51}"/>
          </ac:cxnSpMkLst>
        </pc:cxnChg>
        <pc:cxnChg chg="del">
          <ac:chgData name="Stewart Gale" userId="3647ddd2-6040-41ae-a96d-232c23482af8" providerId="ADAL" clId="{E211675A-1DC2-4205-BCF2-2CD6B6172501}" dt="2025-02-10T05:11:06.066" v="1497" actId="478"/>
          <ac:cxnSpMkLst>
            <pc:docMk/>
            <pc:sldMk cId="2678685332" sldId="604"/>
            <ac:cxnSpMk id="14" creationId="{D8B9BEA2-ACB8-D78C-F204-89E2E06F8F22}"/>
          </ac:cxnSpMkLst>
        </pc:cxnChg>
        <pc:cxnChg chg="del">
          <ac:chgData name="Stewart Gale" userId="3647ddd2-6040-41ae-a96d-232c23482af8" providerId="ADAL" clId="{E211675A-1DC2-4205-BCF2-2CD6B6172501}" dt="2025-02-10T05:11:06.066" v="1497" actId="478"/>
          <ac:cxnSpMkLst>
            <pc:docMk/>
            <pc:sldMk cId="2678685332" sldId="604"/>
            <ac:cxnSpMk id="33" creationId="{31A36D23-ED20-1F07-E741-FEF6CB1015B2}"/>
          </ac:cxnSpMkLst>
        </pc:cxnChg>
        <pc:cxnChg chg="del">
          <ac:chgData name="Stewart Gale" userId="3647ddd2-6040-41ae-a96d-232c23482af8" providerId="ADAL" clId="{E211675A-1DC2-4205-BCF2-2CD6B6172501}" dt="2025-02-10T05:11:09.810" v="1498" actId="478"/>
          <ac:cxnSpMkLst>
            <pc:docMk/>
            <pc:sldMk cId="2678685332" sldId="604"/>
            <ac:cxnSpMk id="36" creationId="{B1EBB27F-FAA6-AE38-4910-33B2BB88139A}"/>
          </ac:cxnSpMkLst>
        </pc:cxnChg>
      </pc:sldChg>
      <pc:sldMasterChg chg="modSp modSldLayout">
        <pc:chgData name="Stewart Gale" userId="3647ddd2-6040-41ae-a96d-232c23482af8" providerId="ADAL" clId="{E211675A-1DC2-4205-BCF2-2CD6B6172501}" dt="2023-09-24T05:43:28.060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E211675A-1DC2-4205-BCF2-2CD6B6172501}" dt="2023-09-24T05:43:28.060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2FF2B-7A2C-448D-838E-C0C5D0E816E4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FCCAA-77A3-4C13-A5D9-91A6ED9AE3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564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There’s a slip to print out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8B649-8F2A-4EEB-AFF1-64749DA986AF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653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348" y="228123"/>
            <a:ext cx="1173730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Measure of Location and Spread </a:t>
            </a:r>
          </a:p>
          <a:p>
            <a:pPr algn="ctr"/>
            <a:r>
              <a:rPr lang="en-GB" sz="8000" dirty="0"/>
              <a:t>Mean, Median </a:t>
            </a:r>
          </a:p>
          <a:p>
            <a:pPr algn="ctr"/>
            <a:r>
              <a:rPr lang="en-GB" sz="8000" dirty="0"/>
              <a:t>and Interpolation</a:t>
            </a:r>
          </a:p>
          <a:p>
            <a:pPr algn="ctr"/>
            <a:endParaRPr lang="en-GB" sz="2400" dirty="0"/>
          </a:p>
          <a:p>
            <a:pPr algn="ctr"/>
            <a:r>
              <a:rPr lang="en-GB" sz="8000" dirty="0"/>
              <a:t>Chapter 2 </a:t>
            </a:r>
          </a:p>
          <a:p>
            <a:pPr algn="ctr"/>
            <a:r>
              <a:rPr lang="en-GB" sz="80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1491730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639616" y="404664"/>
            <a:ext cx="6336704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Mean - Combined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EFB57-7193-D75F-0906-E28EDE033A7E}"/>
              </a:ext>
            </a:extLst>
          </p:cNvPr>
          <p:cNvSpPr txBox="1"/>
          <p:nvPr/>
        </p:nvSpPr>
        <p:spPr>
          <a:xfrm>
            <a:off x="911424" y="1772816"/>
            <a:ext cx="58747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Set A</a:t>
            </a:r>
          </a:p>
          <a:p>
            <a:r>
              <a:rPr lang="en-GB" sz="4400" dirty="0">
                <a:solidFill>
                  <a:srgbClr val="0000FF"/>
                </a:solidFill>
              </a:rPr>
              <a:t>5, 5, 5, 5, 5, 5, 5, 5, 5, 5, </a:t>
            </a:r>
          </a:p>
          <a:p>
            <a:r>
              <a:rPr lang="en-GB" sz="4400" dirty="0">
                <a:solidFill>
                  <a:srgbClr val="0000FF"/>
                </a:solidFill>
              </a:rPr>
              <a:t>5, 5, 5, 5, 5, 5, 5, 5, 5, 5, </a:t>
            </a:r>
          </a:p>
          <a:p>
            <a:r>
              <a:rPr lang="en-GB" sz="4400" b="1" dirty="0">
                <a:solidFill>
                  <a:srgbClr val="0000FF"/>
                </a:solidFill>
              </a:rPr>
              <a:t>Mean =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EBE6BF-DD3C-28A9-644B-E565F0A0A42D}"/>
              </a:ext>
            </a:extLst>
          </p:cNvPr>
          <p:cNvSpPr txBox="1"/>
          <p:nvPr/>
        </p:nvSpPr>
        <p:spPr>
          <a:xfrm>
            <a:off x="7608168" y="1848518"/>
            <a:ext cx="28083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Set B</a:t>
            </a:r>
          </a:p>
          <a:p>
            <a:r>
              <a:rPr lang="en-GB" sz="4400" dirty="0">
                <a:solidFill>
                  <a:srgbClr val="FF0000"/>
                </a:solidFill>
              </a:rPr>
              <a:t>6, 6, 6, 6, 6</a:t>
            </a:r>
          </a:p>
          <a:p>
            <a:endParaRPr lang="en-GB" sz="4400" b="1" dirty="0">
              <a:solidFill>
                <a:srgbClr val="FF0000"/>
              </a:solidFill>
            </a:endParaRPr>
          </a:p>
          <a:p>
            <a:r>
              <a:rPr lang="en-GB" sz="4400" b="1" dirty="0">
                <a:solidFill>
                  <a:srgbClr val="FF0000"/>
                </a:solidFill>
              </a:rPr>
              <a:t>Mean =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7018A8-FE11-2C9D-F029-544C12C9B863}"/>
              </a:ext>
            </a:extLst>
          </p:cNvPr>
          <p:cNvSpPr txBox="1"/>
          <p:nvPr/>
        </p:nvSpPr>
        <p:spPr>
          <a:xfrm>
            <a:off x="191344" y="5157192"/>
            <a:ext cx="11809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Is the combined mean of both sets </a:t>
            </a:r>
            <a:r>
              <a:rPr lang="en-GB" sz="5400" b="1" dirty="0"/>
              <a:t>5.5</a:t>
            </a:r>
            <a:r>
              <a:rPr lang="en-GB" sz="5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53407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A28D50-F2E9-E269-5DF7-2F242F686157}"/>
              </a:ext>
            </a:extLst>
          </p:cNvPr>
          <p:cNvSpPr txBox="1"/>
          <p:nvPr/>
        </p:nvSpPr>
        <p:spPr>
          <a:xfrm>
            <a:off x="1127448" y="260648"/>
            <a:ext cx="10297144" cy="344709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The mean maths score of 20 pupils in class A is 62.</a:t>
            </a:r>
          </a:p>
          <a:p>
            <a:r>
              <a:rPr lang="en-GB" sz="3200" dirty="0"/>
              <a:t>The mean maths score of 30 pupils in class B is 75.</a:t>
            </a:r>
          </a:p>
          <a:p>
            <a:endParaRPr lang="en-GB" sz="1400" dirty="0"/>
          </a:p>
          <a:p>
            <a:pPr marL="342900" indent="-342900">
              <a:buAutoNum type="alphaLcParenR"/>
            </a:pPr>
            <a:r>
              <a:rPr lang="en-GB" sz="3200" dirty="0"/>
              <a:t> What is the overall mean of all the pupils’ marks.</a:t>
            </a:r>
          </a:p>
          <a:p>
            <a:endParaRPr lang="en-GB" sz="1200" dirty="0"/>
          </a:p>
          <a:p>
            <a:r>
              <a:rPr lang="en-GB" sz="3200" dirty="0"/>
              <a:t>b) The teacher realises they mismarked one student’s paper; </a:t>
            </a:r>
          </a:p>
          <a:p>
            <a:r>
              <a:rPr lang="en-GB" sz="3200" dirty="0"/>
              <a:t>he should have received 100 instead of 95. </a:t>
            </a:r>
            <a:endParaRPr lang="en-GB" sz="1100" dirty="0"/>
          </a:p>
          <a:p>
            <a:r>
              <a:rPr lang="en-GB" sz="3200" dirty="0"/>
              <a:t>Explain the effect on the mean and median.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E5D3B5-24FF-747D-25DB-0537DD1660E6}"/>
                  </a:ext>
                </a:extLst>
              </p:cNvPr>
              <p:cNvSpPr txBox="1"/>
              <p:nvPr/>
            </p:nvSpPr>
            <p:spPr>
              <a:xfrm>
                <a:off x="1271464" y="4077072"/>
                <a:ext cx="9343038" cy="1101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b="0" dirty="0"/>
                  <a:t>Mean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20×62</m:t>
                            </m:r>
                          </m:e>
                        </m:d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GB" sz="4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30×75</m:t>
                            </m:r>
                          </m:e>
                        </m:d>
                      </m:num>
                      <m:den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3490</m:t>
                        </m:r>
                      </m:num>
                      <m:den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𝟔𝟗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E5D3B5-24FF-747D-25DB-0537DD166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077072"/>
                <a:ext cx="9343038" cy="1101968"/>
              </a:xfrm>
              <a:prstGeom prst="rect">
                <a:avLst/>
              </a:prstGeom>
              <a:blipFill>
                <a:blip r:embed="rId2"/>
                <a:stretch>
                  <a:fillRect l="-2676" b="-12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3E6F24D-D920-E490-F777-5AAD23F72221}"/>
              </a:ext>
            </a:extLst>
          </p:cNvPr>
          <p:cNvSpPr txBox="1"/>
          <p:nvPr/>
        </p:nvSpPr>
        <p:spPr>
          <a:xfrm>
            <a:off x="1199456" y="5432921"/>
            <a:ext cx="10297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revised score will increase the mean but leave the median unaffected.</a:t>
            </a:r>
          </a:p>
        </p:txBody>
      </p:sp>
    </p:spTree>
    <p:extLst>
      <p:ext uri="{BB962C8B-B14F-4D97-AF65-F5344CB8AC3E}">
        <p14:creationId xmlns:p14="http://schemas.microsoft.com/office/powerpoint/2010/main" val="21316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311424" y="620688"/>
            <a:ext cx="928903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Median from Listed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20016" y="4725144"/>
            <a:ext cx="48718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dirty="0"/>
              <a:t>Median = </a:t>
            </a:r>
            <a:r>
              <a:rPr lang="en-GB" sz="8000" b="1" dirty="0"/>
              <a:t>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0301" y="3264734"/>
            <a:ext cx="917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median?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57EFB-C00F-9D95-0C79-469E68D68DFF}"/>
                  </a:ext>
                </a:extLst>
              </p:cNvPr>
              <p:cNvSpPr txBox="1"/>
              <p:nvPr/>
            </p:nvSpPr>
            <p:spPr>
              <a:xfrm>
                <a:off x="3215680" y="1962204"/>
                <a:ext cx="535270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1,4,7,9,10</m:t>
                      </m:r>
                    </m:oMath>
                  </m:oMathPara>
                </a14:m>
                <a:endParaRPr kumimoji="0" lang="en-GB" sz="8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57EFB-C00F-9D95-0C79-469E68D68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962204"/>
                <a:ext cx="5352704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617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343472" y="620688"/>
            <a:ext cx="928903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Median from Listed Data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23274" y="4725144"/>
            <a:ext cx="56653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dirty="0"/>
              <a:t>Median = </a:t>
            </a:r>
            <a:r>
              <a:rPr lang="en-GB" sz="8000" b="1" dirty="0"/>
              <a:t>9.5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0301" y="3264734"/>
            <a:ext cx="91712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median?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57EFB-C00F-9D95-0C79-469E68D68DFF}"/>
                  </a:ext>
                </a:extLst>
              </p:cNvPr>
              <p:cNvSpPr txBox="1"/>
              <p:nvPr/>
            </p:nvSpPr>
            <p:spPr>
              <a:xfrm>
                <a:off x="3215680" y="1962204"/>
                <a:ext cx="535270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>
                          <a:solidFill>
                            <a:prstClr val="black"/>
                          </a:solidFill>
                          <a:latin typeface="Cambria Math"/>
                        </a:rPr>
                        <m:t>4,9,10,15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D057EFB-C00F-9D95-0C79-469E68D68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1962204"/>
                <a:ext cx="5352704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78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623080" y="260648"/>
            <a:ext cx="857737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Median from a Frequency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5045" y="5373216"/>
            <a:ext cx="8732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median number of eggs?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663952" y="6021288"/>
                <a:ext cx="65114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4400" b="1" i="1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6021288"/>
                <a:ext cx="65114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343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9209324"/>
                  </p:ext>
                </p:extLst>
              </p:nvPr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113684" r="-51001" b="-5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113684" r="-526" b="-5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213684" r="-51001" b="-4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213684" r="-526" b="-4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310417" r="-51001" b="-330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310417" r="-526" b="-3302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414737" r="-51001" b="-2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414737" r="-526" b="-2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514737" r="-51001" b="-1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514737" r="-526" b="-1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0952352-756C-F006-EF40-ECF719F9CB29}"/>
              </a:ext>
            </a:extLst>
          </p:cNvPr>
          <p:cNvSpPr txBox="1"/>
          <p:nvPr/>
        </p:nvSpPr>
        <p:spPr>
          <a:xfrm>
            <a:off x="9552384" y="247892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13th value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3FF4F2-F387-0055-2C7E-590D64782BE2}"/>
              </a:ext>
            </a:extLst>
          </p:cNvPr>
          <p:cNvCxnSpPr>
            <a:cxnSpLocks/>
          </p:cNvCxnSpPr>
          <p:nvPr/>
        </p:nvCxnSpPr>
        <p:spPr>
          <a:xfrm flipH="1">
            <a:off x="9192344" y="2743186"/>
            <a:ext cx="3600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3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623080" y="260648"/>
            <a:ext cx="857737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Median from a Frequency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5045" y="5373216"/>
            <a:ext cx="8732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median number of eggs?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663952" y="6021288"/>
                <a:ext cx="65114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i="1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6021288"/>
                <a:ext cx="65114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343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538594"/>
                  </p:ext>
                </p:extLst>
              </p:nvPr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113684" r="-51001" b="-5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113684" r="-526" b="-5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213684" r="-51001" b="-4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213684" r="-526" b="-4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310417" r="-51001" b="-330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310417" r="-526" b="-3302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414737" r="-51001" b="-2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414737" r="-526" b="-2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514737" r="-51001" b="-1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514737" r="-526" b="-1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0952352-756C-F006-EF40-ECF719F9CB29}"/>
              </a:ext>
            </a:extLst>
          </p:cNvPr>
          <p:cNvSpPr txBox="1"/>
          <p:nvPr/>
        </p:nvSpPr>
        <p:spPr>
          <a:xfrm>
            <a:off x="9480376" y="303526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15th/16th value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3FF4F2-F387-0055-2C7E-590D64782BE2}"/>
              </a:ext>
            </a:extLst>
          </p:cNvPr>
          <p:cNvCxnSpPr>
            <a:cxnSpLocks/>
          </p:cNvCxnSpPr>
          <p:nvPr/>
        </p:nvCxnSpPr>
        <p:spPr>
          <a:xfrm flipH="1">
            <a:off x="9120336" y="3299520"/>
            <a:ext cx="3600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8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623080" y="260648"/>
            <a:ext cx="857737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Median from a Frequency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45045" y="5373216"/>
            <a:ext cx="8732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median number of eggs?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5447928" y="6021288"/>
                <a:ext cx="119885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i="1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6021288"/>
                <a:ext cx="1198854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343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205319"/>
                  </p:ext>
                </p:extLst>
              </p:nvPr>
            </p:nvGraphicFramePr>
            <p:xfrm>
              <a:off x="2135560" y="1268760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Number of Eggs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113684" r="-51001" b="-5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113684" r="-526" b="-5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213684" r="-51001" b="-4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213684" r="-526" b="-4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310417" r="-51001" b="-330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310417" r="-526" b="-3302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414737" r="-51001" b="-2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414737" r="-526" b="-2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514737" r="-51001" b="-1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514737" r="-526" b="-1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30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0952352-756C-F006-EF40-ECF719F9CB29}"/>
              </a:ext>
            </a:extLst>
          </p:cNvPr>
          <p:cNvSpPr txBox="1"/>
          <p:nvPr/>
        </p:nvSpPr>
        <p:spPr>
          <a:xfrm>
            <a:off x="9480376" y="270921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15th/16th value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3FF4F2-F387-0055-2C7E-590D64782BE2}"/>
              </a:ext>
            </a:extLst>
          </p:cNvPr>
          <p:cNvCxnSpPr>
            <a:cxnSpLocks/>
          </p:cNvCxnSpPr>
          <p:nvPr/>
        </p:nvCxnSpPr>
        <p:spPr>
          <a:xfrm flipH="1">
            <a:off x="9120336" y="3002665"/>
            <a:ext cx="3600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683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839416" y="188640"/>
            <a:ext cx="1022513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Median from a Group Frequency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1584" y="530120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median group?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759490" y="6016551"/>
                <a:ext cx="425212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400" b="1" i="1">
                          <a:latin typeface="Cambria Math"/>
                        </a:rPr>
                        <m:t>≤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GB" sz="4400" b="1" i="1">
                          <a:latin typeface="Cambria Math"/>
                        </a:rPr>
                        <m:t>&lt;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𝟔𝟓</m:t>
                      </m:r>
                    </m:oMath>
                  </m:oMathPara>
                </a14:m>
                <a:endParaRPr lang="en-GB" sz="4400" b="1" i="1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490" y="6016551"/>
                <a:ext cx="4252125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207568" y="1196752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343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Height</a:t>
                          </a:r>
                          <a:r>
                            <a:rPr lang="en-GB" sz="3200" baseline="0" dirty="0"/>
                            <a:t> of Tree (m)</a:t>
                          </a:r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0.55≤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&lt;0.6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0.6≤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&lt;0.65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0.65≤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&lt;0.7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0.7≤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&lt;0.75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0.75≤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&lt;0.8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34324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150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8173A58-3C0B-1AD0-151E-52745FA1BC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59143385"/>
                  </p:ext>
                </p:extLst>
              </p:nvPr>
            </p:nvGraphicFramePr>
            <p:xfrm>
              <a:off x="2207568" y="1196752"/>
              <a:ext cx="6876764" cy="4053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5605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1625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Height</a:t>
                          </a:r>
                          <a:r>
                            <a:rPr lang="en-GB" sz="3200" baseline="0" dirty="0"/>
                            <a:t> of Tree (m)</a:t>
                          </a:r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113684" r="-51001" b="-5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113684" r="-526" b="-5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213684" r="-51001" b="-43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213684" r="-526" b="-43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310417" r="-51001" b="-3302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310417" r="-526" b="-3302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414737" r="-51001" b="-2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414737" r="-526" b="-2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4" t="-514737" r="-51001" b="-13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97368" t="-514737" r="-526" b="-13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b="1" dirty="0"/>
                            <a:t>150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27E6E2E-7E45-0A95-4171-799680D49A0C}"/>
              </a:ext>
            </a:extLst>
          </p:cNvPr>
          <p:cNvSpPr txBox="1"/>
          <p:nvPr/>
        </p:nvSpPr>
        <p:spPr>
          <a:xfrm>
            <a:off x="9624392" y="242088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75</a:t>
            </a:r>
            <a:r>
              <a:rPr lang="en-GB" sz="2400" baseline="30000" dirty="0"/>
              <a:t>th</a:t>
            </a:r>
            <a:r>
              <a:rPr lang="en-GB" sz="2400" dirty="0"/>
              <a:t>/76th value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283A3B0-3946-7FDB-3FD3-E76BE5FB4FE9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9192344" y="2651721"/>
            <a:ext cx="43204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96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1199456" y="642861"/>
            <a:ext cx="991884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Median - Linear Interpolation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5380" y="2348880"/>
            <a:ext cx="11161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Interpolation allows you to find </a:t>
            </a:r>
          </a:p>
          <a:p>
            <a:pPr algn="ctr"/>
            <a:r>
              <a:rPr lang="en-GB" sz="6000" dirty="0"/>
              <a:t>an estimate for the median </a:t>
            </a:r>
          </a:p>
          <a:p>
            <a:pPr algn="ctr"/>
            <a:r>
              <a:rPr lang="en-GB" sz="6000" dirty="0"/>
              <a:t>rather than just a group interval.</a:t>
            </a:r>
          </a:p>
        </p:txBody>
      </p:sp>
    </p:spTree>
    <p:extLst>
      <p:ext uri="{BB962C8B-B14F-4D97-AF65-F5344CB8AC3E}">
        <p14:creationId xmlns:p14="http://schemas.microsoft.com/office/powerpoint/2010/main" val="1729225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/>
            </p:nvGraphicFramePr>
            <p:xfrm>
              <a:off x="1991544" y="489446"/>
              <a:ext cx="7704856" cy="4836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1096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9517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892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Height</a:t>
                          </a:r>
                          <a:r>
                            <a:rPr lang="en-GB" sz="3600" baseline="0" dirty="0"/>
                            <a:t> of Tree (m)</a:t>
                          </a:r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0.55≤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&lt;0.6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0.6≤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&lt;0.65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0.65≤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&lt;0.7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0.7≤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&lt;0.75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0.75≤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&lt;0.8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/>
                            <a:t>150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991935"/>
                  </p:ext>
                </p:extLst>
              </p:nvPr>
            </p:nvGraphicFramePr>
            <p:xfrm>
              <a:off x="1991544" y="489446"/>
              <a:ext cx="7704856" cy="4836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10967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9517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6892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Height</a:t>
                          </a:r>
                          <a:r>
                            <a:rPr lang="en-GB" sz="3600" baseline="0" dirty="0"/>
                            <a:t> of Tree (m)</a:t>
                          </a:r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" t="-109735" r="-51013" b="-5407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7183" t="-109735" r="-469" b="-5407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" t="-209735" r="-51013" b="-4407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7183" t="-209735" r="-469" b="-4407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" t="-307018" r="-51013" b="-3368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7183" t="-307018" r="-469" b="-3368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" t="-410619" r="-51013" b="-2398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7183" t="-410619" r="-469" b="-2398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892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9" t="-510619" r="-51013" b="-1398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7183" t="-510619" r="-469" b="-1398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b="1" dirty="0"/>
                            <a:t>150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9253019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Box 17"/>
          <p:cNvSpPr txBox="1"/>
          <p:nvPr/>
        </p:nvSpPr>
        <p:spPr>
          <a:xfrm>
            <a:off x="407368" y="5517232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Find an estimate for the median height.</a:t>
            </a:r>
          </a:p>
        </p:txBody>
      </p:sp>
    </p:spTree>
    <p:extLst>
      <p:ext uri="{BB962C8B-B14F-4D97-AF65-F5344CB8AC3E}">
        <p14:creationId xmlns:p14="http://schemas.microsoft.com/office/powerpoint/2010/main" val="42017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703512" y="1877703"/>
            <a:ext cx="85689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0000FF"/>
                </a:solidFill>
              </a:rPr>
              <a:t>Measures of location </a:t>
            </a:r>
            <a:r>
              <a:rPr lang="en-GB" sz="5400" dirty="0"/>
              <a:t>are </a:t>
            </a:r>
          </a:p>
          <a:p>
            <a:pPr algn="ctr"/>
            <a:r>
              <a:rPr lang="en-GB" sz="5400" dirty="0"/>
              <a:t>single values which describe </a:t>
            </a:r>
          </a:p>
          <a:p>
            <a:pPr algn="ctr"/>
            <a:r>
              <a:rPr lang="en-GB" sz="5400" dirty="0"/>
              <a:t>a position in a data set.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079CC2-E634-1C6B-889F-BF496292585A}"/>
              </a:ext>
            </a:extLst>
          </p:cNvPr>
          <p:cNvSpPr txBox="1"/>
          <p:nvPr/>
        </p:nvSpPr>
        <p:spPr>
          <a:xfrm>
            <a:off x="551384" y="548680"/>
            <a:ext cx="11233248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is a Measure of Location?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D3E855-3202-47E9-D3EE-BC798083E229}"/>
              </a:ext>
            </a:extLst>
          </p:cNvPr>
          <p:cNvSpPr txBox="1"/>
          <p:nvPr/>
        </p:nvSpPr>
        <p:spPr>
          <a:xfrm>
            <a:off x="1631504" y="4690303"/>
            <a:ext cx="885698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Such as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median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quartiles</a:t>
            </a: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140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1055440" y="620688"/>
            <a:ext cx="991884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Median - Linear Interpolation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FF8128-16D1-4209-D9BB-EAD9705281F9}"/>
              </a:ext>
            </a:extLst>
          </p:cNvPr>
          <p:cNvSpPr/>
          <p:nvPr/>
        </p:nvSpPr>
        <p:spPr>
          <a:xfrm>
            <a:off x="218220" y="2348880"/>
            <a:ext cx="11593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Find the fraction into the frequency,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then go the same fraction </a:t>
            </a:r>
          </a:p>
          <a:p>
            <a:pPr lvl="0" algn="ctr"/>
            <a:r>
              <a:rPr lang="en-GB" sz="6000" dirty="0">
                <a:solidFill>
                  <a:prstClr val="black"/>
                </a:solidFill>
              </a:rPr>
              <a:t>into the class interval.</a:t>
            </a:r>
          </a:p>
        </p:txBody>
      </p:sp>
    </p:spTree>
    <p:extLst>
      <p:ext uri="{BB962C8B-B14F-4D97-AF65-F5344CB8AC3E}">
        <p14:creationId xmlns:p14="http://schemas.microsoft.com/office/powerpoint/2010/main" val="371884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98A97-2D40-279E-0F69-8F5F22952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E797CD1-AB9A-8888-D0F3-7D951B186F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2066407"/>
                  </p:ext>
                </p:extLst>
              </p:nvPr>
            </p:nvGraphicFramePr>
            <p:xfrm>
              <a:off x="754153" y="1340768"/>
              <a:ext cx="10683693" cy="48245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130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640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0653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8040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Height</a:t>
                          </a:r>
                          <a:r>
                            <a:rPr lang="en-GB" sz="4000" baseline="0" dirty="0"/>
                            <a:t> of Tree (m)</a:t>
                          </a:r>
                          <a:endParaRPr lang="en-GB" sz="40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0.55≤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&lt;0.6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0.6≤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&lt;0.65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0.65≤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&lt;0.7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130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0.7≤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&lt;0.75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145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0.75≤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&lt;0.8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latin typeface="Cambria Math" panose="02040503050406030204" pitchFamily="18" charset="0"/>
                                  </a:rPr>
                                  <m:t>150</m:t>
                                </m:r>
                              </m:oMath>
                            </m:oMathPara>
                          </a14:m>
                          <a:endParaRPr lang="en-GB" sz="40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6E797CD1-AB9A-8888-D0F3-7D951B186F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32066407"/>
                  </p:ext>
                </p:extLst>
              </p:nvPr>
            </p:nvGraphicFramePr>
            <p:xfrm>
              <a:off x="754153" y="1340768"/>
              <a:ext cx="10683693" cy="482453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130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5640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0653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80408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Height</a:t>
                          </a:r>
                          <a:r>
                            <a:rPr lang="en-GB" sz="4000" baseline="0" dirty="0"/>
                            <a:t> of Tree (m)</a:t>
                          </a:r>
                          <a:endParaRPr lang="en-GB" sz="40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112879" r="-97525" b="-40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401" t="-112879" r="-105938" b="-40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270" t="-112879" r="-450" b="-4022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211278" r="-97525" b="-2992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401" t="-211278" r="-105938" b="-2992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270" t="-211278" r="-450" b="-2992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313636" r="-97525" b="-2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401" t="-313636" r="-105938" b="-2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270" t="-313636" r="-450" b="-2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413636" r="-97525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401" t="-413636" r="-105938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270" t="-413636" r="-450" b="-1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80408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" t="-513636" r="-97525" b="-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401" t="-513636" r="-105938" b="-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270" t="-513636" r="-450" b="-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CBDC186-EF6E-5587-6114-21CB175D8F42}"/>
              </a:ext>
            </a:extLst>
          </p:cNvPr>
          <p:cNvSpPr txBox="1"/>
          <p:nvPr/>
        </p:nvSpPr>
        <p:spPr>
          <a:xfrm>
            <a:off x="335360" y="188640"/>
            <a:ext cx="11574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Find an estimate for the median weight.</a:t>
            </a:r>
          </a:p>
        </p:txBody>
      </p:sp>
    </p:spTree>
    <p:extLst>
      <p:ext uri="{BB962C8B-B14F-4D97-AF65-F5344CB8AC3E}">
        <p14:creationId xmlns:p14="http://schemas.microsoft.com/office/powerpoint/2010/main" val="2678685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/>
            </p:nvGraphicFramePr>
            <p:xfrm>
              <a:off x="2351584" y="260648"/>
              <a:ext cx="7056784" cy="2743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54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936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877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Height</a:t>
                          </a:r>
                          <a:r>
                            <a:rPr lang="en-GB" sz="2400" baseline="0" dirty="0"/>
                            <a:t> of Tree (m)</a:t>
                          </a:r>
                          <a:endParaRPr lang="en-GB" sz="2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0.55≤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&lt;0.6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0.6≤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&lt;0.65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0.65≤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&lt;0.7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130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0.7≤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&lt;0.75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145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0.75≤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&lt;0.8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3472127"/>
                  </p:ext>
                </p:extLst>
              </p:nvPr>
            </p:nvGraphicFramePr>
            <p:xfrm>
              <a:off x="2351584" y="260648"/>
              <a:ext cx="7056784" cy="2743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54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936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877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Height</a:t>
                          </a:r>
                          <a:r>
                            <a:rPr lang="en-GB" sz="2400" baseline="0" dirty="0"/>
                            <a:t> of Tree (m)</a:t>
                          </a:r>
                          <a:endParaRPr lang="en-GB" sz="2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109333" r="-97785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109333" r="-106475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109333" r="-680" b="-40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206579" r="-97785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206579" r="-106475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206579" r="-680" b="-298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310667" r="-97785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310667" r="-106475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310667" r="-680" b="-20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410667" r="-97785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410667" r="-106475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410667" r="-680" b="-10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510667" r="-97785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510667" r="-106475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510667" r="-680" b="-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Rectangle 1"/>
          <p:cNvSpPr/>
          <p:nvPr/>
        </p:nvSpPr>
        <p:spPr>
          <a:xfrm>
            <a:off x="2351584" y="1206268"/>
            <a:ext cx="7056784" cy="407516"/>
          </a:xfrm>
          <a:prstGeom prst="rect">
            <a:avLst/>
          </a:prstGeom>
          <a:noFill/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6" name="TextBox 5"/>
          <p:cNvSpPr txBox="1"/>
          <p:nvPr/>
        </p:nvSpPr>
        <p:spPr>
          <a:xfrm>
            <a:off x="4375709" y="3149254"/>
            <a:ext cx="228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75</a:t>
            </a:r>
            <a:r>
              <a:rPr lang="en-GB" sz="4000" baseline="30000" dirty="0"/>
              <a:t>th</a:t>
            </a:r>
            <a:r>
              <a:rPr lang="en-GB" sz="4000" dirty="0"/>
              <a:t> item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5682C9-645A-D210-D009-57911E2DF496}"/>
              </a:ext>
            </a:extLst>
          </p:cNvPr>
          <p:cNvCxnSpPr>
            <a:cxnSpLocks/>
          </p:cNvCxnSpPr>
          <p:nvPr/>
        </p:nvCxnSpPr>
        <p:spPr>
          <a:xfrm>
            <a:off x="2279576" y="4869160"/>
            <a:ext cx="7484640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EE9EAE-68C7-6DE1-EBC1-1B301D84FF86}"/>
              </a:ext>
            </a:extLst>
          </p:cNvPr>
          <p:cNvCxnSpPr>
            <a:cxnSpLocks/>
          </p:cNvCxnSpPr>
          <p:nvPr/>
        </p:nvCxnSpPr>
        <p:spPr>
          <a:xfrm flipH="1" flipV="1">
            <a:off x="2271192" y="4576936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3D1596-0369-C24E-7787-2425A50EA378}"/>
              </a:ext>
            </a:extLst>
          </p:cNvPr>
          <p:cNvCxnSpPr>
            <a:cxnSpLocks/>
          </p:cNvCxnSpPr>
          <p:nvPr/>
        </p:nvCxnSpPr>
        <p:spPr>
          <a:xfrm flipH="1" flipV="1">
            <a:off x="9755832" y="4576936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3DFAAAF-FB5F-E187-328A-3F31FDAB6A96}"/>
              </a:ext>
            </a:extLst>
          </p:cNvPr>
          <p:cNvSpPr txBox="1"/>
          <p:nvPr/>
        </p:nvSpPr>
        <p:spPr>
          <a:xfrm>
            <a:off x="1955540" y="4040161"/>
            <a:ext cx="63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55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70D677-1AD5-D0C2-BE77-A690310FE032}"/>
              </a:ext>
            </a:extLst>
          </p:cNvPr>
          <p:cNvSpPr txBox="1"/>
          <p:nvPr/>
        </p:nvSpPr>
        <p:spPr>
          <a:xfrm>
            <a:off x="9347702" y="4031581"/>
            <a:ext cx="833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DD6E0F-82AB-E8C9-B7FC-25EF7496C62F}"/>
              </a:ext>
            </a:extLst>
          </p:cNvPr>
          <p:cNvSpPr txBox="1"/>
          <p:nvPr/>
        </p:nvSpPr>
        <p:spPr>
          <a:xfrm>
            <a:off x="1812342" y="5172233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411066-8C6E-DEB6-A14B-D5C78A7A62F0}"/>
              </a:ext>
            </a:extLst>
          </p:cNvPr>
          <p:cNvSpPr txBox="1"/>
          <p:nvPr/>
        </p:nvSpPr>
        <p:spPr>
          <a:xfrm>
            <a:off x="9296156" y="5190036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0.65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B74EE2B-34E6-5C44-44EA-7020474E79F2}"/>
              </a:ext>
            </a:extLst>
          </p:cNvPr>
          <p:cNvCxnSpPr>
            <a:cxnSpLocks/>
          </p:cNvCxnSpPr>
          <p:nvPr/>
        </p:nvCxnSpPr>
        <p:spPr>
          <a:xfrm>
            <a:off x="5519936" y="3795420"/>
            <a:ext cx="0" cy="1057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AFB02D8-9CD4-B919-28C6-1136C43756CA}"/>
              </a:ext>
            </a:extLst>
          </p:cNvPr>
          <p:cNvCxnSpPr>
            <a:cxnSpLocks/>
          </p:cNvCxnSpPr>
          <p:nvPr/>
        </p:nvCxnSpPr>
        <p:spPr>
          <a:xfrm flipV="1">
            <a:off x="5519935" y="4933945"/>
            <a:ext cx="0" cy="121575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BE14542-02B0-49BB-A3E4-A70ED6E9DC85}"/>
              </a:ext>
            </a:extLst>
          </p:cNvPr>
          <p:cNvSpPr txBox="1"/>
          <p:nvPr/>
        </p:nvSpPr>
        <p:spPr>
          <a:xfrm>
            <a:off x="3719736" y="6133053"/>
            <a:ext cx="338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Estimated Median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D02218B-EF69-10C9-CB8C-CE85E04C1C1F}"/>
                  </a:ext>
                </a:extLst>
              </p:cNvPr>
              <p:cNvSpPr txBox="1"/>
              <p:nvPr/>
            </p:nvSpPr>
            <p:spPr>
              <a:xfrm>
                <a:off x="9727583" y="692696"/>
                <a:ext cx="2288453" cy="1257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=75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D02218B-EF69-10C9-CB8C-CE85E04C1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583" y="692696"/>
                <a:ext cx="2288453" cy="1257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853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7" grpId="0"/>
      <p:bldP spid="21" grpId="0"/>
      <p:bldP spid="23" grpId="0"/>
      <p:bldP spid="31" grpId="0"/>
      <p:bldP spid="38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/>
            </p:nvGraphicFramePr>
            <p:xfrm>
              <a:off x="2351584" y="260648"/>
              <a:ext cx="7056784" cy="2743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54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936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877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Height</a:t>
                          </a:r>
                          <a:r>
                            <a:rPr lang="en-GB" sz="2400" baseline="0" dirty="0"/>
                            <a:t> of Tree (m)</a:t>
                          </a:r>
                          <a:endParaRPr lang="en-GB" sz="2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0.55≤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&lt;0.6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0.6≤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&lt;0.65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45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0.65≤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&lt;0.7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130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0.7≤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&lt;0.75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145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0.75≤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&lt;0.8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150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63472127"/>
                  </p:ext>
                </p:extLst>
              </p:nvPr>
            </p:nvGraphicFramePr>
            <p:xfrm>
              <a:off x="2351584" y="260648"/>
              <a:ext cx="7056784" cy="2743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5754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69362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8771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Height</a:t>
                          </a:r>
                          <a:r>
                            <a:rPr lang="en-GB" sz="2400" baseline="0" dirty="0"/>
                            <a:t> of Tree (m)</a:t>
                          </a:r>
                          <a:endParaRPr lang="en-GB" sz="2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Frequency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C.F.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00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109333" r="-97785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109333" r="-106475" b="-4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109333" r="-680" b="-40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206579" r="-97785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206579" r="-106475" b="-298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206579" r="-680" b="-298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310667" r="-97785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310667" r="-106475" b="-2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310667" r="-680" b="-20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410667" r="-97785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410667" r="-106475" b="-10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410667" r="-680" b="-10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" t="-510667" r="-97785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1511" t="-510667" r="-106475" b="-2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4558" t="-510667" r="-680" b="-2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Rectangle 1"/>
          <p:cNvSpPr/>
          <p:nvPr/>
        </p:nvSpPr>
        <p:spPr>
          <a:xfrm>
            <a:off x="2351584" y="1206268"/>
            <a:ext cx="7056784" cy="407516"/>
          </a:xfrm>
          <a:prstGeom prst="rect">
            <a:avLst/>
          </a:prstGeom>
          <a:noFill/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6" name="TextBox 5"/>
          <p:cNvSpPr txBox="1"/>
          <p:nvPr/>
        </p:nvSpPr>
        <p:spPr>
          <a:xfrm>
            <a:off x="1495389" y="3204698"/>
            <a:ext cx="228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75</a:t>
            </a:r>
            <a:r>
              <a:rPr lang="en-GB" sz="4000" baseline="30000" dirty="0"/>
              <a:t>th</a:t>
            </a:r>
            <a:r>
              <a:rPr lang="en-GB" sz="4000" dirty="0"/>
              <a:t> item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5682C9-645A-D210-D009-57911E2DF496}"/>
              </a:ext>
            </a:extLst>
          </p:cNvPr>
          <p:cNvCxnSpPr>
            <a:cxnSpLocks/>
          </p:cNvCxnSpPr>
          <p:nvPr/>
        </p:nvCxnSpPr>
        <p:spPr>
          <a:xfrm>
            <a:off x="1227084" y="4838992"/>
            <a:ext cx="188059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EE9EAE-68C7-6DE1-EBC1-1B301D84FF86}"/>
              </a:ext>
            </a:extLst>
          </p:cNvPr>
          <p:cNvCxnSpPr>
            <a:cxnSpLocks/>
          </p:cNvCxnSpPr>
          <p:nvPr/>
        </p:nvCxnSpPr>
        <p:spPr>
          <a:xfrm flipH="1" flipV="1">
            <a:off x="1218700" y="4546768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EFB483-0221-2298-BFED-D00D7A082686}"/>
              </a:ext>
            </a:extLst>
          </p:cNvPr>
          <p:cNvCxnSpPr>
            <a:cxnSpLocks/>
          </p:cNvCxnSpPr>
          <p:nvPr/>
        </p:nvCxnSpPr>
        <p:spPr>
          <a:xfrm flipH="1" flipV="1">
            <a:off x="3099292" y="4546768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3DFAAAF-FB5F-E187-328A-3F31FDAB6A96}"/>
              </a:ext>
            </a:extLst>
          </p:cNvPr>
          <p:cNvSpPr txBox="1"/>
          <p:nvPr/>
        </p:nvSpPr>
        <p:spPr>
          <a:xfrm>
            <a:off x="903048" y="4009993"/>
            <a:ext cx="63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55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1601CA-2B8A-42D4-8540-766A10C44C88}"/>
              </a:ext>
            </a:extLst>
          </p:cNvPr>
          <p:cNvSpPr txBox="1"/>
          <p:nvPr/>
        </p:nvSpPr>
        <p:spPr>
          <a:xfrm>
            <a:off x="2702790" y="3986286"/>
            <a:ext cx="833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DD6E0F-82AB-E8C9-B7FC-25EF7496C62F}"/>
              </a:ext>
            </a:extLst>
          </p:cNvPr>
          <p:cNvSpPr txBox="1"/>
          <p:nvPr/>
        </p:nvSpPr>
        <p:spPr>
          <a:xfrm>
            <a:off x="759850" y="5142065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C72AFD-8387-FA0C-F727-533CE02FFA96}"/>
              </a:ext>
            </a:extLst>
          </p:cNvPr>
          <p:cNvSpPr txBox="1"/>
          <p:nvPr/>
        </p:nvSpPr>
        <p:spPr>
          <a:xfrm>
            <a:off x="2639616" y="5157192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0.65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B74EE2B-34E6-5C44-44EA-7020474E79F2}"/>
              </a:ext>
            </a:extLst>
          </p:cNvPr>
          <p:cNvCxnSpPr>
            <a:cxnSpLocks/>
          </p:cNvCxnSpPr>
          <p:nvPr/>
        </p:nvCxnSpPr>
        <p:spPr>
          <a:xfrm>
            <a:off x="2521132" y="3781896"/>
            <a:ext cx="0" cy="1057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AFB02D8-9CD4-B919-28C6-1136C43756CA}"/>
              </a:ext>
            </a:extLst>
          </p:cNvPr>
          <p:cNvCxnSpPr>
            <a:cxnSpLocks/>
          </p:cNvCxnSpPr>
          <p:nvPr/>
        </p:nvCxnSpPr>
        <p:spPr>
          <a:xfrm flipV="1">
            <a:off x="2521132" y="4838992"/>
            <a:ext cx="0" cy="121575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BE14542-02B0-49BB-A3E4-A70ED6E9DC85}"/>
              </a:ext>
            </a:extLst>
          </p:cNvPr>
          <p:cNvSpPr txBox="1"/>
          <p:nvPr/>
        </p:nvSpPr>
        <p:spPr>
          <a:xfrm>
            <a:off x="828944" y="6119529"/>
            <a:ext cx="338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Estimated Median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C12B7B-66E8-FE4C-2DB1-9BB8DA84FCC5}"/>
              </a:ext>
            </a:extLst>
          </p:cNvPr>
          <p:cNvCxnSpPr>
            <a:cxnSpLocks/>
          </p:cNvCxnSpPr>
          <p:nvPr/>
        </p:nvCxnSpPr>
        <p:spPr>
          <a:xfrm>
            <a:off x="5012545" y="4838992"/>
            <a:ext cx="1880592" cy="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CCD097-EBC2-0ADD-67F1-5BEF29309496}"/>
              </a:ext>
            </a:extLst>
          </p:cNvPr>
          <p:cNvCxnSpPr>
            <a:cxnSpLocks/>
          </p:cNvCxnSpPr>
          <p:nvPr/>
        </p:nvCxnSpPr>
        <p:spPr>
          <a:xfrm flipH="1" flipV="1">
            <a:off x="5004161" y="4546768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BF09F6-C2EF-CFA2-F2FA-66156C9705D9}"/>
              </a:ext>
            </a:extLst>
          </p:cNvPr>
          <p:cNvCxnSpPr>
            <a:cxnSpLocks/>
          </p:cNvCxnSpPr>
          <p:nvPr/>
        </p:nvCxnSpPr>
        <p:spPr>
          <a:xfrm flipH="1" flipV="1">
            <a:off x="6884753" y="4546768"/>
            <a:ext cx="8384" cy="584448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88EE13F-FACD-B177-34B5-A7CFA832F449}"/>
              </a:ext>
            </a:extLst>
          </p:cNvPr>
          <p:cNvCxnSpPr>
            <a:cxnSpLocks/>
          </p:cNvCxnSpPr>
          <p:nvPr/>
        </p:nvCxnSpPr>
        <p:spPr>
          <a:xfrm>
            <a:off x="6302401" y="4310444"/>
            <a:ext cx="4192" cy="52854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1A1506C-7CA0-DABA-C48D-3210599EC4E8}"/>
              </a:ext>
            </a:extLst>
          </p:cNvPr>
          <p:cNvCxnSpPr>
            <a:cxnSpLocks/>
          </p:cNvCxnSpPr>
          <p:nvPr/>
        </p:nvCxnSpPr>
        <p:spPr>
          <a:xfrm flipV="1">
            <a:off x="6306593" y="4838992"/>
            <a:ext cx="0" cy="607876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BAA3CF5-34F0-8ACF-3D3A-5C50291D4CB1}"/>
              </a:ext>
            </a:extLst>
          </p:cNvPr>
          <p:cNvCxnSpPr>
            <a:cxnSpLocks/>
          </p:cNvCxnSpPr>
          <p:nvPr/>
        </p:nvCxnSpPr>
        <p:spPr>
          <a:xfrm flipH="1">
            <a:off x="5187524" y="5171291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DB8F10E-FB01-6503-1246-B8EBF43E2437}"/>
              </a:ext>
            </a:extLst>
          </p:cNvPr>
          <p:cNvCxnSpPr>
            <a:cxnSpLocks/>
          </p:cNvCxnSpPr>
          <p:nvPr/>
        </p:nvCxnSpPr>
        <p:spPr>
          <a:xfrm flipH="1">
            <a:off x="5187524" y="4546768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C63E972-8904-3328-A04F-59F9B713FBFF}"/>
              </a:ext>
            </a:extLst>
          </p:cNvPr>
          <p:cNvSpPr txBox="1"/>
          <p:nvPr/>
        </p:nvSpPr>
        <p:spPr>
          <a:xfrm>
            <a:off x="5400923" y="3919300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B3290CE-E42D-15E8-4E89-0D43F264D85A}"/>
              </a:ext>
            </a:extLst>
          </p:cNvPr>
          <p:cNvSpPr txBox="1"/>
          <p:nvPr/>
        </p:nvSpPr>
        <p:spPr>
          <a:xfrm>
            <a:off x="5392539" y="5131950"/>
            <a:ext cx="65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D2EDB32-66DA-F62D-E314-D8C72A5C3CE8}"/>
              </a:ext>
            </a:extLst>
          </p:cNvPr>
          <p:cNvCxnSpPr>
            <a:cxnSpLocks/>
          </p:cNvCxnSpPr>
          <p:nvPr/>
        </p:nvCxnSpPr>
        <p:spPr>
          <a:xfrm flipH="1">
            <a:off x="5043508" y="3857976"/>
            <a:ext cx="1849629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9F92716-A779-3CE6-B1B4-9E15E5F07BE7}"/>
              </a:ext>
            </a:extLst>
          </p:cNvPr>
          <p:cNvSpPr txBox="1"/>
          <p:nvPr/>
        </p:nvSpPr>
        <p:spPr>
          <a:xfrm>
            <a:off x="5691580" y="3273201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45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0BBD92B-9DBB-C4D6-477B-874F5648B418}"/>
              </a:ext>
            </a:extLst>
          </p:cNvPr>
          <p:cNvCxnSpPr>
            <a:cxnSpLocks/>
          </p:cNvCxnSpPr>
          <p:nvPr/>
        </p:nvCxnSpPr>
        <p:spPr>
          <a:xfrm flipH="1">
            <a:off x="5043508" y="5961949"/>
            <a:ext cx="1841245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9A089A4D-4136-AB02-1E7A-9DD148179A22}"/>
              </a:ext>
            </a:extLst>
          </p:cNvPr>
          <p:cNvSpPr txBox="1"/>
          <p:nvPr/>
        </p:nvSpPr>
        <p:spPr>
          <a:xfrm>
            <a:off x="5331540" y="5977710"/>
            <a:ext cx="122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0.05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6EBBA34-6593-2448-CF5F-6A1C4372C41B}"/>
                  </a:ext>
                </a:extLst>
              </p:cNvPr>
              <p:cNvSpPr txBox="1"/>
              <p:nvPr/>
            </p:nvSpPr>
            <p:spPr>
              <a:xfrm>
                <a:off x="8314402" y="3501008"/>
                <a:ext cx="260751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0.05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6EBBA34-6593-2448-CF5F-6A1C4372C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402" y="3501008"/>
                <a:ext cx="2607514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63C1D3F-C8DB-53DF-4352-F3F08B12BAB6}"/>
                  </a:ext>
                </a:extLst>
              </p:cNvPr>
              <p:cNvSpPr txBox="1"/>
              <p:nvPr/>
            </p:nvSpPr>
            <p:spPr>
              <a:xfrm>
                <a:off x="8184232" y="4955246"/>
                <a:ext cx="3124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=0.02222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63C1D3F-C8DB-53DF-4352-F3F08B12B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4955246"/>
                <a:ext cx="312411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12EB415-A1E0-ADF3-682E-081A88B0FEBE}"/>
                  </a:ext>
                </a:extLst>
              </p:cNvPr>
              <p:cNvSpPr txBox="1"/>
              <p:nvPr/>
            </p:nvSpPr>
            <p:spPr>
              <a:xfrm>
                <a:off x="7700346" y="5878374"/>
                <a:ext cx="400200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Median</a:t>
                </a:r>
                <a:r>
                  <a:rPr kumimoji="0" lang="en-GB" sz="4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𝟔𝟐𝟐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12EB415-A1E0-ADF3-682E-081A88B0F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346" y="5878374"/>
                <a:ext cx="4002001" cy="707886"/>
              </a:xfrm>
              <a:prstGeom prst="rect">
                <a:avLst/>
              </a:prstGeom>
              <a:blipFill>
                <a:blip r:embed="rId5"/>
                <a:stretch>
                  <a:fillRect l="-5327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24FA08E0-A824-84A3-3D2A-16D9A789E0A3}"/>
              </a:ext>
            </a:extLst>
          </p:cNvPr>
          <p:cNvSpPr txBox="1"/>
          <p:nvPr/>
        </p:nvSpPr>
        <p:spPr>
          <a:xfrm>
            <a:off x="9659720" y="1083673"/>
            <a:ext cx="228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75</a:t>
            </a:r>
            <a:r>
              <a:rPr lang="en-GB" sz="4000" baseline="30000" dirty="0"/>
              <a:t>th</a:t>
            </a:r>
            <a:r>
              <a:rPr lang="en-GB" sz="4000" dirty="0"/>
              <a:t> item</a:t>
            </a:r>
          </a:p>
        </p:txBody>
      </p:sp>
    </p:spTree>
    <p:extLst>
      <p:ext uri="{BB962C8B-B14F-4D97-AF65-F5344CB8AC3E}">
        <p14:creationId xmlns:p14="http://schemas.microsoft.com/office/powerpoint/2010/main" val="155971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7" grpId="0"/>
      <p:bldP spid="50" grpId="0"/>
      <p:bldP spid="56" grpId="0"/>
      <p:bldP spid="58" grpId="0"/>
      <p:bldP spid="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/>
            </p:nvGraphicFramePr>
            <p:xfrm>
              <a:off x="3862707" y="1065940"/>
              <a:ext cx="4320480" cy="2072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2339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9708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 of cat (kg)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 err="1"/>
                            <a:t>Freq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1.5≤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&lt;3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&lt;4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&lt;6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21066046"/>
                  </p:ext>
                </p:extLst>
              </p:nvPr>
            </p:nvGraphicFramePr>
            <p:xfrm>
              <a:off x="3862707" y="1065940"/>
              <a:ext cx="4320480" cy="2072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2339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9708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 of cat (kg)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 err="1"/>
                            <a:t>Freq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109302" r="-3434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000" t="-109302" r="-1111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211765" r="-34340" b="-1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000" t="-211765" r="-1111" b="-1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9" t="-311765" r="-34340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95000" t="-311765" r="-1111" b="-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TextBox 18"/>
          <p:cNvSpPr txBox="1"/>
          <p:nvPr/>
        </p:nvSpPr>
        <p:spPr>
          <a:xfrm>
            <a:off x="308850" y="141872"/>
            <a:ext cx="11574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Find an estimate for the median weight.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438AD8-9E34-DD99-E831-4F3564851ECC}"/>
                  </a:ext>
                </a:extLst>
              </p:cNvPr>
              <p:cNvSpPr txBox="1"/>
              <p:nvPr/>
            </p:nvSpPr>
            <p:spPr>
              <a:xfrm>
                <a:off x="8544272" y="1700808"/>
                <a:ext cx="2288453" cy="1257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0438AD8-9E34-DD99-E831-4F3564851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1700808"/>
                <a:ext cx="2288453" cy="1257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5BF0A9-30E0-D9A8-B5A2-8434D871B1E6}"/>
              </a:ext>
            </a:extLst>
          </p:cNvPr>
          <p:cNvCxnSpPr>
            <a:cxnSpLocks/>
          </p:cNvCxnSpPr>
          <p:nvPr/>
        </p:nvCxnSpPr>
        <p:spPr>
          <a:xfrm>
            <a:off x="5012545" y="4838992"/>
            <a:ext cx="18805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0E7F7C-E8AD-A600-18BB-019C9CAF77E9}"/>
              </a:ext>
            </a:extLst>
          </p:cNvPr>
          <p:cNvCxnSpPr>
            <a:cxnSpLocks/>
          </p:cNvCxnSpPr>
          <p:nvPr/>
        </p:nvCxnSpPr>
        <p:spPr>
          <a:xfrm flipH="1" flipV="1">
            <a:off x="5004161" y="4546768"/>
            <a:ext cx="8384" cy="5844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85AD1B-1F30-B65B-6785-888634F26148}"/>
              </a:ext>
            </a:extLst>
          </p:cNvPr>
          <p:cNvCxnSpPr>
            <a:cxnSpLocks/>
          </p:cNvCxnSpPr>
          <p:nvPr/>
        </p:nvCxnSpPr>
        <p:spPr>
          <a:xfrm flipH="1" flipV="1">
            <a:off x="6884753" y="4546768"/>
            <a:ext cx="8384" cy="5844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6970D77-938E-A42C-6FA2-D90CC01FC290}"/>
              </a:ext>
            </a:extLst>
          </p:cNvPr>
          <p:cNvCxnSpPr>
            <a:cxnSpLocks/>
          </p:cNvCxnSpPr>
          <p:nvPr/>
        </p:nvCxnSpPr>
        <p:spPr>
          <a:xfrm>
            <a:off x="6302401" y="4310444"/>
            <a:ext cx="4192" cy="52854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7EC9B0F-F952-49CB-F078-38D73B5F71DA}"/>
              </a:ext>
            </a:extLst>
          </p:cNvPr>
          <p:cNvCxnSpPr>
            <a:cxnSpLocks/>
          </p:cNvCxnSpPr>
          <p:nvPr/>
        </p:nvCxnSpPr>
        <p:spPr>
          <a:xfrm flipV="1">
            <a:off x="6306593" y="4838992"/>
            <a:ext cx="0" cy="607876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8EC320A-EC19-EF7F-C399-C807CFFD689B}"/>
              </a:ext>
            </a:extLst>
          </p:cNvPr>
          <p:cNvCxnSpPr>
            <a:cxnSpLocks/>
          </p:cNvCxnSpPr>
          <p:nvPr/>
        </p:nvCxnSpPr>
        <p:spPr>
          <a:xfrm flipH="1">
            <a:off x="5187524" y="5171291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228AE2D-5ED0-B636-4E0C-362A2042C549}"/>
              </a:ext>
            </a:extLst>
          </p:cNvPr>
          <p:cNvCxnSpPr>
            <a:cxnSpLocks/>
          </p:cNvCxnSpPr>
          <p:nvPr/>
        </p:nvCxnSpPr>
        <p:spPr>
          <a:xfrm flipH="1">
            <a:off x="5187524" y="4546768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445FF34-39CF-DB48-A2BA-8D050C42BD71}"/>
              </a:ext>
            </a:extLst>
          </p:cNvPr>
          <p:cNvSpPr txBox="1"/>
          <p:nvPr/>
        </p:nvSpPr>
        <p:spPr>
          <a:xfrm>
            <a:off x="5404410" y="3938893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6F5182-AFFB-6C03-5845-D3D9BE653189}"/>
              </a:ext>
            </a:extLst>
          </p:cNvPr>
          <p:cNvSpPr txBox="1"/>
          <p:nvPr/>
        </p:nvSpPr>
        <p:spPr>
          <a:xfrm>
            <a:off x="5392539" y="5131950"/>
            <a:ext cx="65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43CB443-CF83-DDE3-893A-5970B6C781AE}"/>
              </a:ext>
            </a:extLst>
          </p:cNvPr>
          <p:cNvCxnSpPr>
            <a:cxnSpLocks/>
          </p:cNvCxnSpPr>
          <p:nvPr/>
        </p:nvCxnSpPr>
        <p:spPr>
          <a:xfrm flipH="1">
            <a:off x="5043508" y="3857976"/>
            <a:ext cx="1849629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EEBAA5C-79AB-C84F-9FBE-F508AE0E3437}"/>
              </a:ext>
            </a:extLst>
          </p:cNvPr>
          <p:cNvSpPr txBox="1"/>
          <p:nvPr/>
        </p:nvSpPr>
        <p:spPr>
          <a:xfrm>
            <a:off x="5691580" y="3273201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8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FE4A96-30BE-76F5-76DA-D74726628C0D}"/>
              </a:ext>
            </a:extLst>
          </p:cNvPr>
          <p:cNvCxnSpPr>
            <a:cxnSpLocks/>
          </p:cNvCxnSpPr>
          <p:nvPr/>
        </p:nvCxnSpPr>
        <p:spPr>
          <a:xfrm flipH="1">
            <a:off x="5043508" y="5961949"/>
            <a:ext cx="1841245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2C16B5B-8A23-33C3-4BD1-18E48A53C25E}"/>
              </a:ext>
            </a:extLst>
          </p:cNvPr>
          <p:cNvSpPr txBox="1"/>
          <p:nvPr/>
        </p:nvSpPr>
        <p:spPr>
          <a:xfrm>
            <a:off x="5331540" y="5977710"/>
            <a:ext cx="122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85A018-C0F6-50FA-8627-B83B43547F47}"/>
                  </a:ext>
                </a:extLst>
              </p:cNvPr>
              <p:cNvSpPr txBox="1"/>
              <p:nvPr/>
            </p:nvSpPr>
            <p:spPr>
              <a:xfrm>
                <a:off x="8751256" y="3482746"/>
                <a:ext cx="260751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085A018-C0F6-50FA-8627-B83B43547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256" y="3482746"/>
                <a:ext cx="2607514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D9E3B43-4947-446A-91E7-3D77CD73480E}"/>
                  </a:ext>
                </a:extLst>
              </p:cNvPr>
              <p:cNvSpPr txBox="1"/>
              <p:nvPr/>
            </p:nvSpPr>
            <p:spPr>
              <a:xfrm>
                <a:off x="8601642" y="5048179"/>
                <a:ext cx="3124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=0.75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D9E3B43-4947-446A-91E7-3D77CD734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642" y="5048179"/>
                <a:ext cx="312411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47FAC2-9199-7E4D-7B91-6788BE862047}"/>
                  </a:ext>
                </a:extLst>
              </p:cNvPr>
              <p:cNvSpPr txBox="1"/>
              <p:nvPr/>
            </p:nvSpPr>
            <p:spPr>
              <a:xfrm>
                <a:off x="7901006" y="5897892"/>
                <a:ext cx="356995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Median</a:t>
                </a:r>
                <a:r>
                  <a:rPr kumimoji="0" lang="en-GB" sz="4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𝟑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𝟕𝟓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547FAC2-9199-7E4D-7B91-6788BE862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1006" y="5897892"/>
                <a:ext cx="3569953" cy="707886"/>
              </a:xfrm>
              <a:prstGeom prst="rect">
                <a:avLst/>
              </a:prstGeom>
              <a:blipFill>
                <a:blip r:embed="rId6"/>
                <a:stretch>
                  <a:fillRect l="-5973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7B3A5C13-3F97-BD54-F367-9A42D49E06B8}"/>
              </a:ext>
            </a:extLst>
          </p:cNvPr>
          <p:cNvSpPr txBox="1"/>
          <p:nvPr/>
        </p:nvSpPr>
        <p:spPr>
          <a:xfrm>
            <a:off x="1505862" y="3204698"/>
            <a:ext cx="228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16</a:t>
            </a:r>
            <a:r>
              <a:rPr lang="en-GB" sz="4000" baseline="30000" dirty="0"/>
              <a:t>th</a:t>
            </a:r>
            <a:r>
              <a:rPr lang="en-GB" sz="4000" dirty="0"/>
              <a:t> item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FF3AC8-28EF-72E2-5021-14A08BA739A8}"/>
              </a:ext>
            </a:extLst>
          </p:cNvPr>
          <p:cNvCxnSpPr>
            <a:cxnSpLocks/>
          </p:cNvCxnSpPr>
          <p:nvPr/>
        </p:nvCxnSpPr>
        <p:spPr>
          <a:xfrm>
            <a:off x="1237557" y="4838992"/>
            <a:ext cx="188059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CD02098-EAF9-A7E2-91E1-0DB6C56BFD1D}"/>
              </a:ext>
            </a:extLst>
          </p:cNvPr>
          <p:cNvCxnSpPr>
            <a:cxnSpLocks/>
          </p:cNvCxnSpPr>
          <p:nvPr/>
        </p:nvCxnSpPr>
        <p:spPr>
          <a:xfrm flipH="1" flipV="1">
            <a:off x="1229173" y="4546768"/>
            <a:ext cx="8384" cy="5844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A951E4A-7F8A-9A55-6EEF-C54C5A8EBFBF}"/>
              </a:ext>
            </a:extLst>
          </p:cNvPr>
          <p:cNvCxnSpPr>
            <a:cxnSpLocks/>
          </p:cNvCxnSpPr>
          <p:nvPr/>
        </p:nvCxnSpPr>
        <p:spPr>
          <a:xfrm flipH="1" flipV="1">
            <a:off x="3109765" y="4546768"/>
            <a:ext cx="8384" cy="5844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5356ACB-0434-0D20-05CD-56087F10CC58}"/>
              </a:ext>
            </a:extLst>
          </p:cNvPr>
          <p:cNvSpPr txBox="1"/>
          <p:nvPr/>
        </p:nvSpPr>
        <p:spPr>
          <a:xfrm>
            <a:off x="913521" y="4009993"/>
            <a:ext cx="63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875DC6-E9D2-EADE-CD65-9F175E734ED7}"/>
              </a:ext>
            </a:extLst>
          </p:cNvPr>
          <p:cNvSpPr txBox="1"/>
          <p:nvPr/>
        </p:nvSpPr>
        <p:spPr>
          <a:xfrm>
            <a:off x="2713263" y="3986286"/>
            <a:ext cx="833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18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C7A09E-AF77-4087-D76A-D777585944F1}"/>
              </a:ext>
            </a:extLst>
          </p:cNvPr>
          <p:cNvSpPr txBox="1"/>
          <p:nvPr/>
        </p:nvSpPr>
        <p:spPr>
          <a:xfrm>
            <a:off x="770323" y="5142065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4D6549C-D352-BABD-A5FA-C9E1BB3BDEE2}"/>
              </a:ext>
            </a:extLst>
          </p:cNvPr>
          <p:cNvSpPr txBox="1"/>
          <p:nvPr/>
        </p:nvSpPr>
        <p:spPr>
          <a:xfrm>
            <a:off x="2650089" y="5157192"/>
            <a:ext cx="93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EC96BA2-BF81-B079-7AE3-E2D42DE51E21}"/>
              </a:ext>
            </a:extLst>
          </p:cNvPr>
          <p:cNvCxnSpPr>
            <a:cxnSpLocks/>
          </p:cNvCxnSpPr>
          <p:nvPr/>
        </p:nvCxnSpPr>
        <p:spPr>
          <a:xfrm>
            <a:off x="2531605" y="3781896"/>
            <a:ext cx="0" cy="1057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FF73334-A9E0-5797-321A-29BE2913E7CB}"/>
              </a:ext>
            </a:extLst>
          </p:cNvPr>
          <p:cNvCxnSpPr>
            <a:cxnSpLocks/>
          </p:cNvCxnSpPr>
          <p:nvPr/>
        </p:nvCxnSpPr>
        <p:spPr>
          <a:xfrm flipV="1">
            <a:off x="2531605" y="4838992"/>
            <a:ext cx="0" cy="121575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384FA927-385E-D95C-ED64-6ED4C98105DD}"/>
              </a:ext>
            </a:extLst>
          </p:cNvPr>
          <p:cNvSpPr txBox="1"/>
          <p:nvPr/>
        </p:nvSpPr>
        <p:spPr>
          <a:xfrm>
            <a:off x="839417" y="6119529"/>
            <a:ext cx="338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Estimated Median </a:t>
            </a:r>
          </a:p>
        </p:txBody>
      </p:sp>
    </p:spTree>
    <p:extLst>
      <p:ext uri="{BB962C8B-B14F-4D97-AF65-F5344CB8AC3E}">
        <p14:creationId xmlns:p14="http://schemas.microsoft.com/office/powerpoint/2010/main" val="47331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5" grpId="0"/>
      <p:bldP spid="36" grpId="0"/>
      <p:bldP spid="37" grpId="0"/>
      <p:bldP spid="38" grpId="0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/>
            </p:nvGraphicFramePr>
            <p:xfrm>
              <a:off x="1775520" y="2636912"/>
              <a:ext cx="8640960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532250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31845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Weight</a:t>
                          </a:r>
                          <a:r>
                            <a:rPr lang="en-GB" sz="3200" baseline="0" dirty="0"/>
                            <a:t> of cat to nearest kg</a:t>
                          </a:r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/>
                                  </a:rPr>
                                  <m:t>10−12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/>
                                  </a:rPr>
                                  <m:t>13−15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/>
                                  </a:rPr>
                                  <m:t>16−18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/>
                                  </a:rPr>
                                  <m:t>19−20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1174084"/>
                  </p:ext>
                </p:extLst>
              </p:nvPr>
            </p:nvGraphicFramePr>
            <p:xfrm>
              <a:off x="1775520" y="2636912"/>
              <a:ext cx="8640960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532250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31845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Weight</a:t>
                          </a:r>
                          <a:r>
                            <a:rPr lang="en-GB" sz="3200" baseline="0" dirty="0"/>
                            <a:t> of cat to nearest kg</a:t>
                          </a:r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5" t="-112632" r="-62658" b="-3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67" t="-112632" r="-367" b="-3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5" t="-210417" r="-6265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67" t="-210417" r="-367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5" t="-313684" r="-62658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67" t="-313684" r="-367" b="-10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5" t="-413684" r="-62658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67" t="-413684" r="-367" b="-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1523492" y="5764421"/>
            <a:ext cx="9145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There are </a:t>
            </a:r>
            <a:r>
              <a:rPr lang="en-GB" sz="4800" b="1" dirty="0"/>
              <a:t>GAPS</a:t>
            </a:r>
            <a:r>
              <a:rPr lang="en-GB" sz="4800" dirty="0"/>
              <a:t> between intervals.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7348" y="1644301"/>
            <a:ext cx="115932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200" dirty="0"/>
              <a:t>What’s different about the intervals here?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53EF59-BC9C-3F44-77D2-CF05AE372A91}"/>
              </a:ext>
            </a:extLst>
          </p:cNvPr>
          <p:cNvGrpSpPr/>
          <p:nvPr/>
        </p:nvGrpSpPr>
        <p:grpSpPr>
          <a:xfrm>
            <a:off x="2855640" y="260648"/>
            <a:ext cx="6768752" cy="1200329"/>
            <a:chOff x="2256543" y="404664"/>
            <a:chExt cx="7488832" cy="1200329"/>
          </a:xfrm>
        </p:grpSpPr>
        <p:sp>
          <p:nvSpPr>
            <p:cNvPr id="4" name="TextBox 32"/>
            <p:cNvSpPr txBox="1"/>
            <p:nvPr/>
          </p:nvSpPr>
          <p:spPr>
            <a:xfrm>
              <a:off x="2256543" y="404664"/>
              <a:ext cx="7488832" cy="12003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7200" dirty="0"/>
                <a:t>Watch Out! </a:t>
              </a:r>
            </a:p>
          </p:txBody>
        </p:sp>
        <p:pic>
          <p:nvPicPr>
            <p:cNvPr id="1036" name="Picture 12" descr="Cartoon Eyes Blinking Over Black Background Stock Video - Download Video  Clip Now - Cartoon, Animated Video, Blinking - iStock">
              <a:extLst>
                <a:ext uri="{FF2B5EF4-FFF2-40B4-BE49-F238E27FC236}">
                  <a16:creationId xmlns:a16="http://schemas.microsoft.com/office/drawing/2014/main" id="{620E58F4-BBBD-3D5F-3EA4-A5EA60D2B9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64"/>
            <a:stretch/>
          </p:blipFill>
          <p:spPr bwMode="auto">
            <a:xfrm rot="11016569">
              <a:off x="8426462" y="482193"/>
              <a:ext cx="960068" cy="1045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2" descr="Cartoon Eyes Blinking Over Black Background Stock Video - Download Video  Clip Now - Cartoon, Animated Video, Blinking - iStock">
              <a:extLst>
                <a:ext uri="{FF2B5EF4-FFF2-40B4-BE49-F238E27FC236}">
                  <a16:creationId xmlns:a16="http://schemas.microsoft.com/office/drawing/2014/main" id="{4488767E-8712-0A33-6C4F-8FD0AE3058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63" r="9173"/>
            <a:stretch/>
          </p:blipFill>
          <p:spPr bwMode="auto">
            <a:xfrm rot="11016569">
              <a:off x="7947594" y="520898"/>
              <a:ext cx="712464" cy="1013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61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91344" y="3003008"/>
            <a:ext cx="11809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What do the intervals </a:t>
            </a:r>
            <a:r>
              <a:rPr lang="en-GB" sz="5400" b="1" dirty="0">
                <a:solidFill>
                  <a:prstClr val="black"/>
                </a:solidFill>
              </a:rPr>
              <a:t>actually</a:t>
            </a:r>
            <a:r>
              <a:rPr lang="en-GB" sz="5400" dirty="0">
                <a:solidFill>
                  <a:prstClr val="black"/>
                </a:solidFill>
              </a:rPr>
              <a:t> represent?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22C726E-9CC7-6E79-59E9-9626AA2D73B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2207568" y="260648"/>
              <a:ext cx="7560840" cy="25908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36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9991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</a:t>
                          </a:r>
                          <a:r>
                            <a:rPr lang="en-GB" sz="2800" baseline="0" dirty="0"/>
                            <a:t> of cat to nearest kg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10−12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13−15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16−18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19−20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22C726E-9CC7-6E79-59E9-9626AA2D73B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5650533"/>
                  </p:ext>
                </p:extLst>
              </p:nvPr>
            </p:nvGraphicFramePr>
            <p:xfrm>
              <a:off x="2207568" y="260648"/>
              <a:ext cx="7560840" cy="25908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36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</a:t>
                          </a:r>
                          <a:r>
                            <a:rPr lang="en-GB" sz="2800" baseline="0" dirty="0"/>
                            <a:t> of cat to nearest kg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1" t="-110588" r="-62696" b="-30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77" t="-110588" r="-419" b="-30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1" t="-208140" r="-6269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77" t="-208140" r="-41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1" t="-311765" r="-62696" b="-10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77" t="-311765" r="-419" b="-1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1" t="-411765" r="-62696" b="-23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60377" t="-411765" r="-419" b="-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61E892D3-A009-F34A-B987-87BEF37336E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399191"/>
                  </p:ext>
                </p:extLst>
              </p:nvPr>
            </p:nvGraphicFramePr>
            <p:xfrm>
              <a:off x="2207568" y="4006552"/>
              <a:ext cx="7560840" cy="25908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36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9991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</a:t>
                          </a:r>
                          <a:r>
                            <a:rPr lang="en-GB" sz="2800" baseline="0" dirty="0"/>
                            <a:t> of cat 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61E892D3-A009-F34A-B987-87BEF37336E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4399191"/>
                  </p:ext>
                </p:extLst>
              </p:nvPr>
            </p:nvGraphicFramePr>
            <p:xfrm>
              <a:off x="2207568" y="4006552"/>
              <a:ext cx="7560840" cy="25908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36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Weight</a:t>
                          </a:r>
                          <a:r>
                            <a:rPr lang="en-GB" sz="2800" baseline="0" dirty="0"/>
                            <a:t> of cat </a:t>
                          </a:r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/>
                            <a:t>Frequency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0377" t="-110588" r="-419" b="-30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0377" t="-208140" r="-41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0377" t="-311765" r="-419" b="-10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pPr algn="ctr"/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0377" t="-411765" r="-419" b="-23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DBE1C34E-EDC4-302F-27ED-9CA5FCCE48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6381776"/>
                  </p:ext>
                </p:extLst>
              </p:nvPr>
            </p:nvGraphicFramePr>
            <p:xfrm>
              <a:off x="2207568" y="4522930"/>
              <a:ext cx="4657193" cy="20726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1099075691"/>
                        </a:ext>
                      </a:extLst>
                    </a:gridCol>
                  </a:tblGrid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9.5</m:t>
                                </m:r>
                                <m: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12.5</m:t>
                                </m:r>
                              </m:oMath>
                            </m:oMathPara>
                          </a14:m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01851892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12.5</m:t>
                                </m:r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15.5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83297240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15.5</m:t>
                                </m:r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−18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77677501"/>
                      </a:ext>
                    </a:extLst>
                  </a:tr>
                  <a:tr h="49991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8.5</m:t>
                                </m:r>
                                <m:r>
                                  <a:rPr lang="en-GB" sz="2800" b="0" i="1" smtClean="0">
                                    <a:latin typeface="Cambria Math"/>
                                  </a:rPr>
                                  <m:t>−20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716560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>
                <a:extLst>
                  <a:ext uri="{FF2B5EF4-FFF2-40B4-BE49-F238E27FC236}">
                    <a16:creationId xmlns:a16="http://schemas.microsoft.com/office/drawing/2014/main" id="{DBE1C34E-EDC4-302F-27ED-9CA5FCCE48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6381776"/>
                  </p:ext>
                </p:extLst>
              </p:nvPr>
            </p:nvGraphicFramePr>
            <p:xfrm>
              <a:off x="2207568" y="4522930"/>
              <a:ext cx="4657193" cy="20726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657193">
                      <a:extLst>
                        <a:ext uri="{9D8B030D-6E8A-4147-A177-3AD203B41FA5}">
                          <a16:colId xmlns:a16="http://schemas.microsoft.com/office/drawing/2014/main" val="109907569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1" t="-1176" r="-261" b="-3047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185189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1" t="-100000" r="-261" b="-2011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83297240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1" t="-202353" r="-261" b="-10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767750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31" t="-302353" r="-261" b="-3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716560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3606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2999656" y="845512"/>
          <a:ext cx="5904656" cy="2120915"/>
        </p:xfrm>
        <a:graphic>
          <a:graphicData uri="http://schemas.openxmlformats.org/drawingml/2006/table">
            <a:tbl>
              <a:tblPr firstRow="1" firstCol="1" bandRow="1"/>
              <a:tblGrid>
                <a:gridCol w="3688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 of relic (years)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Frequency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–  1000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1001 – 1500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1501 – 1700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1701 –  2000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7F14B46-25A4-D0A1-9ABD-08812281B7B7}"/>
              </a:ext>
            </a:extLst>
          </p:cNvPr>
          <p:cNvSpPr txBox="1"/>
          <p:nvPr/>
        </p:nvSpPr>
        <p:spPr>
          <a:xfrm>
            <a:off x="347315" y="90938"/>
            <a:ext cx="11574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an estimate for the median age.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854711-4F5E-3170-EEDE-61760B72229D}"/>
              </a:ext>
            </a:extLst>
          </p:cNvPr>
          <p:cNvCxnSpPr>
            <a:cxnSpLocks/>
          </p:cNvCxnSpPr>
          <p:nvPr/>
        </p:nvCxnSpPr>
        <p:spPr>
          <a:xfrm>
            <a:off x="4589537" y="4883896"/>
            <a:ext cx="188059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4C9AB1-AAB7-54D2-E124-28CCFBD40536}"/>
              </a:ext>
            </a:extLst>
          </p:cNvPr>
          <p:cNvCxnSpPr>
            <a:cxnSpLocks/>
          </p:cNvCxnSpPr>
          <p:nvPr/>
        </p:nvCxnSpPr>
        <p:spPr>
          <a:xfrm flipH="1" flipV="1">
            <a:off x="4581153" y="4591672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5D99C7-7928-0369-0E76-795BC68F90F7}"/>
              </a:ext>
            </a:extLst>
          </p:cNvPr>
          <p:cNvCxnSpPr>
            <a:cxnSpLocks/>
          </p:cNvCxnSpPr>
          <p:nvPr/>
        </p:nvCxnSpPr>
        <p:spPr>
          <a:xfrm flipH="1" flipV="1">
            <a:off x="6461745" y="4591672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E76148B-3E3E-7375-6A20-1D9D2D6936D4}"/>
              </a:ext>
            </a:extLst>
          </p:cNvPr>
          <p:cNvCxnSpPr>
            <a:cxnSpLocks/>
          </p:cNvCxnSpPr>
          <p:nvPr/>
        </p:nvCxnSpPr>
        <p:spPr>
          <a:xfrm>
            <a:off x="5879393" y="4355348"/>
            <a:ext cx="4192" cy="52854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84D778-EF57-431B-55C3-BFC054E5F093}"/>
              </a:ext>
            </a:extLst>
          </p:cNvPr>
          <p:cNvCxnSpPr>
            <a:cxnSpLocks/>
          </p:cNvCxnSpPr>
          <p:nvPr/>
        </p:nvCxnSpPr>
        <p:spPr>
          <a:xfrm flipV="1">
            <a:off x="5883585" y="4883896"/>
            <a:ext cx="0" cy="607876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E77013-E482-77C6-21CA-5B25CA790671}"/>
              </a:ext>
            </a:extLst>
          </p:cNvPr>
          <p:cNvCxnSpPr>
            <a:cxnSpLocks/>
          </p:cNvCxnSpPr>
          <p:nvPr/>
        </p:nvCxnSpPr>
        <p:spPr>
          <a:xfrm flipH="1">
            <a:off x="4764516" y="5216195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0E461A2-31E7-0F25-8654-01E1895F4A32}"/>
              </a:ext>
            </a:extLst>
          </p:cNvPr>
          <p:cNvCxnSpPr>
            <a:cxnSpLocks/>
          </p:cNvCxnSpPr>
          <p:nvPr/>
        </p:nvCxnSpPr>
        <p:spPr>
          <a:xfrm flipH="1">
            <a:off x="4764516" y="4591672"/>
            <a:ext cx="1008112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C15C74A-9BB2-2392-69F8-78F361519E4F}"/>
              </a:ext>
            </a:extLst>
          </p:cNvPr>
          <p:cNvSpPr txBox="1"/>
          <p:nvPr/>
        </p:nvSpPr>
        <p:spPr>
          <a:xfrm>
            <a:off x="4963568" y="4037935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2A4D86-191F-47E8-30DD-78B166B9DC7B}"/>
              </a:ext>
            </a:extLst>
          </p:cNvPr>
          <p:cNvSpPr txBox="1"/>
          <p:nvPr/>
        </p:nvSpPr>
        <p:spPr>
          <a:xfrm>
            <a:off x="4969531" y="5077198"/>
            <a:ext cx="655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F6D38C7-2E7E-F6F0-9495-978B7CBC7318}"/>
              </a:ext>
            </a:extLst>
          </p:cNvPr>
          <p:cNvCxnSpPr>
            <a:cxnSpLocks/>
          </p:cNvCxnSpPr>
          <p:nvPr/>
        </p:nvCxnSpPr>
        <p:spPr>
          <a:xfrm flipH="1">
            <a:off x="4620500" y="3902880"/>
            <a:ext cx="1849629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C88B0F1-47C1-20CD-383E-BD5B282BBA43}"/>
              </a:ext>
            </a:extLst>
          </p:cNvPr>
          <p:cNvSpPr txBox="1"/>
          <p:nvPr/>
        </p:nvSpPr>
        <p:spPr>
          <a:xfrm>
            <a:off x="5268572" y="3318105"/>
            <a:ext cx="655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29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0F76E4-BF94-89F6-BEE7-2E92FAC09028}"/>
              </a:ext>
            </a:extLst>
          </p:cNvPr>
          <p:cNvCxnSpPr>
            <a:cxnSpLocks/>
          </p:cNvCxnSpPr>
          <p:nvPr/>
        </p:nvCxnSpPr>
        <p:spPr>
          <a:xfrm flipH="1">
            <a:off x="4620500" y="6006853"/>
            <a:ext cx="1841245" cy="0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DC9C07-B57D-9B05-FD9C-AA3D35A0B666}"/>
              </a:ext>
            </a:extLst>
          </p:cNvPr>
          <p:cNvSpPr txBox="1"/>
          <p:nvPr/>
        </p:nvSpPr>
        <p:spPr>
          <a:xfrm>
            <a:off x="4908532" y="6000398"/>
            <a:ext cx="1224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9F76F1-1E8E-5C3C-EA5E-D2FADD2E2631}"/>
                  </a:ext>
                </a:extLst>
              </p:cNvPr>
              <p:cNvSpPr txBox="1"/>
              <p:nvPr/>
            </p:nvSpPr>
            <p:spPr>
              <a:xfrm>
                <a:off x="8328248" y="3527650"/>
                <a:ext cx="260751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9F76F1-1E8E-5C3C-EA5E-D2FADD2E2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527650"/>
                <a:ext cx="2607514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388E7F-9A3F-CB9A-D256-C180E9DC632B}"/>
                  </a:ext>
                </a:extLst>
              </p:cNvPr>
              <p:cNvSpPr txBox="1"/>
              <p:nvPr/>
            </p:nvSpPr>
            <p:spPr>
              <a:xfrm>
                <a:off x="8178634" y="5093083"/>
                <a:ext cx="3124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=448.3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388E7F-9A3F-CB9A-D256-C180E9DC6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634" y="5093083"/>
                <a:ext cx="312411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17BEEBF-07D3-B67D-57D1-A657C2E9058F}"/>
                  </a:ext>
                </a:extLst>
              </p:cNvPr>
              <p:cNvSpPr txBox="1"/>
              <p:nvPr/>
            </p:nvSpPr>
            <p:spPr>
              <a:xfrm>
                <a:off x="7477998" y="5942796"/>
                <a:ext cx="43066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Median</a:t>
                </a:r>
                <a:r>
                  <a:rPr kumimoji="0" lang="en-GB" sz="4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𝟏𝟒𝟒𝟖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𝟖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17BEEBF-07D3-B67D-57D1-A657C2E90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998" y="5942796"/>
                <a:ext cx="4306632" cy="707886"/>
              </a:xfrm>
              <a:prstGeom prst="rect">
                <a:avLst/>
              </a:prstGeom>
              <a:blipFill>
                <a:blip r:embed="rId5"/>
                <a:stretch>
                  <a:fillRect l="-5099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2C8AD75F-9F1E-7AFC-A06F-C7911FCD14EF}"/>
              </a:ext>
            </a:extLst>
          </p:cNvPr>
          <p:cNvSpPr txBox="1"/>
          <p:nvPr/>
        </p:nvSpPr>
        <p:spPr>
          <a:xfrm>
            <a:off x="1082854" y="3249602"/>
            <a:ext cx="2288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50</a:t>
            </a:r>
            <a:r>
              <a:rPr lang="en-GB" sz="4000" baseline="30000" dirty="0"/>
              <a:t>th</a:t>
            </a:r>
            <a:r>
              <a:rPr lang="en-GB" sz="4000" dirty="0"/>
              <a:t> item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A30891-F8C2-D2C0-C696-86BE0D967BAB}"/>
              </a:ext>
            </a:extLst>
          </p:cNvPr>
          <p:cNvCxnSpPr>
            <a:cxnSpLocks/>
          </p:cNvCxnSpPr>
          <p:nvPr/>
        </p:nvCxnSpPr>
        <p:spPr>
          <a:xfrm>
            <a:off x="814549" y="4883896"/>
            <a:ext cx="188059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F54FFEE-BF76-728A-7AB4-7A70C527EDF3}"/>
              </a:ext>
            </a:extLst>
          </p:cNvPr>
          <p:cNvCxnSpPr>
            <a:cxnSpLocks/>
          </p:cNvCxnSpPr>
          <p:nvPr/>
        </p:nvCxnSpPr>
        <p:spPr>
          <a:xfrm flipH="1" flipV="1">
            <a:off x="806165" y="4591672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E53FC2F-1AC3-ADF5-374F-439E8B2EB9B6}"/>
              </a:ext>
            </a:extLst>
          </p:cNvPr>
          <p:cNvCxnSpPr>
            <a:cxnSpLocks/>
          </p:cNvCxnSpPr>
          <p:nvPr/>
        </p:nvCxnSpPr>
        <p:spPr>
          <a:xfrm flipH="1" flipV="1">
            <a:off x="2686757" y="4591672"/>
            <a:ext cx="8384" cy="58444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CE93B03-95B8-928D-6E3E-4CCA377EFACD}"/>
              </a:ext>
            </a:extLst>
          </p:cNvPr>
          <p:cNvSpPr txBox="1"/>
          <p:nvPr/>
        </p:nvSpPr>
        <p:spPr>
          <a:xfrm>
            <a:off x="490513" y="4054897"/>
            <a:ext cx="63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C59E5F0-1BBC-1984-6B9D-2E2F43F8AD6F}"/>
              </a:ext>
            </a:extLst>
          </p:cNvPr>
          <p:cNvSpPr txBox="1"/>
          <p:nvPr/>
        </p:nvSpPr>
        <p:spPr>
          <a:xfrm>
            <a:off x="2290255" y="4031190"/>
            <a:ext cx="833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53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0F7112-7BFD-28AA-FC94-FEB65E9555FA}"/>
              </a:ext>
            </a:extLst>
          </p:cNvPr>
          <p:cNvSpPr txBox="1"/>
          <p:nvPr/>
        </p:nvSpPr>
        <p:spPr>
          <a:xfrm>
            <a:off x="191344" y="5186969"/>
            <a:ext cx="1390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1000.5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E6CC6B-F96F-14E0-2BD8-49B4D071C29A}"/>
              </a:ext>
            </a:extLst>
          </p:cNvPr>
          <p:cNvSpPr txBox="1"/>
          <p:nvPr/>
        </p:nvSpPr>
        <p:spPr>
          <a:xfrm>
            <a:off x="2227080" y="5202096"/>
            <a:ext cx="13361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1500.5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E52D5A7-1933-E334-F0A2-1FE55A7C99D0}"/>
              </a:ext>
            </a:extLst>
          </p:cNvPr>
          <p:cNvCxnSpPr>
            <a:cxnSpLocks/>
          </p:cNvCxnSpPr>
          <p:nvPr/>
        </p:nvCxnSpPr>
        <p:spPr>
          <a:xfrm>
            <a:off x="2108597" y="3826800"/>
            <a:ext cx="0" cy="1057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339663-789A-1AF1-6FC5-77D39311A2D9}"/>
              </a:ext>
            </a:extLst>
          </p:cNvPr>
          <p:cNvCxnSpPr>
            <a:cxnSpLocks/>
          </p:cNvCxnSpPr>
          <p:nvPr/>
        </p:nvCxnSpPr>
        <p:spPr>
          <a:xfrm flipV="1">
            <a:off x="2108597" y="4883896"/>
            <a:ext cx="0" cy="121575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CAC4DC4D-D7C9-D2D4-FAAA-11C38FDA96F8}"/>
              </a:ext>
            </a:extLst>
          </p:cNvPr>
          <p:cNvSpPr txBox="1"/>
          <p:nvPr/>
        </p:nvSpPr>
        <p:spPr>
          <a:xfrm>
            <a:off x="416409" y="6164433"/>
            <a:ext cx="3384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Estimated Median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99E0203-90F9-6CC0-EB34-55DA5042E236}"/>
                  </a:ext>
                </a:extLst>
              </p:cNvPr>
              <p:cNvSpPr txBox="1"/>
              <p:nvPr/>
            </p:nvSpPr>
            <p:spPr>
              <a:xfrm>
                <a:off x="9303551" y="1361041"/>
                <a:ext cx="2288453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=50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99E0203-90F9-6CC0-EB34-55DA5042E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551" y="1361041"/>
                <a:ext cx="2288453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179A9407-34E7-333D-E935-B70DEF33434B}"/>
              </a:ext>
            </a:extLst>
          </p:cNvPr>
          <p:cNvGraphicFramePr>
            <a:graphicFrameLocks noGrp="1"/>
          </p:cNvGraphicFramePr>
          <p:nvPr/>
        </p:nvGraphicFramePr>
        <p:xfrm>
          <a:off x="2999656" y="1268760"/>
          <a:ext cx="3688489" cy="1696732"/>
        </p:xfrm>
        <a:graphic>
          <a:graphicData uri="http://schemas.openxmlformats.org/drawingml/2006/table">
            <a:tbl>
              <a:tblPr firstRow="1" firstCol="1" bandRow="1"/>
              <a:tblGrid>
                <a:gridCol w="3688489">
                  <a:extLst>
                    <a:ext uri="{9D8B030D-6E8A-4147-A177-3AD203B41FA5}">
                      <a16:colId xmlns:a16="http://schemas.microsoft.com/office/drawing/2014/main" val="1128432853"/>
                    </a:ext>
                  </a:extLst>
                </a:gridCol>
              </a:tblGrid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– 1000.5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745855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1000.5 – 1500.5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568219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1500.5 – 1700.5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455049"/>
                  </a:ext>
                </a:extLst>
              </a:tr>
              <a:tr h="4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1700.5 –  2000.5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600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12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28" grpId="0"/>
      <p:bldP spid="29" grpId="0"/>
      <p:bldP spid="31" grpId="0"/>
      <p:bldP spid="32" grpId="0"/>
      <p:bldP spid="35" grpId="0"/>
      <p:bldP spid="6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7C790C-7905-8D0E-990A-0FA603169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260648"/>
            <a:ext cx="1182809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19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168008" y="4941168"/>
                <a:ext cx="5713685" cy="1791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400" i="1" smtClean="0">
                          <a:latin typeface="Cambria Math" panose="02040503050406030204" pitchFamily="18" charset="0"/>
                        </a:rPr>
                        <m:t>𝑀𝑒𝑑𝑖𝑎𝑛</m:t>
                      </m:r>
                      <m:r>
                        <a:rPr lang="en-GB" sz="3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400" b="0" i="1">
                          <a:latin typeface="Cambria Math" panose="02040503050406030204" pitchFamily="18" charset="0"/>
                        </a:rPr>
                        <m:t>19.5+</m:t>
                      </m:r>
                      <m:d>
                        <m:dPr>
                          <m:ctrlPr>
                            <a:rPr lang="en-GB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>
                                  <a:latin typeface="Cambria Math" panose="02040503050406030204" pitchFamily="18" charset="0"/>
                                </a:rPr>
                                <m:t>31</m:t>
                              </m:r>
                            </m:num>
                            <m:den>
                              <m:r>
                                <a:rPr lang="en-GB" sz="3400" b="0" i="1">
                                  <a:latin typeface="Cambria Math" panose="02040503050406030204" pitchFamily="18" charset="0"/>
                                </a:rPr>
                                <m:t>43</m:t>
                              </m:r>
                            </m:den>
                          </m:f>
                          <m:r>
                            <a:rPr lang="en-GB" sz="3400" b="0" i="1">
                              <a:latin typeface="Cambria Math" panose="02040503050406030204" pitchFamily="18" charset="0"/>
                            </a:rPr>
                            <m:t>×10</m:t>
                          </m:r>
                        </m:e>
                      </m:d>
                    </m:oMath>
                  </m:oMathPara>
                </a14:m>
                <a:endParaRPr lang="en-GB" sz="34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400" b="1" i="1" smtClean="0">
                          <a:latin typeface="Cambria Math" panose="02040503050406030204" pitchFamily="18" charset="0"/>
                        </a:rPr>
                        <m:t>                 </m:t>
                      </m:r>
                      <m:r>
                        <a:rPr lang="en-GB" sz="3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400" b="1" i="1">
                          <a:latin typeface="Cambria Math" panose="02040503050406030204" pitchFamily="18" charset="0"/>
                        </a:rPr>
                        <m:t>𝟐𝟔</m:t>
                      </m:r>
                      <m:r>
                        <a:rPr lang="en-GB" sz="3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400" b="1" i="1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GB" sz="34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941168"/>
                <a:ext cx="5713685" cy="17911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1045420" y="5451904"/>
            <a:ext cx="3899102" cy="171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5013" y="48768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6344" y="494116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72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65725" y="4915854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60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8993" y="5575675"/>
            <a:ext cx="1477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19.5 miles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96451" y="5519686"/>
            <a:ext cx="1582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29.5 miles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72314" y="5549426"/>
            <a:ext cx="1150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Median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22930"/>
          <a:stretch/>
        </p:blipFill>
        <p:spPr>
          <a:xfrm>
            <a:off x="2150333" y="188640"/>
            <a:ext cx="7809027" cy="41371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400791" y="827669"/>
            <a:ext cx="155856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Cumulative </a:t>
            </a:r>
          </a:p>
          <a:p>
            <a:pPr algn="ctr"/>
            <a:r>
              <a:rPr lang="en-GB" sz="2000" dirty="0"/>
              <a:t>Frequency</a:t>
            </a:r>
          </a:p>
          <a:p>
            <a:pPr algn="ctr"/>
            <a:r>
              <a:rPr lang="en-GB" sz="2000" dirty="0"/>
              <a:t>10</a:t>
            </a:r>
          </a:p>
          <a:p>
            <a:pPr algn="ctr"/>
            <a:r>
              <a:rPr lang="en-GB" sz="2000" dirty="0"/>
              <a:t>29</a:t>
            </a:r>
          </a:p>
          <a:p>
            <a:pPr algn="ctr"/>
            <a:r>
              <a:rPr lang="en-GB" sz="2000" dirty="0"/>
              <a:t>72</a:t>
            </a:r>
          </a:p>
          <a:p>
            <a:pPr algn="ctr"/>
            <a:r>
              <a:rPr lang="en-GB" sz="2000" dirty="0"/>
              <a:t>97</a:t>
            </a:r>
          </a:p>
          <a:p>
            <a:pPr algn="ctr"/>
            <a:r>
              <a:rPr lang="en-GB" sz="2000" dirty="0"/>
              <a:t>105</a:t>
            </a:r>
          </a:p>
          <a:p>
            <a:pPr algn="ctr"/>
            <a:r>
              <a:rPr lang="en-GB" sz="2000" dirty="0"/>
              <a:t>111</a:t>
            </a:r>
          </a:p>
          <a:p>
            <a:pPr algn="ctr"/>
            <a:r>
              <a:rPr lang="en-GB" sz="2000" dirty="0"/>
              <a:t>116</a:t>
            </a:r>
          </a:p>
          <a:p>
            <a:pPr algn="ctr"/>
            <a:r>
              <a:rPr lang="en-GB" sz="2000" dirty="0"/>
              <a:t>119</a:t>
            </a:r>
          </a:p>
          <a:p>
            <a:pPr algn="ctr"/>
            <a:r>
              <a:rPr lang="en-GB" sz="2000" dirty="0"/>
              <a:t>120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l="6004" t="93170"/>
          <a:stretch/>
        </p:blipFill>
        <p:spPr>
          <a:xfrm>
            <a:off x="2223410" y="4308154"/>
            <a:ext cx="7905038" cy="398355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1175053" y="5326839"/>
            <a:ext cx="0" cy="2659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712688" y="5318909"/>
            <a:ext cx="0" cy="2659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00506" y="5334801"/>
            <a:ext cx="0" cy="2659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38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  <p:bldP spid="21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515380" y="1988840"/>
            <a:ext cx="1116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</a:rPr>
              <a:t>Measures of spread </a:t>
            </a:r>
            <a:r>
              <a:rPr lang="en-GB" sz="6000" dirty="0"/>
              <a:t>are to do with </a:t>
            </a:r>
          </a:p>
          <a:p>
            <a:pPr algn="ctr"/>
            <a:r>
              <a:rPr lang="en-GB" sz="6000" dirty="0"/>
              <a:t>how data is spread out.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2A0872-0CE0-DE84-9623-572056321C70}"/>
              </a:ext>
            </a:extLst>
          </p:cNvPr>
          <p:cNvSpPr txBox="1"/>
          <p:nvPr/>
        </p:nvSpPr>
        <p:spPr>
          <a:xfrm>
            <a:off x="983432" y="476672"/>
            <a:ext cx="10441160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is a Measure of Spread?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0A383A-4B14-294C-38D3-4F173C5A2561}"/>
              </a:ext>
            </a:extLst>
          </p:cNvPr>
          <p:cNvSpPr txBox="1"/>
          <p:nvPr/>
        </p:nvSpPr>
        <p:spPr>
          <a:xfrm>
            <a:off x="623392" y="4293096"/>
            <a:ext cx="108732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Such as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range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interquartile range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 deviation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307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CAD58E65-56BD-68E7-24B3-FFEC351C564A}"/>
              </a:ext>
            </a:extLst>
          </p:cNvPr>
          <p:cNvSpPr txBox="1"/>
          <p:nvPr/>
        </p:nvSpPr>
        <p:spPr>
          <a:xfrm>
            <a:off x="2369587" y="542283"/>
            <a:ext cx="792088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Mean from Raw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FBE7940-87A3-D9E6-F473-783F2690BA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2100564"/>
                  </p:ext>
                </p:extLst>
              </p:nvPr>
            </p:nvGraphicFramePr>
            <p:xfrm>
              <a:off x="497378" y="2348880"/>
              <a:ext cx="11125237" cy="1296144"/>
            </p:xfrm>
            <a:graphic>
              <a:graphicData uri="http://schemas.openxmlformats.org/drawingml/2006/table">
                <a:tbl>
                  <a:tblPr firstCol="1" bandRow="1">
                    <a:tableStyleId>{21E4AEA4-8DFA-4A89-87EB-49C32662AFE0}</a:tableStyleId>
                  </a:tblPr>
                  <a:tblGrid>
                    <a:gridCol w="33468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7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Diameter </a:t>
                          </a:r>
                        </a:p>
                        <a:p>
                          <a:pPr algn="ctr"/>
                          <a:r>
                            <a:rPr lang="en-GB" sz="3600" dirty="0"/>
                            <a:t>of coin </a:t>
                          </a:r>
                          <a14:m>
                            <m:oMath xmlns:m="http://schemas.openxmlformats.org/officeDocument/2006/math">
                              <m:r>
                                <a:rPr lang="en-GB" sz="3600" smtClean="0">
                                  <a:latin typeface="Cambria Math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3600" dirty="0"/>
                            <a:t> (cm)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2.2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2.5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2.6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2.65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2.9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FBE7940-87A3-D9E6-F473-783F2690BA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2100564"/>
                  </p:ext>
                </p:extLst>
              </p:nvPr>
            </p:nvGraphicFramePr>
            <p:xfrm>
              <a:off x="497378" y="2348880"/>
              <a:ext cx="11125237" cy="1296144"/>
            </p:xfrm>
            <a:graphic>
              <a:graphicData uri="http://schemas.openxmlformats.org/drawingml/2006/table">
                <a:tbl>
                  <a:tblPr firstCol="1" bandRow="1">
                    <a:tableStyleId>{21E4AEA4-8DFA-4A89-87EB-49C32662AFE0}</a:tableStyleId>
                  </a:tblPr>
                  <a:tblGrid>
                    <a:gridCol w="33468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7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2" t="-2817" r="-232969" b="-13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31092" t="-2817" r="-437395" b="-13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3077" t="-2817" r="-300385" b="-13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4633" t="-2817" r="-201544" b="-13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02692" t="-2817" r="-100769" b="-13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02692" t="-2817" r="-769" b="-136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26" name="Picture 2" descr="$100 Pure Gold Coin – Lunar Year of the Rabbit | The Royal Canadian Mint">
            <a:extLst>
              <a:ext uri="{FF2B5EF4-FFF2-40B4-BE49-F238E27FC236}">
                <a16:creationId xmlns:a16="http://schemas.microsoft.com/office/drawing/2014/main" id="{79F61129-D1A6-B3A1-0B74-4310644D0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63" y="332656"/>
            <a:ext cx="1568019" cy="152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6E70491-B90D-EAFE-93BF-D4BECFEF0937}"/>
                  </a:ext>
                </a:extLst>
              </p:cNvPr>
              <p:cNvSpPr txBox="1"/>
              <p:nvPr/>
            </p:nvSpPr>
            <p:spPr>
              <a:xfrm>
                <a:off x="1559496" y="5128005"/>
                <a:ext cx="8910990" cy="1378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2.2+2.5+2.6+2.65+2.9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𝟓𝟕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6E70491-B90D-EAFE-93BF-D4BECFEF0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5128005"/>
                <a:ext cx="8910990" cy="13781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A3E5E4A-DE37-D87E-4769-BB279DAEC560}"/>
              </a:ext>
            </a:extLst>
          </p:cNvPr>
          <p:cNvSpPr txBox="1"/>
          <p:nvPr/>
        </p:nvSpPr>
        <p:spPr>
          <a:xfrm>
            <a:off x="119336" y="3995445"/>
            <a:ext cx="11881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 the mean diameter of the coin.</a:t>
            </a:r>
          </a:p>
        </p:txBody>
      </p:sp>
    </p:spTree>
    <p:extLst>
      <p:ext uri="{BB962C8B-B14F-4D97-AF65-F5344CB8AC3E}">
        <p14:creationId xmlns:p14="http://schemas.microsoft.com/office/powerpoint/2010/main" val="116429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2644739"/>
                <a:ext cx="4459118" cy="2858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GB" sz="9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960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644739"/>
                <a:ext cx="4459118" cy="28581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40016" y="4685268"/>
                <a:ext cx="4536504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items of data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685268"/>
                <a:ext cx="4536504" cy="830997"/>
              </a:xfrm>
              <a:prstGeom prst="rect">
                <a:avLst/>
              </a:prstGeom>
              <a:blipFill>
                <a:blip r:embed="rId3"/>
                <a:stretch>
                  <a:fillRect t="-16176" r="-5914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07968" y="3760492"/>
                <a:ext cx="5688632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sum of the data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3760492"/>
                <a:ext cx="5688632" cy="830997"/>
              </a:xfrm>
              <a:prstGeom prst="rect">
                <a:avLst/>
              </a:prstGeom>
              <a:blipFill>
                <a:blip r:embed="rId4"/>
                <a:stretch>
                  <a:fillRect t="-16176" r="-3108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951984" y="2852936"/>
                <a:ext cx="3168352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mean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852936"/>
                <a:ext cx="3168352" cy="830997"/>
              </a:xfrm>
              <a:prstGeom prst="rect">
                <a:avLst/>
              </a:prstGeom>
              <a:blipFill>
                <a:blip r:embed="rId5"/>
                <a:stretch>
                  <a:fillRect t="-16176" r="-1346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9604C589-770F-0522-BB85-5B45768A90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7507032"/>
                  </p:ext>
                </p:extLst>
              </p:nvPr>
            </p:nvGraphicFramePr>
            <p:xfrm>
              <a:off x="551384" y="620688"/>
              <a:ext cx="11125237" cy="1296144"/>
            </p:xfrm>
            <a:graphic>
              <a:graphicData uri="http://schemas.openxmlformats.org/drawingml/2006/table">
                <a:tbl>
                  <a:tblPr firstCol="1" bandRow="1">
                    <a:tableStyleId>{21E4AEA4-8DFA-4A89-87EB-49C32662AFE0}</a:tableStyleId>
                  </a:tblPr>
                  <a:tblGrid>
                    <a:gridCol w="33468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7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Diameter </a:t>
                          </a:r>
                        </a:p>
                        <a:p>
                          <a:pPr algn="ctr"/>
                          <a:r>
                            <a:rPr lang="en-GB" sz="3600" dirty="0"/>
                            <a:t>of coin </a:t>
                          </a:r>
                          <a14:m>
                            <m:oMath xmlns:m="http://schemas.openxmlformats.org/officeDocument/2006/math">
                              <m:r>
                                <a:rPr lang="en-GB" sz="3600" smtClean="0">
                                  <a:latin typeface="Cambria Math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3600" dirty="0"/>
                            <a:t> (cm)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2.2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2.5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2.6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2.65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smtClean="0">
                                    <a:latin typeface="Cambria Math"/>
                                  </a:rPr>
                                  <m:t>2.9</m:t>
                                </m:r>
                              </m:oMath>
                            </m:oMathPara>
                          </a14:m>
                          <a:endParaRPr lang="en-GB" sz="48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9604C589-770F-0522-BB85-5B45768A90B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7507032"/>
                  </p:ext>
                </p:extLst>
              </p:nvPr>
            </p:nvGraphicFramePr>
            <p:xfrm>
              <a:off x="551384" y="620688"/>
              <a:ext cx="11125237" cy="1296144"/>
            </p:xfrm>
            <a:graphic>
              <a:graphicData uri="http://schemas.openxmlformats.org/drawingml/2006/table">
                <a:tbl>
                  <a:tblPr firstCol="1" bandRow="1">
                    <a:tableStyleId>{21E4AEA4-8DFA-4A89-87EB-49C32662AFE0}</a:tableStyleId>
                  </a:tblPr>
                  <a:tblGrid>
                    <a:gridCol w="33468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44779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8265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12961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82" t="-2804" r="-232969" b="-13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1092" t="-2804" r="-437395" b="-13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3077" t="-2804" r="-300385" b="-13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4633" t="-2804" r="-201544" b="-13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2692" t="-2804" r="-100769" b="-13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02692" t="-2804" r="-769" b="-135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9317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0721354"/>
                  </p:ext>
                </p:extLst>
              </p:nvPr>
            </p:nvGraphicFramePr>
            <p:xfrm>
              <a:off x="3647728" y="1541512"/>
              <a:ext cx="6732748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120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126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3200" dirty="0"/>
                            <a:t>Number of Children (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3200" dirty="0"/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3200" dirty="0"/>
                            <a:t>Frequency (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oMath>
                          </a14:m>
                          <a:r>
                            <a:rPr lang="en-GB" sz="3200" dirty="0"/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10721354"/>
                  </p:ext>
                </p:extLst>
              </p:nvPr>
            </p:nvGraphicFramePr>
            <p:xfrm>
              <a:off x="3647728" y="1541512"/>
              <a:ext cx="6732748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120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126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11579" r="-63757" b="-4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11579" r="-466" b="-4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111579" r="-63757" b="-3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111579" r="-466" b="-3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209375" r="-6375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209375" r="-466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312632" r="-63757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312632" r="-466" b="-10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412632" r="-6375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412632" r="-466" b="-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07768" y="5373216"/>
                <a:ext cx="399644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GB" sz="4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  <m:r>
                        <a:rPr lang="en-GB" sz="4400" i="1"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373216"/>
                <a:ext cx="3996444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family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2141579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5340" y="4567121"/>
            <a:ext cx="11881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Calculate the mean number of children in a family.</a:t>
            </a:r>
          </a:p>
        </p:txBody>
      </p:sp>
      <p:sp>
        <p:nvSpPr>
          <p:cNvPr id="2" name="TextBox 32">
            <a:extLst>
              <a:ext uri="{FF2B5EF4-FFF2-40B4-BE49-F238E27FC236}">
                <a16:creationId xmlns:a16="http://schemas.microsoft.com/office/drawing/2014/main" id="{A4C6006E-08AD-1F95-3B25-673211E83642}"/>
              </a:ext>
            </a:extLst>
          </p:cNvPr>
          <p:cNvSpPr txBox="1"/>
          <p:nvPr/>
        </p:nvSpPr>
        <p:spPr>
          <a:xfrm>
            <a:off x="1055440" y="285186"/>
            <a:ext cx="97930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Mean from Frequency Tables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1E3B7C-2A94-A8B6-7656-A18595CE1695}"/>
              </a:ext>
            </a:extLst>
          </p:cNvPr>
          <p:cNvSpPr txBox="1"/>
          <p:nvPr/>
        </p:nvSpPr>
        <p:spPr>
          <a:xfrm>
            <a:off x="10600434" y="2060848"/>
            <a:ext cx="496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D3BC1-321B-DE89-73A4-419DD267E713}"/>
              </a:ext>
            </a:extLst>
          </p:cNvPr>
          <p:cNvSpPr txBox="1"/>
          <p:nvPr/>
        </p:nvSpPr>
        <p:spPr>
          <a:xfrm>
            <a:off x="10600434" y="3868689"/>
            <a:ext cx="498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61FB5-4609-13C1-E169-FE5B69027323}"/>
              </a:ext>
            </a:extLst>
          </p:cNvPr>
          <p:cNvSpPr txBox="1"/>
          <p:nvPr/>
        </p:nvSpPr>
        <p:spPr>
          <a:xfrm>
            <a:off x="10619801" y="2666146"/>
            <a:ext cx="529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D6D21A-EEFB-5B8D-EA61-7E65C30CFEA0}"/>
              </a:ext>
            </a:extLst>
          </p:cNvPr>
          <p:cNvSpPr txBox="1"/>
          <p:nvPr/>
        </p:nvSpPr>
        <p:spPr>
          <a:xfrm>
            <a:off x="10511789" y="3222358"/>
            <a:ext cx="745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29477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4079776" y="522907"/>
              <a:ext cx="6732748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120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126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3200" dirty="0"/>
                            <a:t>Number of Children (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3200" dirty="0"/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3200" dirty="0"/>
                            <a:t>Frequency (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oMath>
                          </a14:m>
                          <a:r>
                            <a:rPr lang="en-GB" sz="3200" dirty="0"/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4079776" y="522907"/>
              <a:ext cx="6732748" cy="289560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12008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6126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11579" r="-63757" b="-4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11579" r="-466" b="-4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111579" r="-63757" b="-3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111579" r="-466" b="-3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209375" r="-6375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209375" r="-466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312632" r="-63757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312632" r="-466" b="-10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8" t="-412632" r="-6375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09" t="-412632" r="-466" b="-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3392" y="3717032"/>
                <a:ext cx="4392488" cy="2688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8000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GB" sz="8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8000" i="1">
                                  <a:latin typeface="Cambria Math"/>
                                </a:rPr>
                                <m:t>𝑓𝑥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8000" i="1">
                                  <a:latin typeface="Cambria Math"/>
                                </a:rPr>
                                <m:t>𝑓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717032"/>
                <a:ext cx="4392488" cy="26883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0D51EE3-E596-6ECE-0751-0B6DC809E284}"/>
                  </a:ext>
                </a:extLst>
              </p:cNvPr>
              <p:cNvSpPr txBox="1"/>
              <p:nvPr/>
            </p:nvSpPr>
            <p:spPr>
              <a:xfrm>
                <a:off x="5447928" y="4726357"/>
                <a:ext cx="5916539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sum of (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0D51EE3-E596-6ECE-0751-0B6DC809E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726357"/>
                <a:ext cx="5916539" cy="830997"/>
              </a:xfrm>
              <a:prstGeom prst="rect">
                <a:avLst/>
              </a:prstGeom>
              <a:blipFill>
                <a:blip r:embed="rId4"/>
                <a:stretch>
                  <a:fillRect t="-16058" b="-379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D9F0E0-B9FD-956D-AA9B-9C922D599C2A}"/>
                  </a:ext>
                </a:extLst>
              </p:cNvPr>
              <p:cNvSpPr txBox="1"/>
              <p:nvPr/>
            </p:nvSpPr>
            <p:spPr>
              <a:xfrm>
                <a:off x="6096000" y="3791466"/>
                <a:ext cx="3168352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mean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ED9F0E0-B9FD-956D-AA9B-9C922D599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791466"/>
                <a:ext cx="3168352" cy="830997"/>
              </a:xfrm>
              <a:prstGeom prst="rect">
                <a:avLst/>
              </a:prstGeom>
              <a:blipFill>
                <a:blip r:embed="rId6"/>
                <a:stretch>
                  <a:fillRect t="-16176" r="-1346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B57B85-8B95-AAE4-2C82-15CE68E3ABBA}"/>
                  </a:ext>
                </a:extLst>
              </p:cNvPr>
              <p:cNvSpPr txBox="1"/>
              <p:nvPr/>
            </p:nvSpPr>
            <p:spPr>
              <a:xfrm>
                <a:off x="5303912" y="5661248"/>
                <a:ext cx="6480720" cy="830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m:rPr>
                        <m:sty m:val="p"/>
                      </m:rPr>
                      <a:rPr lang="en-GB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f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sum of frequencies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B57B85-8B95-AAE4-2C82-15CE68E3A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661248"/>
                <a:ext cx="6480720" cy="830997"/>
              </a:xfrm>
              <a:prstGeom prst="rect">
                <a:avLst/>
              </a:prstGeom>
              <a:blipFill>
                <a:blip r:embed="rId7"/>
                <a:stretch>
                  <a:fillRect t="-16176" r="-1976" b="-389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546B74AD-55C8-58CB-0DCC-ED87AD96EA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1464" y="1124744"/>
            <a:ext cx="1944793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3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551384" y="203736"/>
            <a:ext cx="11233248" cy="95410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600" b="1" dirty="0"/>
              <a:t>Mean from Group Frequency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1777888"/>
                  </p:ext>
                </p:extLst>
              </p:nvPr>
            </p:nvGraphicFramePr>
            <p:xfrm>
              <a:off x="3359696" y="1412776"/>
              <a:ext cx="7488832" cy="37490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58276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60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14159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Height</a:t>
                          </a:r>
                          <a:r>
                            <a:rPr lang="en-GB" sz="36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3600" baseline="0" smtClean="0">
                                  <a:latin typeface="Cambria Math"/>
                                </a:rPr>
                                <m:t>𝒉</m:t>
                              </m:r>
                            </m:oMath>
                          </a14:m>
                          <a:r>
                            <a:rPr lang="en-GB" sz="3600" baseline="0" dirty="0"/>
                            <a:t> of bear </a:t>
                          </a:r>
                        </a:p>
                        <a:p>
                          <a:pPr algn="ctr"/>
                          <a:r>
                            <a:rPr lang="en-GB" sz="3600" baseline="0" dirty="0"/>
                            <a:t>(in metres)</a:t>
                          </a:r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1470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0≤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&lt;0.5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470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0.5≤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&lt;1.2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1470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1.2≤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&lt;1.5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470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1.5≤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600" smtClean="0">
                                    <a:latin typeface="Cambria Math"/>
                                  </a:rPr>
                                  <m:t>&lt;2.5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smtClean="0">
                                    <a:latin typeface="Cambria Math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71777888"/>
                  </p:ext>
                </p:extLst>
              </p:nvPr>
            </p:nvGraphicFramePr>
            <p:xfrm>
              <a:off x="3359696" y="1412776"/>
              <a:ext cx="7488832" cy="374904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58276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60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7692" r="-63697" b="-216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200000" r="-63697" b="-3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200000" r="-419" b="-3028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297170" r="-6369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297170" r="-41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400952" r="-63697" b="-10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400952" r="-419" b="-10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500952" r="-63697" b="-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500952" r="-419" b="-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050" name="Picture 2" descr="Bear Clipart Images - Free Download on Freepik">
            <a:extLst>
              <a:ext uri="{FF2B5EF4-FFF2-40B4-BE49-F238E27FC236}">
                <a16:creationId xmlns:a16="http://schemas.microsoft.com/office/drawing/2014/main" id="{1E3B82B7-6ACC-8620-26DC-296AC5D4D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02" y="2416452"/>
            <a:ext cx="2254069" cy="212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7A7B05-8FF3-6115-C2D1-7088233CE605}"/>
              </a:ext>
            </a:extLst>
          </p:cNvPr>
          <p:cNvSpPr txBox="1"/>
          <p:nvPr/>
        </p:nvSpPr>
        <p:spPr>
          <a:xfrm>
            <a:off x="938596" y="5214789"/>
            <a:ext cx="10153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height of the shortest bear?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DDF281-DBC7-3A66-1F2A-DE5F9B352CAC}"/>
              </a:ext>
            </a:extLst>
          </p:cNvPr>
          <p:cNvSpPr/>
          <p:nvPr/>
        </p:nvSpPr>
        <p:spPr>
          <a:xfrm>
            <a:off x="263352" y="5950136"/>
            <a:ext cx="118093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0.25m - use the midpoint to estimate the height. </a:t>
            </a:r>
          </a:p>
        </p:txBody>
      </p:sp>
    </p:spTree>
    <p:extLst>
      <p:ext uri="{BB962C8B-B14F-4D97-AF65-F5344CB8AC3E}">
        <p14:creationId xmlns:p14="http://schemas.microsoft.com/office/powerpoint/2010/main" val="17528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1332064"/>
                  </p:ext>
                </p:extLst>
              </p:nvPr>
            </p:nvGraphicFramePr>
            <p:xfrm>
              <a:off x="3359696" y="297200"/>
              <a:ext cx="7488832" cy="338328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58276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60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321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Height</a:t>
                          </a:r>
                          <a:r>
                            <a:rPr lang="en-GB" sz="32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aseline="0" smtClean="0">
                                  <a:latin typeface="Cambria Math"/>
                                </a:rPr>
                                <m:t>𝒉</m:t>
                              </m:r>
                            </m:oMath>
                          </a14:m>
                          <a:r>
                            <a:rPr lang="en-GB" sz="3200" baseline="0" dirty="0"/>
                            <a:t> of bear </a:t>
                          </a:r>
                        </a:p>
                        <a:p>
                          <a:pPr algn="ctr"/>
                          <a:r>
                            <a:rPr lang="en-GB" sz="3200" baseline="0" dirty="0"/>
                            <a:t>(in metres)</a:t>
                          </a:r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20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0≤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&lt;0.5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520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0.5≤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&lt;1.2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520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1.2≤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&lt;1.5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520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1.5≤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h</m:t>
                                </m:r>
                                <m:r>
                                  <a:rPr lang="en-GB" sz="3200" smtClean="0">
                                    <a:latin typeface="Cambria Math"/>
                                  </a:rPr>
                                  <m:t>&lt;2.5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smtClean="0">
                                    <a:latin typeface="Cambria Math"/>
                                  </a:rPr>
                                  <m:t>11</m:t>
                                </m:r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1332064"/>
                  </p:ext>
                </p:extLst>
              </p:nvPr>
            </p:nvGraphicFramePr>
            <p:xfrm>
              <a:off x="3359696" y="297200"/>
              <a:ext cx="7488832" cy="338328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458276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606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1066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6286" r="-63697" b="-218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Frequency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5B5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195789" r="-63697" b="-30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195789" r="-419" b="-3031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292708" r="-6369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292708" r="-41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396842" r="-63697" b="-10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396842" r="-419" b="-10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791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3" t="-496842" r="-63697" b="-21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7862" t="-496842" r="-419" b="-21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050" name="Picture 2" descr="Bear Clipart Images - Free Download on Freepik">
            <a:extLst>
              <a:ext uri="{FF2B5EF4-FFF2-40B4-BE49-F238E27FC236}">
                <a16:creationId xmlns:a16="http://schemas.microsoft.com/office/drawing/2014/main" id="{1E3B82B7-6ACC-8620-26DC-296AC5D4D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764704"/>
            <a:ext cx="2254069" cy="2128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227740-7846-C814-890F-40431DBE07AF}"/>
              </a:ext>
            </a:extLst>
          </p:cNvPr>
          <p:cNvSpPr txBox="1"/>
          <p:nvPr/>
        </p:nvSpPr>
        <p:spPr>
          <a:xfrm>
            <a:off x="510442" y="3975593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Estimate the mean height of a bear.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5C949A-5D66-623B-373D-50EB613A9C27}"/>
                  </a:ext>
                </a:extLst>
              </p:cNvPr>
              <p:cNvSpPr/>
              <p:nvPr/>
            </p:nvSpPr>
            <p:spPr>
              <a:xfrm>
                <a:off x="2274638" y="5053264"/>
                <a:ext cx="8352928" cy="16500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𝑓𝑥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</m:nary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46.75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40</m:t>
                          </m:r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𝟏𝟕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5C949A-5D66-623B-373D-50EB613A9C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638" y="5053264"/>
                <a:ext cx="8352928" cy="16500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6D904A9-288F-BB03-53D1-B53996BF0D4B}"/>
              </a:ext>
            </a:extLst>
          </p:cNvPr>
          <p:cNvSpPr txBox="1"/>
          <p:nvPr/>
        </p:nvSpPr>
        <p:spPr>
          <a:xfrm>
            <a:off x="11116910" y="1268760"/>
            <a:ext cx="496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C8BA97-DDDC-1790-60B8-DE012A80F82C}"/>
              </a:ext>
            </a:extLst>
          </p:cNvPr>
          <p:cNvSpPr txBox="1"/>
          <p:nvPr/>
        </p:nvSpPr>
        <p:spPr>
          <a:xfrm>
            <a:off x="11073335" y="3100313"/>
            <a:ext cx="729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3822E-81FB-E137-0CDE-6C2373F23C12}"/>
              </a:ext>
            </a:extLst>
          </p:cNvPr>
          <p:cNvSpPr txBox="1"/>
          <p:nvPr/>
        </p:nvSpPr>
        <p:spPr>
          <a:xfrm>
            <a:off x="11029761" y="1886645"/>
            <a:ext cx="816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1C6EE6-7983-2AA0-88D4-FCFDF598EA05}"/>
              </a:ext>
            </a:extLst>
          </p:cNvPr>
          <p:cNvSpPr txBox="1"/>
          <p:nvPr/>
        </p:nvSpPr>
        <p:spPr>
          <a:xfrm>
            <a:off x="10995110" y="2481623"/>
            <a:ext cx="1044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6.75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90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19766</TotalTime>
  <Words>1206</Words>
  <Application>Microsoft Office PowerPoint</Application>
  <PresentationFormat>Widescreen</PresentationFormat>
  <Paragraphs>399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758</cp:revision>
  <cp:lastPrinted>2018-09-05T05:36:38Z</cp:lastPrinted>
  <dcterms:created xsi:type="dcterms:W3CDTF">2013-02-28T07:36:55Z</dcterms:created>
  <dcterms:modified xsi:type="dcterms:W3CDTF">2025-02-10T07:29:10Z</dcterms:modified>
</cp:coreProperties>
</file>