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558" r:id="rId2"/>
    <p:sldId id="533" r:id="rId3"/>
    <p:sldId id="565" r:id="rId4"/>
    <p:sldId id="547" r:id="rId5"/>
    <p:sldId id="566" r:id="rId6"/>
    <p:sldId id="567" r:id="rId7"/>
    <p:sldId id="561" r:id="rId8"/>
    <p:sldId id="568" r:id="rId9"/>
    <p:sldId id="569" r:id="rId10"/>
    <p:sldId id="550" r:id="rId11"/>
    <p:sldId id="563" r:id="rId12"/>
    <p:sldId id="5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ie Frost" initials="JF" lastIdx="0" clrIdx="0">
    <p:extLst>
      <p:ext uri="{19B8F6BF-5375-455C-9EA6-DF929625EA0E}">
        <p15:presenceInfo xmlns:p15="http://schemas.microsoft.com/office/powerpoint/2012/main" userId="13ffd922e6d1d98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D079B4-E980-44A5-A527-3C21569B80A9}" v="36" dt="2026-04-22T07:31:11.2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90" autoAdjust="0"/>
    <p:restoredTop sz="88534" autoAdjust="0"/>
  </p:normalViewPr>
  <p:slideViewPr>
    <p:cSldViewPr>
      <p:cViewPr varScale="1">
        <p:scale>
          <a:sx n="94" d="100"/>
          <a:sy n="94" d="100"/>
        </p:scale>
        <p:origin x="57" y="10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modSld">
      <pc:chgData name="Stewart Gale" userId="3647ddd2-6040-41ae-a96d-232c23482af8" providerId="ADAL" clId="{163176A0-02FC-47D8-8D6B-77EA423298B5}" dt="2026-04-22T07:31:11.259" v="35" actId="20577"/>
      <pc:docMkLst>
        <pc:docMk/>
      </pc:docMkLst>
      <pc:sldChg chg="modSp">
        <pc:chgData name="Stewart Gale" userId="3647ddd2-6040-41ae-a96d-232c23482af8" providerId="ADAL" clId="{163176A0-02FC-47D8-8D6B-77EA423298B5}" dt="2026-04-22T07:30:52.890" v="10" actId="20577"/>
        <pc:sldMkLst>
          <pc:docMk/>
          <pc:sldMk cId="1181231552" sldId="561"/>
        </pc:sldMkLst>
        <pc:spChg chg="mod">
          <ac:chgData name="Stewart Gale" userId="3647ddd2-6040-41ae-a96d-232c23482af8" providerId="ADAL" clId="{163176A0-02FC-47D8-8D6B-77EA423298B5}" dt="2026-04-22T07:30:52.890" v="10" actId="20577"/>
          <ac:spMkLst>
            <pc:docMk/>
            <pc:sldMk cId="1181231552" sldId="561"/>
            <ac:spMk id="6" creationId="{B0FF123D-94BB-4CF1-86AE-E44F6BECF0C9}"/>
          </ac:spMkLst>
        </pc:spChg>
      </pc:sldChg>
      <pc:sldChg chg="modSp">
        <pc:chgData name="Stewart Gale" userId="3647ddd2-6040-41ae-a96d-232c23482af8" providerId="ADAL" clId="{163176A0-02FC-47D8-8D6B-77EA423298B5}" dt="2026-04-22T07:31:05.413" v="23" actId="313"/>
        <pc:sldMkLst>
          <pc:docMk/>
          <pc:sldMk cId="4088224623" sldId="568"/>
        </pc:sldMkLst>
        <pc:spChg chg="mod">
          <ac:chgData name="Stewart Gale" userId="3647ddd2-6040-41ae-a96d-232c23482af8" providerId="ADAL" clId="{163176A0-02FC-47D8-8D6B-77EA423298B5}" dt="2026-04-22T07:31:05.413" v="23" actId="313"/>
          <ac:spMkLst>
            <pc:docMk/>
            <pc:sldMk cId="4088224623" sldId="568"/>
            <ac:spMk id="6" creationId="{B0FF123D-94BB-4CF1-86AE-E44F6BECF0C9}"/>
          </ac:spMkLst>
        </pc:spChg>
      </pc:sldChg>
      <pc:sldChg chg="modSp">
        <pc:chgData name="Stewart Gale" userId="3647ddd2-6040-41ae-a96d-232c23482af8" providerId="ADAL" clId="{163176A0-02FC-47D8-8D6B-77EA423298B5}" dt="2026-04-22T07:31:11.259" v="35" actId="20577"/>
        <pc:sldMkLst>
          <pc:docMk/>
          <pc:sldMk cId="1805004199" sldId="569"/>
        </pc:sldMkLst>
        <pc:spChg chg="mod">
          <ac:chgData name="Stewart Gale" userId="3647ddd2-6040-41ae-a96d-232c23482af8" providerId="ADAL" clId="{163176A0-02FC-47D8-8D6B-77EA423298B5}" dt="2026-04-22T07:31:11.259" v="35" actId="20577"/>
          <ac:spMkLst>
            <pc:docMk/>
            <pc:sldMk cId="1805004199" sldId="569"/>
            <ac:spMk id="6" creationId="{B0FF123D-94BB-4CF1-86AE-E44F6BECF0C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" Type="http://schemas.openxmlformats.org/officeDocument/2006/relationships/image" Target="../media/image76.png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19" Type="http://schemas.openxmlformats.org/officeDocument/2006/relationships/image" Target="../media/image93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15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28.png"/><Relationship Id="rId5" Type="http://schemas.openxmlformats.org/officeDocument/2006/relationships/image" Target="../media/image15.png"/><Relationship Id="rId10" Type="http://schemas.openxmlformats.org/officeDocument/2006/relationships/image" Target="../media/image27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0.png"/><Relationship Id="rId7" Type="http://schemas.openxmlformats.org/officeDocument/2006/relationships/image" Target="../media/image330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image" Target="../media/image35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0.png"/><Relationship Id="rId11" Type="http://schemas.openxmlformats.org/officeDocument/2006/relationships/image" Target="../media/image37.png"/><Relationship Id="rId5" Type="http://schemas.openxmlformats.org/officeDocument/2006/relationships/image" Target="../media/image310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0.png"/><Relationship Id="rId9" Type="http://schemas.openxmlformats.org/officeDocument/2006/relationships/image" Target="../media/image350.png"/><Relationship Id="rId1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290.png"/><Relationship Id="rId7" Type="http://schemas.openxmlformats.org/officeDocument/2006/relationships/image" Target="../media/image330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image" Target="../media/image35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0.png"/><Relationship Id="rId11" Type="http://schemas.openxmlformats.org/officeDocument/2006/relationships/image" Target="../media/image49.png"/><Relationship Id="rId5" Type="http://schemas.openxmlformats.org/officeDocument/2006/relationships/image" Target="../media/image310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300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61.png"/><Relationship Id="rId3" Type="http://schemas.openxmlformats.org/officeDocument/2006/relationships/image" Target="../media/image290.png"/><Relationship Id="rId21" Type="http://schemas.openxmlformats.org/officeDocument/2006/relationships/image" Target="../media/image64.png"/><Relationship Id="rId7" Type="http://schemas.openxmlformats.org/officeDocument/2006/relationships/image" Target="../media/image330.png"/><Relationship Id="rId12" Type="http://schemas.openxmlformats.org/officeDocument/2006/relationships/image" Target="../media/image50.png"/><Relationship Id="rId17" Type="http://schemas.openxmlformats.org/officeDocument/2006/relationships/image" Target="../media/image60.png"/><Relationship Id="rId2" Type="http://schemas.openxmlformats.org/officeDocument/2006/relationships/image" Target="../media/image57.png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0.png"/><Relationship Id="rId11" Type="http://schemas.openxmlformats.org/officeDocument/2006/relationships/image" Target="../media/image49.png"/><Relationship Id="rId5" Type="http://schemas.openxmlformats.org/officeDocument/2006/relationships/image" Target="../media/image310.png"/><Relationship Id="rId15" Type="http://schemas.openxmlformats.org/officeDocument/2006/relationships/image" Target="../media/image58.png"/><Relationship Id="rId23" Type="http://schemas.openxmlformats.org/officeDocument/2006/relationships/image" Target="../media/image66.png"/><Relationship Id="rId10" Type="http://schemas.openxmlformats.org/officeDocument/2006/relationships/image" Target="../media/image48.png"/><Relationship Id="rId19" Type="http://schemas.openxmlformats.org/officeDocument/2006/relationships/image" Target="../media/image62.png"/><Relationship Id="rId4" Type="http://schemas.openxmlformats.org/officeDocument/2006/relationships/image" Target="../media/image300.png"/><Relationship Id="rId9" Type="http://schemas.openxmlformats.org/officeDocument/2006/relationships/image" Target="../media/image47.png"/><Relationship Id="rId14" Type="http://schemas.openxmlformats.org/officeDocument/2006/relationships/image" Target="../media/image570.png"/><Relationship Id="rId22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43472" y="105013"/>
            <a:ext cx="9142856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Projectiles</a:t>
            </a:r>
          </a:p>
          <a:p>
            <a:pPr algn="ctr"/>
            <a:r>
              <a:rPr lang="en-GB" sz="11500" dirty="0"/>
              <a:t>Components</a:t>
            </a:r>
          </a:p>
          <a:p>
            <a:pPr marL="285750" indent="-285750" algn="ctr">
              <a:buFontTx/>
              <a:buChar char="-"/>
            </a:pPr>
            <a:endParaRPr lang="en-GB" sz="2000" dirty="0"/>
          </a:p>
          <a:p>
            <a:pPr algn="ctr"/>
            <a:r>
              <a:rPr lang="en-GB" sz="8800" dirty="0"/>
              <a:t>Chapter 6 </a:t>
            </a:r>
          </a:p>
          <a:p>
            <a:pPr algn="ctr"/>
            <a:r>
              <a:rPr lang="en-GB" sz="8800" dirty="0"/>
              <a:t>(Part 2 of 3)</a:t>
            </a:r>
          </a:p>
        </p:txBody>
      </p:sp>
    </p:spTree>
    <p:extLst>
      <p:ext uri="{BB962C8B-B14F-4D97-AF65-F5344CB8AC3E}">
        <p14:creationId xmlns:p14="http://schemas.microsoft.com/office/powerpoint/2010/main" val="887591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1B9B0F4-62C0-41CE-B982-2F88CDA107FE}"/>
                  </a:ext>
                </a:extLst>
              </p:cNvPr>
              <p:cNvSpPr txBox="1"/>
              <p:nvPr/>
            </p:nvSpPr>
            <p:spPr>
              <a:xfrm>
                <a:off x="309745" y="189260"/>
                <a:ext cx="11665296" cy="200054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100" dirty="0"/>
                  <a:t>A particle is projected from a point </a:t>
                </a:r>
                <a14:m>
                  <m:oMath xmlns:m="http://schemas.openxmlformats.org/officeDocument/2006/math">
                    <m:r>
                      <a:rPr lang="en-GB" sz="31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3100" dirty="0"/>
                  <a:t> with speed </a:t>
                </a:r>
                <a14:m>
                  <m:oMath xmlns:m="http://schemas.openxmlformats.org/officeDocument/2006/math">
                    <m:r>
                      <a:rPr lang="en-GB" sz="3100" i="1">
                        <a:latin typeface="Cambria Math" panose="02040503050406030204" pitchFamily="18" charset="0"/>
                      </a:rPr>
                      <m:t>35</m:t>
                    </m:r>
                  </m:oMath>
                </a14:m>
                <a:r>
                  <a:rPr lang="en-GB" sz="3100" dirty="0"/>
                  <a:t> ms</a:t>
                </a:r>
                <a:r>
                  <a:rPr lang="en-GB" sz="3100" baseline="30000" dirty="0"/>
                  <a:t>-1</a:t>
                </a:r>
                <a:r>
                  <a:rPr lang="en-GB" sz="3100" dirty="0"/>
                  <a:t> </a:t>
                </a:r>
              </a:p>
              <a:p>
                <a:r>
                  <a:rPr lang="en-GB" sz="3100" dirty="0"/>
                  <a:t>and at an angle of elevation of </a:t>
                </a:r>
                <a14:m>
                  <m:oMath xmlns:m="http://schemas.openxmlformats.org/officeDocument/2006/math">
                    <m:r>
                      <a:rPr lang="en-GB" sz="3100" i="1"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r>
                  <a:rPr lang="en-GB" sz="3100" dirty="0"/>
                  <a:t>. </a:t>
                </a:r>
              </a:p>
              <a:p>
                <a:r>
                  <a:rPr lang="en-GB" sz="3100" dirty="0"/>
                  <a:t>The particle moves freely under gravity. </a:t>
                </a:r>
              </a:p>
              <a:p>
                <a:r>
                  <a:rPr lang="en-GB" sz="3100" dirty="0"/>
                  <a:t>Find the length of time for which the particle is 15m or more above </a:t>
                </a:r>
                <a14:m>
                  <m:oMath xmlns:m="http://schemas.openxmlformats.org/officeDocument/2006/math">
                    <m:r>
                      <a:rPr lang="en-GB" sz="31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3100" dirty="0"/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1B9B0F4-62C0-41CE-B982-2F88CDA10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45" y="189260"/>
                <a:ext cx="11665296" cy="2000548"/>
              </a:xfrm>
              <a:prstGeom prst="rect">
                <a:avLst/>
              </a:prstGeom>
              <a:blipFill>
                <a:blip r:embed="rId2"/>
                <a:stretch>
                  <a:fillRect b="-421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7620CB-E345-4F19-B15E-BE5BF80E0DD6}"/>
                  </a:ext>
                </a:extLst>
              </p:cNvPr>
              <p:cNvSpPr txBox="1"/>
              <p:nvPr/>
            </p:nvSpPr>
            <p:spPr>
              <a:xfrm>
                <a:off x="3792886" y="5363888"/>
                <a:ext cx="43924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4.9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−17.5 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+15=0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7620CB-E345-4F19-B15E-BE5BF80E0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2886" y="5363888"/>
                <a:ext cx="439248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335360" y="2261809"/>
            <a:ext cx="95306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The key is to find the two times at which the particle is 15m above ground. </a:t>
            </a:r>
          </a:p>
          <a:p>
            <a:pPr lvl="0"/>
            <a:r>
              <a:rPr lang="en-GB" sz="2400" dirty="0">
                <a:solidFill>
                  <a:prstClr val="black"/>
                </a:solidFill>
              </a:rPr>
              <a:t>The time above 15m will then be the difference between these times.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60715" y="3164807"/>
                <a:ext cx="3384376" cy="2677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𝑽𝒆𝒓𝒊𝒄𝒂𝒍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=15  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=35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30°=75</m:t>
                          </m:r>
                        </m:e>
                      </m:fun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=−9.8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endParaRPr lang="en-GB" sz="32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715" y="3164807"/>
                <a:ext cx="3384376" cy="26776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8557152" y="4538992"/>
            <a:ext cx="30485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3200" dirty="0">
                <a:solidFill>
                  <a:prstClr val="black"/>
                </a:solidFill>
              </a:rPr>
              <a:t>Time above 15m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F3460F-2CB5-D0DC-3EE8-63B54FAB07C8}"/>
                  </a:ext>
                </a:extLst>
              </p:cNvPr>
              <p:cNvSpPr txBox="1"/>
              <p:nvPr/>
            </p:nvSpPr>
            <p:spPr>
              <a:xfrm>
                <a:off x="4080918" y="3255029"/>
                <a:ext cx="3743274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𝑹𝒆𝒔𝒐𝒍𝒗𝒆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𝑯𝒐𝒓𝒊𝒛𝒐𝒏𝒕𝒊𝒂𝒍</m:t>
                      </m:r>
                    </m:oMath>
                  </m:oMathPara>
                </a14:m>
                <a:endParaRPr kumimoji="0" lang="en-GB" sz="2400" b="1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F3460F-2CB5-D0DC-3EE8-63B54FAB07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918" y="3255029"/>
                <a:ext cx="374327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09DA800-C83C-1C76-EEF9-6D4702BD4BE8}"/>
                  </a:ext>
                </a:extLst>
              </p:cNvPr>
              <p:cNvSpPr txBox="1"/>
              <p:nvPr/>
            </p:nvSpPr>
            <p:spPr>
              <a:xfrm>
                <a:off x="4439816" y="3772132"/>
                <a:ext cx="2808312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𝑢𝑡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09DA800-C83C-1C76-EEF9-6D4702BD4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3772132"/>
                <a:ext cx="2808312" cy="8989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F2A15B3-5288-BA2C-8B70-67998794172E}"/>
                  </a:ext>
                </a:extLst>
              </p:cNvPr>
              <p:cNvSpPr txBox="1"/>
              <p:nvPr/>
            </p:nvSpPr>
            <p:spPr>
              <a:xfrm>
                <a:off x="4080918" y="4671096"/>
                <a:ext cx="381642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15=17.5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−4.9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F2A15B3-5288-BA2C-8B70-6799879417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918" y="4671096"/>
                <a:ext cx="3816424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A440731-3B47-1FEA-D652-40BCDD7BF916}"/>
                  </a:ext>
                </a:extLst>
              </p:cNvPr>
              <p:cNvSpPr txBox="1"/>
              <p:nvPr/>
            </p:nvSpPr>
            <p:spPr>
              <a:xfrm>
                <a:off x="4727848" y="5963538"/>
                <a:ext cx="2386653" cy="809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𝒕</m:t>
                    </m:r>
                    <m:r>
                      <a:rPr kumimoji="0" lang="en-GB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𝟏𝟎</m:t>
                        </m:r>
                      </m:num>
                      <m:den>
                        <m: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den>
                    </m:f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,</m:t>
                    </m:r>
                    <m:f>
                      <m:fPr>
                        <m:ctrlP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𝟏𝟓</m:t>
                        </m:r>
                      </m:num>
                      <m:den>
                        <m: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A440731-3B47-1FEA-D652-40BCDD7BF9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5963538"/>
                <a:ext cx="2386653" cy="8090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704917B-43E7-3110-6C18-A5D0D70A9150}"/>
                  </a:ext>
                </a:extLst>
              </p:cNvPr>
              <p:cNvSpPr txBox="1"/>
              <p:nvPr/>
            </p:nvSpPr>
            <p:spPr>
              <a:xfrm>
                <a:off x="8557152" y="5227248"/>
                <a:ext cx="3384376" cy="7965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GB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15</m:t>
                        </m:r>
                      </m:num>
                      <m:den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7</m:t>
                        </m:r>
                      </m:den>
                    </m:f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f>
                      <m:f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10</m:t>
                        </m:r>
                      </m:num>
                      <m:den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7</m:t>
                        </m:r>
                      </m:den>
                    </m:f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.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𝟕𝟏</m:t>
                    </m:r>
                  </m:oMath>
                </a14:m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sec</a:t>
                </a:r>
                <a:endParaRPr lang="en-GB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704917B-43E7-3110-6C18-A5D0D70A91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7152" y="5227248"/>
                <a:ext cx="3384376" cy="796500"/>
              </a:xfrm>
              <a:prstGeom prst="rect">
                <a:avLst/>
              </a:prstGeom>
              <a:blipFill>
                <a:blip r:embed="rId9"/>
                <a:stretch>
                  <a:fillRect r="-2162" b="-122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5936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6" grpId="0"/>
      <p:bldP spid="11" grpId="0"/>
      <p:bldP spid="9" grpId="0" animBg="1"/>
      <p:bldP spid="12" grpId="0"/>
      <p:bldP spid="14" grpId="0"/>
      <p:bldP spid="16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E6668C-290D-4C3E-9A62-1C9D77A081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881"/>
          <a:stretch/>
        </p:blipFill>
        <p:spPr>
          <a:xfrm>
            <a:off x="1919536" y="155343"/>
            <a:ext cx="8352928" cy="65473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8544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7E4BAD-CFD4-E92D-E6D9-0C0665EB3E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82" t="5000" r="40939" b="50000"/>
          <a:stretch/>
        </p:blipFill>
        <p:spPr>
          <a:xfrm>
            <a:off x="349489" y="234432"/>
            <a:ext cx="4640765" cy="33582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C214E30-C809-9B33-2E65-2BF765F67D4D}"/>
                  </a:ext>
                </a:extLst>
              </p:cNvPr>
              <p:cNvSpPr txBox="1"/>
              <p:nvPr/>
            </p:nvSpPr>
            <p:spPr>
              <a:xfrm>
                <a:off x="5453301" y="5229200"/>
                <a:ext cx="1723586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Horizontal</a:t>
                </a:r>
              </a:p>
              <a:p>
                <a:r>
                  <a:rPr lang="en-GB" sz="2000" dirty="0">
                    <a:solidFill>
                      <a:srgbClr val="0000FF"/>
                    </a:solidFill>
                  </a:rPr>
                  <a:t>Distance</a:t>
                </a:r>
                <a:r>
                  <a:rPr lang="en-GB" sz="2000" dirty="0"/>
                  <a:t>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/>
                  <a:t> 50</a:t>
                </a:r>
                <a:endParaRPr lang="en-GB" sz="2400" dirty="0"/>
              </a:p>
              <a:p>
                <a:r>
                  <a:rPr lang="en-GB" sz="2000" dirty="0">
                    <a:solidFill>
                      <a:srgbClr val="0000FF"/>
                    </a:solidFill>
                  </a:rPr>
                  <a:t>Speed</a:t>
                </a:r>
                <a:r>
                  <a:rPr lang="en-GB" sz="2000" dirty="0"/>
                  <a:t>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/>
                  <a:t> </a:t>
                </a:r>
              </a:p>
              <a:p>
                <a:r>
                  <a:rPr lang="en-GB" sz="2000" dirty="0">
                    <a:solidFill>
                      <a:srgbClr val="0000FF"/>
                    </a:solidFill>
                  </a:rPr>
                  <a:t>Time</a:t>
                </a:r>
                <a:r>
                  <a:rPr lang="en-GB" sz="2000" dirty="0"/>
                  <a:t>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/>
                  <a:t> 5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C214E30-C809-9B33-2E65-2BF765F67D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301" y="5229200"/>
                <a:ext cx="1723586" cy="1323439"/>
              </a:xfrm>
              <a:prstGeom prst="rect">
                <a:avLst/>
              </a:prstGeom>
              <a:blipFill>
                <a:blip r:embed="rId3"/>
                <a:stretch>
                  <a:fillRect l="-3901" t="-2765" b="-73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15CDD73-3205-FF02-6ADE-CEBDD338C80C}"/>
                  </a:ext>
                </a:extLst>
              </p:cNvPr>
              <p:cNvSpPr txBox="1"/>
              <p:nvPr/>
            </p:nvSpPr>
            <p:spPr>
              <a:xfrm>
                <a:off x="6762066" y="817548"/>
                <a:ext cx="259228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15CDD73-3205-FF02-6ADE-CEBDD338C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2066" y="817548"/>
                <a:ext cx="259228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E2C9295-02E6-7249-A8F9-FE0A617AB9EB}"/>
                  </a:ext>
                </a:extLst>
              </p:cNvPr>
              <p:cNvSpPr txBox="1"/>
              <p:nvPr/>
            </p:nvSpPr>
            <p:spPr>
              <a:xfrm>
                <a:off x="6762066" y="1393612"/>
                <a:ext cx="388843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+2(−9.8)(10)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E2C9295-02E6-7249-A8F9-FE0A617AB9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2066" y="1393612"/>
                <a:ext cx="388843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37FF8D28-0F9E-837C-CABB-42BA66F1793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20" t="77444" r="3420" b="13056"/>
          <a:stretch/>
        </p:blipFill>
        <p:spPr>
          <a:xfrm>
            <a:off x="5087888" y="235364"/>
            <a:ext cx="6839995" cy="5496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C1DCB6-8936-F783-883B-4DFD6A70FA08}"/>
                  </a:ext>
                </a:extLst>
              </p:cNvPr>
              <p:cNvSpPr txBox="1"/>
              <p:nvPr/>
            </p:nvSpPr>
            <p:spPr>
              <a:xfrm>
                <a:off x="6744838" y="1916832"/>
                <a:ext cx="172819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lang="en-GB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𝟏𝟒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C1DCB6-8936-F783-883B-4DFD6A70FA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838" y="1916832"/>
                <a:ext cx="1728192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052D5CA0-513E-A443-51AF-D4323138F74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20" t="89563" r="3420" b="3431"/>
          <a:stretch/>
        </p:blipFill>
        <p:spPr>
          <a:xfrm>
            <a:off x="5178301" y="2682499"/>
            <a:ext cx="6659167" cy="3946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0C2CF32-1CEF-11F7-0E5F-76A14957ADF9}"/>
                  </a:ext>
                </a:extLst>
              </p:cNvPr>
              <p:cNvSpPr txBox="1"/>
              <p:nvPr/>
            </p:nvSpPr>
            <p:spPr>
              <a:xfrm>
                <a:off x="7608934" y="4448910"/>
                <a:ext cx="33941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49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0C2CF32-1CEF-11F7-0E5F-76A14957A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934" y="4448910"/>
                <a:ext cx="33941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2143826-8D7E-F38C-CB27-CE588A99236F}"/>
                  </a:ext>
                </a:extLst>
              </p:cNvPr>
              <p:cNvSpPr txBox="1"/>
              <p:nvPr/>
            </p:nvSpPr>
            <p:spPr>
              <a:xfrm>
                <a:off x="7455119" y="3670824"/>
                <a:ext cx="3816424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−52.5=14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(−9.8)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2143826-8D7E-F38C-CB27-CE588A9923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5119" y="3670824"/>
                <a:ext cx="3816424" cy="7838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00767DD-83C5-5BE7-F317-040DD412FDFA}"/>
                  </a:ext>
                </a:extLst>
              </p:cNvPr>
              <p:cNvSpPr txBox="1"/>
              <p:nvPr/>
            </p:nvSpPr>
            <p:spPr>
              <a:xfrm>
                <a:off x="5429935" y="622284"/>
                <a:ext cx="125019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Vertical</a:t>
                </a:r>
                <a:r>
                  <a:rPr lang="en-GB" sz="20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000" dirty="0">
                    <a:solidFill>
                      <a:srgbClr val="FF0000"/>
                    </a:solidFill>
                  </a:rPr>
                  <a:t>S</a:t>
                </a:r>
                <a:r>
                  <a:rPr lang="en-GB" sz="2000" dirty="0"/>
                  <a:t> =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endParaRPr lang="en-GB" sz="2000" dirty="0"/>
              </a:p>
              <a:p>
                <a:r>
                  <a:rPr lang="en-GB" sz="2000" dirty="0">
                    <a:solidFill>
                      <a:srgbClr val="FF0000"/>
                    </a:solidFill>
                  </a:rPr>
                  <a:t>U</a:t>
                </a:r>
                <a:r>
                  <a:rPr lang="en-GB" sz="2000" dirty="0"/>
                  <a:t> =</a:t>
                </a:r>
                <a:endParaRPr lang="en-GB" sz="2000" dirty="0">
                  <a:solidFill>
                    <a:srgbClr val="FF0000"/>
                  </a:solidFill>
                </a:endParaRPr>
              </a:p>
              <a:p>
                <a:r>
                  <a:rPr lang="en-GB" sz="2000" dirty="0">
                    <a:solidFill>
                      <a:srgbClr val="FF0000"/>
                    </a:solidFill>
                  </a:rPr>
                  <a:t>V</a:t>
                </a:r>
                <a:r>
                  <a:rPr lang="en-GB" sz="2000" dirty="0"/>
                  <a:t> = 0</a:t>
                </a:r>
                <a:endParaRPr lang="en-GB" sz="2000" dirty="0">
                  <a:solidFill>
                    <a:srgbClr val="00B050"/>
                  </a:solidFill>
                </a:endParaRPr>
              </a:p>
              <a:p>
                <a:r>
                  <a:rPr lang="en-GB" sz="2000" dirty="0">
                    <a:solidFill>
                      <a:srgbClr val="FF0000"/>
                    </a:solidFill>
                  </a:rPr>
                  <a:t>A</a:t>
                </a:r>
                <a:r>
                  <a:rPr lang="en-GB" sz="2000" dirty="0"/>
                  <a:t> =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/>
                  <a:t>9.8</a:t>
                </a:r>
              </a:p>
              <a:p>
                <a:r>
                  <a:rPr lang="en-GB" sz="2000" dirty="0">
                    <a:solidFill>
                      <a:srgbClr val="FF0000"/>
                    </a:solidFill>
                  </a:rPr>
                  <a:t>T</a:t>
                </a:r>
                <a:r>
                  <a:rPr lang="en-GB" sz="2000" dirty="0"/>
                  <a:t> =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00767DD-83C5-5BE7-F317-040DD412FD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9935" y="622284"/>
                <a:ext cx="1250190" cy="1938992"/>
              </a:xfrm>
              <a:prstGeom prst="rect">
                <a:avLst/>
              </a:prstGeom>
              <a:blipFill>
                <a:blip r:embed="rId10"/>
                <a:stretch>
                  <a:fillRect l="-5366" t="-1572" b="-47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25F4172-AED6-1AB5-BE2F-3AC10C1A7023}"/>
                  </a:ext>
                </a:extLst>
              </p:cNvPr>
              <p:cNvSpPr txBox="1"/>
              <p:nvPr/>
            </p:nvSpPr>
            <p:spPr>
              <a:xfrm>
                <a:off x="5453300" y="3079957"/>
                <a:ext cx="125019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Vertical</a:t>
                </a:r>
                <a:r>
                  <a:rPr lang="en-GB" sz="20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000" dirty="0">
                    <a:solidFill>
                      <a:srgbClr val="FF0000"/>
                    </a:solidFill>
                  </a:rPr>
                  <a:t>S</a:t>
                </a:r>
                <a:r>
                  <a:rPr lang="en-GB" sz="2000" dirty="0"/>
                  <a:t> =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−52.5</m:t>
                    </m:r>
                  </m:oMath>
                </a14:m>
                <a:endParaRPr lang="en-GB" sz="2000" dirty="0"/>
              </a:p>
              <a:p>
                <a:r>
                  <a:rPr lang="en-GB" sz="2000" dirty="0">
                    <a:solidFill>
                      <a:srgbClr val="FF0000"/>
                    </a:solidFill>
                  </a:rPr>
                  <a:t>U</a:t>
                </a:r>
                <a:r>
                  <a:rPr lang="en-GB" sz="2000" dirty="0"/>
                  <a:t> = 14</a:t>
                </a:r>
                <a:endParaRPr lang="en-GB" sz="2000" dirty="0">
                  <a:solidFill>
                    <a:srgbClr val="FF0000"/>
                  </a:solidFill>
                </a:endParaRPr>
              </a:p>
              <a:p>
                <a:r>
                  <a:rPr lang="en-GB" sz="2000" dirty="0">
                    <a:solidFill>
                      <a:srgbClr val="FF0000"/>
                    </a:solidFill>
                  </a:rPr>
                  <a:t>V</a:t>
                </a:r>
                <a:r>
                  <a:rPr lang="en-GB" sz="2000" dirty="0"/>
                  <a:t> = </a:t>
                </a:r>
                <a:endParaRPr lang="en-GB" sz="2000" dirty="0">
                  <a:solidFill>
                    <a:srgbClr val="00B050"/>
                  </a:solidFill>
                </a:endParaRPr>
              </a:p>
              <a:p>
                <a:r>
                  <a:rPr lang="en-GB" sz="2000" dirty="0">
                    <a:solidFill>
                      <a:srgbClr val="FF0000"/>
                    </a:solidFill>
                  </a:rPr>
                  <a:t>A</a:t>
                </a:r>
                <a:r>
                  <a:rPr lang="en-GB" sz="2000" dirty="0"/>
                  <a:t> =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/>
                  <a:t>9.8</a:t>
                </a:r>
              </a:p>
              <a:p>
                <a:r>
                  <a:rPr lang="en-GB" sz="2000" dirty="0">
                    <a:solidFill>
                      <a:srgbClr val="FF0000"/>
                    </a:solidFill>
                  </a:rPr>
                  <a:t>T</a:t>
                </a:r>
                <a:r>
                  <a:rPr lang="en-GB" sz="2000" dirty="0"/>
                  <a:t> =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25F4172-AED6-1AB5-BE2F-3AC10C1A70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300" y="3079957"/>
                <a:ext cx="1250190" cy="1938992"/>
              </a:xfrm>
              <a:prstGeom prst="rect">
                <a:avLst/>
              </a:prstGeom>
              <a:blipFill>
                <a:blip r:embed="rId11"/>
                <a:stretch>
                  <a:fillRect l="-5366" t="-1572" b="-47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A589D14-AE58-9898-488B-B00BBEA34BF3}"/>
                  </a:ext>
                </a:extLst>
              </p:cNvPr>
              <p:cNvSpPr txBox="1"/>
              <p:nvPr/>
            </p:nvSpPr>
            <p:spPr>
              <a:xfrm>
                <a:off x="7862729" y="2864734"/>
                <a:ext cx="2808312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𝑢𝑡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A589D14-AE58-9898-488B-B00BBEA34B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2729" y="2864734"/>
                <a:ext cx="2808312" cy="78380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0BA6946-C705-5E4D-1F2E-E59F6AEB8052}"/>
                  </a:ext>
                </a:extLst>
              </p:cNvPr>
              <p:cNvSpPr txBox="1"/>
              <p:nvPr/>
            </p:nvSpPr>
            <p:spPr>
              <a:xfrm>
                <a:off x="9913190" y="4880958"/>
                <a:ext cx="122413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0BA6946-C705-5E4D-1F2E-E59F6AEB8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3190" y="4880958"/>
                <a:ext cx="1224136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7D6D025-E336-7E11-E71A-9F9901402FFA}"/>
                  </a:ext>
                </a:extLst>
              </p:cNvPr>
              <p:cNvSpPr txBox="1"/>
              <p:nvPr/>
            </p:nvSpPr>
            <p:spPr>
              <a:xfrm>
                <a:off x="7608934" y="5270615"/>
                <a:ext cx="151216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50= </m:t>
                    </m:r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5</m:t>
                    </m:r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𝑢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7D6D025-E336-7E11-E71A-9F9901402F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934" y="5270615"/>
                <a:ext cx="1512168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5961D03-640D-2A0C-20ED-1A0A9F53B412}"/>
                  </a:ext>
                </a:extLst>
              </p:cNvPr>
              <p:cNvSpPr txBox="1"/>
              <p:nvPr/>
            </p:nvSpPr>
            <p:spPr>
              <a:xfrm>
                <a:off x="7853945" y="5737611"/>
                <a:ext cx="12381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GB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u</m:t>
                    </m:r>
                    <m:r>
                      <a:rPr kumimoji="0" lang="en-GB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10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5961D03-640D-2A0C-20ED-1A0A9F53B4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3945" y="5737611"/>
                <a:ext cx="1238170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B7784A2-6AF7-E8CD-B307-5C1A74AD3580}"/>
                  </a:ext>
                </a:extLst>
              </p:cNvPr>
              <p:cNvSpPr txBox="1"/>
              <p:nvPr/>
            </p:nvSpPr>
            <p:spPr>
              <a:xfrm>
                <a:off x="366616" y="4124164"/>
                <a:ext cx="4181240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𝑹𝒆𝒔𝒖𝒍𝒕𝒂𝒏𝒕</m:t>
                    </m:r>
                    <m:r>
                      <a:rPr kumimoji="0" lang="en-GB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𝑽𝒆𝒍𝒐𝒄𝒊𝒕𝒚</m:t>
                    </m:r>
                  </m:oMath>
                </a14:m>
                <a:r>
                  <a:rPr kumimoji="0" lang="en-GB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:r>
                  <a:rPr kumimoji="0" lang="en-GB" sz="2800" b="1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at </a:t>
                </a:r>
                <a:r>
                  <a:rPr kumimoji="0" lang="en-GB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O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B7784A2-6AF7-E8CD-B307-5C1A74AD35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16" y="4124164"/>
                <a:ext cx="4181240" cy="523220"/>
              </a:xfrm>
              <a:prstGeom prst="rect">
                <a:avLst/>
              </a:prstGeom>
              <a:blipFill>
                <a:blip r:embed="rId16"/>
                <a:stretch>
                  <a:fillRect t="-12941" r="-1020" b="-329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6001316-6857-3A0E-C4ED-FD36F569472B}"/>
              </a:ext>
            </a:extLst>
          </p:cNvPr>
          <p:cNvCxnSpPr/>
          <p:nvPr/>
        </p:nvCxnSpPr>
        <p:spPr>
          <a:xfrm>
            <a:off x="629419" y="5860048"/>
            <a:ext cx="11521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3BA533F-9765-2B32-FE92-98A3E394DAC4}"/>
              </a:ext>
            </a:extLst>
          </p:cNvPr>
          <p:cNvCxnSpPr>
            <a:cxnSpLocks/>
          </p:cNvCxnSpPr>
          <p:nvPr/>
        </p:nvCxnSpPr>
        <p:spPr>
          <a:xfrm flipV="1">
            <a:off x="1853555" y="5078314"/>
            <a:ext cx="0" cy="7953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2C71593-42FE-6245-FD14-123B87CB9BEA}"/>
              </a:ext>
            </a:extLst>
          </p:cNvPr>
          <p:cNvCxnSpPr>
            <a:cxnSpLocks/>
          </p:cNvCxnSpPr>
          <p:nvPr/>
        </p:nvCxnSpPr>
        <p:spPr>
          <a:xfrm flipV="1">
            <a:off x="673919" y="5078314"/>
            <a:ext cx="1134428" cy="697333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29DC26BC-FABE-F582-B5A8-EE453A048656}"/>
              </a:ext>
            </a:extLst>
          </p:cNvPr>
          <p:cNvSpPr/>
          <p:nvPr/>
        </p:nvSpPr>
        <p:spPr>
          <a:xfrm>
            <a:off x="1001861" y="5775647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0A66D4C-5A3F-D002-FE06-1902448877AB}"/>
                  </a:ext>
                </a:extLst>
              </p:cNvPr>
              <p:cNvSpPr/>
              <p:nvPr/>
            </p:nvSpPr>
            <p:spPr>
              <a:xfrm>
                <a:off x="1869952" y="5313982"/>
                <a:ext cx="59343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14</m:t>
                      </m:r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0A66D4C-5A3F-D002-FE06-1902448877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9952" y="5313982"/>
                <a:ext cx="593432" cy="461665"/>
              </a:xfrm>
              <a:prstGeom prst="rect">
                <a:avLst/>
              </a:prstGeom>
              <a:blipFill>
                <a:blip r:embed="rId17"/>
                <a:stretch>
                  <a:fillRect l="-20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B085B66-E47B-EA6F-3197-68F9C3608EAC}"/>
                  </a:ext>
                </a:extLst>
              </p:cNvPr>
              <p:cNvSpPr txBox="1"/>
              <p:nvPr/>
            </p:nvSpPr>
            <p:spPr>
              <a:xfrm>
                <a:off x="315493" y="5684212"/>
                <a:ext cx="4023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B085B66-E47B-EA6F-3197-68F9C3608E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493" y="5684212"/>
                <a:ext cx="402331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0AD49DF2-EB8C-008C-8B0D-7EA474AE1A7B}"/>
                  </a:ext>
                </a:extLst>
              </p:cNvPr>
              <p:cNvSpPr/>
              <p:nvPr/>
            </p:nvSpPr>
            <p:spPr>
              <a:xfrm>
                <a:off x="2718763" y="4964150"/>
                <a:ext cx="2150440" cy="10938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e>
                            <m: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n-GB" sz="28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8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GB" sz="28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𝒎𝒔</m:t>
                          </m:r>
                        </m:e>
                        <m:sup>
                          <m:r>
                            <a:rPr lang="en-GB" sz="28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28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0AD49DF2-EB8C-008C-8B0D-7EA474AE1A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8763" y="4964150"/>
                <a:ext cx="2150440" cy="109382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96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0" grpId="0"/>
      <p:bldP spid="11" grpId="0"/>
      <p:bldP spid="13" grpId="0"/>
      <p:bldP spid="14" grpId="0"/>
      <p:bldP spid="15" grpId="0"/>
      <p:bldP spid="16" grpId="0"/>
      <p:bldP spid="18" grpId="0"/>
      <p:bldP spid="19" grpId="0"/>
      <p:bldP spid="20" grpId="0" animBg="1"/>
      <p:bldP spid="24" grpId="0"/>
      <p:bldP spid="25" grpId="0"/>
      <p:bldP spid="2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BC41ED1D-4D3F-40F4-898D-A4CACF3031E0}"/>
              </a:ext>
            </a:extLst>
          </p:cNvPr>
          <p:cNvSpPr txBox="1"/>
          <p:nvPr/>
        </p:nvSpPr>
        <p:spPr>
          <a:xfrm>
            <a:off x="551384" y="476955"/>
            <a:ext cx="10945214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/>
              <a:t>Vertical and Horizontal Components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1ABD192-ADD3-44E6-B36A-71EFC0931358}"/>
              </a:ext>
            </a:extLst>
          </p:cNvPr>
          <p:cNvSpPr/>
          <p:nvPr/>
        </p:nvSpPr>
        <p:spPr>
          <a:xfrm>
            <a:off x="3499712" y="2015884"/>
            <a:ext cx="6808756" cy="3733589"/>
          </a:xfrm>
          <a:custGeom>
            <a:avLst/>
            <a:gdLst>
              <a:gd name="connsiteX0" fmla="*/ 0 w 4499428"/>
              <a:gd name="connsiteY0" fmla="*/ 2612574 h 2627089"/>
              <a:gd name="connsiteX1" fmla="*/ 2394857 w 4499428"/>
              <a:gd name="connsiteY1" fmla="*/ 3 h 2627089"/>
              <a:gd name="connsiteX2" fmla="*/ 4499428 w 4499428"/>
              <a:gd name="connsiteY2" fmla="*/ 2627089 h 262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99428" h="2627089">
                <a:moveTo>
                  <a:pt x="0" y="2612574"/>
                </a:moveTo>
                <a:cubicBezTo>
                  <a:pt x="822476" y="1305079"/>
                  <a:pt x="1644952" y="-2416"/>
                  <a:pt x="2394857" y="3"/>
                </a:cubicBezTo>
                <a:cubicBezTo>
                  <a:pt x="3144762" y="2422"/>
                  <a:pt x="3822095" y="1314755"/>
                  <a:pt x="4499428" y="2627089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92825EC-56AF-4C1B-B230-BA397BE182F6}"/>
              </a:ext>
            </a:extLst>
          </p:cNvPr>
          <p:cNvCxnSpPr>
            <a:cxnSpLocks/>
          </p:cNvCxnSpPr>
          <p:nvPr/>
        </p:nvCxnSpPr>
        <p:spPr>
          <a:xfrm flipV="1">
            <a:off x="3488446" y="3943917"/>
            <a:ext cx="889379" cy="1811282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5A1996F-E704-48F4-910E-5C056693AD00}"/>
                  </a:ext>
                </a:extLst>
              </p:cNvPr>
              <p:cNvSpPr txBox="1"/>
              <p:nvPr/>
            </p:nvSpPr>
            <p:spPr>
              <a:xfrm>
                <a:off x="2423592" y="4458322"/>
                <a:ext cx="150954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20</m:t>
                    </m:r>
                  </m:oMath>
                </a14:m>
                <a:r>
                  <a:rPr lang="en-GB" sz="3200" dirty="0">
                    <a:solidFill>
                      <a:srgbClr val="00B050"/>
                    </a:solidFill>
                  </a:rPr>
                  <a:t> ms</a:t>
                </a:r>
                <a:r>
                  <a:rPr lang="en-GB" sz="3200" baseline="30000" dirty="0">
                    <a:solidFill>
                      <a:srgbClr val="00B050"/>
                    </a:solidFill>
                  </a:rPr>
                  <a:t>-1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5A1996F-E704-48F4-910E-5C056693AD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4458322"/>
                <a:ext cx="1509543" cy="584775"/>
              </a:xfrm>
              <a:prstGeom prst="rect">
                <a:avLst/>
              </a:prstGeom>
              <a:blipFill>
                <a:blip r:embed="rId2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D7388DC-5709-40A5-BA51-D817E4897200}"/>
              </a:ext>
            </a:extLst>
          </p:cNvPr>
          <p:cNvCxnSpPr>
            <a:cxnSpLocks/>
          </p:cNvCxnSpPr>
          <p:nvPr/>
        </p:nvCxnSpPr>
        <p:spPr>
          <a:xfrm flipV="1">
            <a:off x="4475820" y="3943917"/>
            <a:ext cx="0" cy="1813933"/>
          </a:xfrm>
          <a:prstGeom prst="straightConnector1">
            <a:avLst/>
          </a:prstGeom>
          <a:ln w="50800">
            <a:solidFill>
              <a:srgbClr val="0000FF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24BC3C6-1669-4389-ACEB-D135AD6612B2}"/>
                  </a:ext>
                </a:extLst>
              </p:cNvPr>
              <p:cNvSpPr txBox="1"/>
              <p:nvPr/>
            </p:nvSpPr>
            <p:spPr>
              <a:xfrm>
                <a:off x="4573816" y="4565242"/>
                <a:ext cx="2038834" cy="5686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70°</m:t>
                          </m:r>
                        </m:e>
                      </m:func>
                    </m:oMath>
                  </m:oMathPara>
                </a14:m>
                <a:endParaRPr lang="en-GB" sz="3200" baseline="30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24BC3C6-1669-4389-ACEB-D135AD6612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3816" y="4565242"/>
                <a:ext cx="2038834" cy="5686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F97938FA-4350-473A-B8B6-AF24B45E5391}"/>
              </a:ext>
            </a:extLst>
          </p:cNvPr>
          <p:cNvSpPr/>
          <p:nvPr/>
        </p:nvSpPr>
        <p:spPr>
          <a:xfrm>
            <a:off x="3710370" y="5356259"/>
            <a:ext cx="170744" cy="360982"/>
          </a:xfrm>
          <a:custGeom>
            <a:avLst/>
            <a:gdLst>
              <a:gd name="connsiteX0" fmla="*/ 0 w 139700"/>
              <a:gd name="connsiteY0" fmla="*/ 0 h 254000"/>
              <a:gd name="connsiteX1" fmla="*/ 114300 w 139700"/>
              <a:gd name="connsiteY1" fmla="*/ 114300 h 254000"/>
              <a:gd name="connsiteX2" fmla="*/ 139700 w 139700"/>
              <a:gd name="connsiteY2" fmla="*/ 254000 h 25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9700" h="254000">
                <a:moveTo>
                  <a:pt x="0" y="0"/>
                </a:moveTo>
                <a:cubicBezTo>
                  <a:pt x="45508" y="35983"/>
                  <a:pt x="91017" y="71967"/>
                  <a:pt x="114300" y="114300"/>
                </a:cubicBezTo>
                <a:cubicBezTo>
                  <a:pt x="137583" y="156633"/>
                  <a:pt x="138641" y="205316"/>
                  <a:pt x="139700" y="254000"/>
                </a:cubicBezTo>
              </a:path>
            </a:pathLst>
          </a:cu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735F2F3-F1F1-4A16-AB20-7A4F69293ED6}"/>
                  </a:ext>
                </a:extLst>
              </p:cNvPr>
              <p:cNvSpPr txBox="1"/>
              <p:nvPr/>
            </p:nvSpPr>
            <p:spPr>
              <a:xfrm>
                <a:off x="3724607" y="5256244"/>
                <a:ext cx="643202" cy="362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70°</m:t>
                      </m:r>
                    </m:oMath>
                  </m:oMathPara>
                </a14:m>
                <a:endParaRPr lang="en-GB" baseline="300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735F2F3-F1F1-4A16-AB20-7A4F69293E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4607" y="5256244"/>
                <a:ext cx="643202" cy="3629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/>
          <p:nvPr/>
        </p:nvCxnSpPr>
        <p:spPr>
          <a:xfrm>
            <a:off x="1739516" y="5763527"/>
            <a:ext cx="8712968" cy="65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09E0642-0261-4CEC-ADB2-56441AD46F79}"/>
              </a:ext>
            </a:extLst>
          </p:cNvPr>
          <p:cNvCxnSpPr>
            <a:cxnSpLocks/>
          </p:cNvCxnSpPr>
          <p:nvPr/>
        </p:nvCxnSpPr>
        <p:spPr>
          <a:xfrm>
            <a:off x="3551888" y="5828318"/>
            <a:ext cx="937272" cy="21518"/>
          </a:xfrm>
          <a:prstGeom prst="straightConnector1">
            <a:avLst/>
          </a:prstGeom>
          <a:ln w="539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A522F65-E61F-4EC1-A148-521E3F362FA8}"/>
                  </a:ext>
                </a:extLst>
              </p:cNvPr>
              <p:cNvSpPr txBox="1"/>
              <p:nvPr/>
            </p:nvSpPr>
            <p:spPr>
              <a:xfrm>
                <a:off x="3014328" y="5951917"/>
                <a:ext cx="2063760" cy="573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70°</m:t>
                          </m:r>
                        </m:e>
                      </m:func>
                    </m:oMath>
                  </m:oMathPara>
                </a14:m>
                <a:endParaRPr lang="en-GB" sz="3200" baseline="30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A522F65-E61F-4EC1-A148-521E3F362F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4328" y="5951917"/>
                <a:ext cx="2063760" cy="57342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019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5" grpId="0"/>
      <p:bldP spid="50" grpId="0"/>
      <p:bldP spid="51" grpId="0" animBg="1"/>
      <p:bldP spid="5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BC41ED1D-4D3F-40F4-898D-A4CACF3031E0}"/>
              </a:ext>
            </a:extLst>
          </p:cNvPr>
          <p:cNvSpPr txBox="1"/>
          <p:nvPr/>
        </p:nvSpPr>
        <p:spPr>
          <a:xfrm>
            <a:off x="551384" y="476955"/>
            <a:ext cx="10945214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/>
              <a:t>Vertical and Horizontal Components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1ABD192-ADD3-44E6-B36A-71EFC0931358}"/>
              </a:ext>
            </a:extLst>
          </p:cNvPr>
          <p:cNvSpPr/>
          <p:nvPr/>
        </p:nvSpPr>
        <p:spPr>
          <a:xfrm>
            <a:off x="3319692" y="2273645"/>
            <a:ext cx="6808756" cy="3733589"/>
          </a:xfrm>
          <a:custGeom>
            <a:avLst/>
            <a:gdLst>
              <a:gd name="connsiteX0" fmla="*/ 0 w 4499428"/>
              <a:gd name="connsiteY0" fmla="*/ 2612574 h 2627089"/>
              <a:gd name="connsiteX1" fmla="*/ 2394857 w 4499428"/>
              <a:gd name="connsiteY1" fmla="*/ 3 h 2627089"/>
              <a:gd name="connsiteX2" fmla="*/ 4499428 w 4499428"/>
              <a:gd name="connsiteY2" fmla="*/ 2627089 h 262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99428" h="2627089">
                <a:moveTo>
                  <a:pt x="0" y="2612574"/>
                </a:moveTo>
                <a:cubicBezTo>
                  <a:pt x="822476" y="1305079"/>
                  <a:pt x="1644952" y="-2416"/>
                  <a:pt x="2394857" y="3"/>
                </a:cubicBezTo>
                <a:cubicBezTo>
                  <a:pt x="3144762" y="2422"/>
                  <a:pt x="3822095" y="1314755"/>
                  <a:pt x="4499428" y="2627089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92825EC-56AF-4C1B-B230-BA397BE182F6}"/>
              </a:ext>
            </a:extLst>
          </p:cNvPr>
          <p:cNvCxnSpPr>
            <a:cxnSpLocks/>
          </p:cNvCxnSpPr>
          <p:nvPr/>
        </p:nvCxnSpPr>
        <p:spPr>
          <a:xfrm flipV="1">
            <a:off x="4691844" y="2762920"/>
            <a:ext cx="1008112" cy="1186137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D7388DC-5709-40A5-BA51-D817E4897200}"/>
              </a:ext>
            </a:extLst>
          </p:cNvPr>
          <p:cNvCxnSpPr>
            <a:cxnSpLocks/>
          </p:cNvCxnSpPr>
          <p:nvPr/>
        </p:nvCxnSpPr>
        <p:spPr>
          <a:xfrm flipV="1">
            <a:off x="5736544" y="2836719"/>
            <a:ext cx="0" cy="1126392"/>
          </a:xfrm>
          <a:prstGeom prst="straightConnector1">
            <a:avLst/>
          </a:prstGeom>
          <a:ln w="50800">
            <a:solidFill>
              <a:srgbClr val="0000FF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559496" y="6021288"/>
            <a:ext cx="8712968" cy="65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09E0642-0261-4CEC-ADB2-56441AD46F79}"/>
              </a:ext>
            </a:extLst>
          </p:cNvPr>
          <p:cNvCxnSpPr>
            <a:cxnSpLocks/>
          </p:cNvCxnSpPr>
          <p:nvPr/>
        </p:nvCxnSpPr>
        <p:spPr>
          <a:xfrm>
            <a:off x="4799272" y="3941593"/>
            <a:ext cx="937272" cy="21518"/>
          </a:xfrm>
          <a:prstGeom prst="straightConnector1">
            <a:avLst/>
          </a:prstGeom>
          <a:ln w="539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A522F65-E61F-4EC1-A148-521E3F362FA8}"/>
                  </a:ext>
                </a:extLst>
              </p:cNvPr>
              <p:cNvSpPr txBox="1"/>
              <p:nvPr/>
            </p:nvSpPr>
            <p:spPr>
              <a:xfrm>
                <a:off x="4566567" y="3889361"/>
                <a:ext cx="2063760" cy="573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70°</m:t>
                          </m:r>
                        </m:e>
                      </m:func>
                    </m:oMath>
                  </m:oMathPara>
                </a14:m>
                <a:endParaRPr lang="en-GB" sz="3200" baseline="30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A522F65-E61F-4EC1-A148-521E3F362F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567" y="3889361"/>
                <a:ext cx="2063760" cy="5734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3A98E98-6EA3-A56B-2484-F2404D1EF3DB}"/>
              </a:ext>
            </a:extLst>
          </p:cNvPr>
          <p:cNvCxnSpPr>
            <a:cxnSpLocks/>
          </p:cNvCxnSpPr>
          <p:nvPr/>
        </p:nvCxnSpPr>
        <p:spPr>
          <a:xfrm flipV="1">
            <a:off x="6864027" y="2269065"/>
            <a:ext cx="1044699" cy="7464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742B4CD-A70C-7C52-97F9-9A7B61C70765}"/>
              </a:ext>
            </a:extLst>
          </p:cNvPr>
          <p:cNvCxnSpPr>
            <a:cxnSpLocks/>
          </p:cNvCxnSpPr>
          <p:nvPr/>
        </p:nvCxnSpPr>
        <p:spPr>
          <a:xfrm>
            <a:off x="6971455" y="2269065"/>
            <a:ext cx="937272" cy="21518"/>
          </a:xfrm>
          <a:prstGeom prst="straightConnector1">
            <a:avLst/>
          </a:prstGeom>
          <a:ln w="539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527BD06-B8B0-A4E9-5BB9-B6B8967B8570}"/>
                  </a:ext>
                </a:extLst>
              </p:cNvPr>
              <p:cNvSpPr txBox="1"/>
              <p:nvPr/>
            </p:nvSpPr>
            <p:spPr>
              <a:xfrm>
                <a:off x="6598943" y="2313871"/>
                <a:ext cx="2063760" cy="573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70°</m:t>
                          </m:r>
                        </m:e>
                      </m:func>
                    </m:oMath>
                  </m:oMathPara>
                </a14:m>
                <a:endParaRPr lang="en-GB" sz="3200" baseline="30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527BD06-B8B0-A4E9-5BB9-B6B8967B8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943" y="2313871"/>
                <a:ext cx="2063760" cy="5734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8A89C7D-8691-197D-CCCF-5AF52B0ABB79}"/>
              </a:ext>
            </a:extLst>
          </p:cNvPr>
          <p:cNvCxnSpPr>
            <a:cxnSpLocks/>
          </p:cNvCxnSpPr>
          <p:nvPr/>
        </p:nvCxnSpPr>
        <p:spPr>
          <a:xfrm>
            <a:off x="8964854" y="4020890"/>
            <a:ext cx="1103335" cy="1330032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99755A8-0BE3-A87C-F6DB-3BDEA5AA85BB}"/>
              </a:ext>
            </a:extLst>
          </p:cNvPr>
          <p:cNvCxnSpPr>
            <a:cxnSpLocks/>
          </p:cNvCxnSpPr>
          <p:nvPr/>
        </p:nvCxnSpPr>
        <p:spPr>
          <a:xfrm>
            <a:off x="10068189" y="4006707"/>
            <a:ext cx="11809" cy="1290141"/>
          </a:xfrm>
          <a:prstGeom prst="straightConnector1">
            <a:avLst/>
          </a:prstGeom>
          <a:ln w="50800">
            <a:solidFill>
              <a:srgbClr val="0000FF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274463C-337A-C80C-1474-9EA4A144C1DC}"/>
              </a:ext>
            </a:extLst>
          </p:cNvPr>
          <p:cNvCxnSpPr>
            <a:cxnSpLocks/>
          </p:cNvCxnSpPr>
          <p:nvPr/>
        </p:nvCxnSpPr>
        <p:spPr>
          <a:xfrm>
            <a:off x="9050719" y="4006707"/>
            <a:ext cx="931603" cy="0"/>
          </a:xfrm>
          <a:prstGeom prst="straightConnector1">
            <a:avLst/>
          </a:prstGeom>
          <a:ln w="539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AF4136-47DB-D727-8466-DFF27C9B311F}"/>
                  </a:ext>
                </a:extLst>
              </p:cNvPr>
              <p:cNvSpPr txBox="1"/>
              <p:nvPr/>
            </p:nvSpPr>
            <p:spPr>
              <a:xfrm>
                <a:off x="8796300" y="3412194"/>
                <a:ext cx="2063760" cy="573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70°</m:t>
                          </m:r>
                        </m:e>
                      </m:func>
                    </m:oMath>
                  </m:oMathPara>
                </a14:m>
                <a:endParaRPr lang="en-GB" sz="3200" baseline="30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AF4136-47DB-D727-8466-DFF27C9B31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300" y="3412194"/>
                <a:ext cx="2063760" cy="5734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85111E0-BB20-E821-BBB1-1A65789DF72A}"/>
              </a:ext>
            </a:extLst>
          </p:cNvPr>
          <p:cNvCxnSpPr>
            <a:cxnSpLocks/>
          </p:cNvCxnSpPr>
          <p:nvPr/>
        </p:nvCxnSpPr>
        <p:spPr>
          <a:xfrm flipV="1">
            <a:off x="3308426" y="4201678"/>
            <a:ext cx="889379" cy="1811282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F4BAC43-5846-2C60-26A6-E858BBF2A325}"/>
                  </a:ext>
                </a:extLst>
              </p:cNvPr>
              <p:cNvSpPr txBox="1"/>
              <p:nvPr/>
            </p:nvSpPr>
            <p:spPr>
              <a:xfrm>
                <a:off x="2243572" y="4716083"/>
                <a:ext cx="150954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20</m:t>
                    </m:r>
                  </m:oMath>
                </a14:m>
                <a:r>
                  <a:rPr lang="en-GB" sz="3200" dirty="0">
                    <a:solidFill>
                      <a:srgbClr val="00B050"/>
                    </a:solidFill>
                  </a:rPr>
                  <a:t> ms</a:t>
                </a:r>
                <a:r>
                  <a:rPr lang="en-GB" sz="3200" baseline="30000" dirty="0">
                    <a:solidFill>
                      <a:srgbClr val="00B050"/>
                    </a:solidFill>
                  </a:rPr>
                  <a:t>-1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F4BAC43-5846-2C60-26A6-E858BBF2A3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3572" y="4716083"/>
                <a:ext cx="1509543" cy="584775"/>
              </a:xfrm>
              <a:prstGeom prst="rect">
                <a:avLst/>
              </a:prstGeom>
              <a:blipFill>
                <a:blip r:embed="rId5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C0BC2A5-89EC-A511-A649-5A590143A720}"/>
              </a:ext>
            </a:extLst>
          </p:cNvPr>
          <p:cNvCxnSpPr>
            <a:cxnSpLocks/>
          </p:cNvCxnSpPr>
          <p:nvPr/>
        </p:nvCxnSpPr>
        <p:spPr>
          <a:xfrm flipV="1">
            <a:off x="4295800" y="4201678"/>
            <a:ext cx="0" cy="1813933"/>
          </a:xfrm>
          <a:prstGeom prst="straightConnector1">
            <a:avLst/>
          </a:prstGeom>
          <a:ln w="50800">
            <a:solidFill>
              <a:srgbClr val="0000FF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6F4D4AD-5721-33DF-B046-C1983776D8D2}"/>
                  </a:ext>
                </a:extLst>
              </p:cNvPr>
              <p:cNvSpPr txBox="1"/>
              <p:nvPr/>
            </p:nvSpPr>
            <p:spPr>
              <a:xfrm>
                <a:off x="4393796" y="4823003"/>
                <a:ext cx="2038834" cy="5686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70°</m:t>
                          </m:r>
                        </m:e>
                      </m:func>
                    </m:oMath>
                  </m:oMathPara>
                </a14:m>
                <a:endParaRPr lang="en-GB" sz="3200" baseline="30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6F4D4AD-5721-33DF-B046-C1983776D8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3796" y="4823003"/>
                <a:ext cx="2038834" cy="5686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1279A62-D184-BFA6-264D-2045FE96437E}"/>
              </a:ext>
            </a:extLst>
          </p:cNvPr>
          <p:cNvSpPr/>
          <p:nvPr/>
        </p:nvSpPr>
        <p:spPr>
          <a:xfrm>
            <a:off x="3530350" y="5614020"/>
            <a:ext cx="170744" cy="360982"/>
          </a:xfrm>
          <a:custGeom>
            <a:avLst/>
            <a:gdLst>
              <a:gd name="connsiteX0" fmla="*/ 0 w 139700"/>
              <a:gd name="connsiteY0" fmla="*/ 0 h 254000"/>
              <a:gd name="connsiteX1" fmla="*/ 114300 w 139700"/>
              <a:gd name="connsiteY1" fmla="*/ 114300 h 254000"/>
              <a:gd name="connsiteX2" fmla="*/ 139700 w 139700"/>
              <a:gd name="connsiteY2" fmla="*/ 254000 h 25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9700" h="254000">
                <a:moveTo>
                  <a:pt x="0" y="0"/>
                </a:moveTo>
                <a:cubicBezTo>
                  <a:pt x="45508" y="35983"/>
                  <a:pt x="91017" y="71967"/>
                  <a:pt x="114300" y="114300"/>
                </a:cubicBezTo>
                <a:cubicBezTo>
                  <a:pt x="137583" y="156633"/>
                  <a:pt x="138641" y="205316"/>
                  <a:pt x="139700" y="254000"/>
                </a:cubicBezTo>
              </a:path>
            </a:pathLst>
          </a:cu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53C2B55-1E30-8C23-A24E-57BBD3CD0F94}"/>
                  </a:ext>
                </a:extLst>
              </p:cNvPr>
              <p:cNvSpPr txBox="1"/>
              <p:nvPr/>
            </p:nvSpPr>
            <p:spPr>
              <a:xfrm>
                <a:off x="3544587" y="5514005"/>
                <a:ext cx="643202" cy="362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70°</m:t>
                      </m:r>
                    </m:oMath>
                  </m:oMathPara>
                </a14:m>
                <a:endParaRPr lang="en-GB" baseline="30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53C2B55-1E30-8C23-A24E-57BBD3CD0F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587" y="5514005"/>
                <a:ext cx="643202" cy="36298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12114BE-6C98-AFE5-2650-BD2708D2F27F}"/>
              </a:ext>
            </a:extLst>
          </p:cNvPr>
          <p:cNvCxnSpPr>
            <a:cxnSpLocks/>
          </p:cNvCxnSpPr>
          <p:nvPr/>
        </p:nvCxnSpPr>
        <p:spPr>
          <a:xfrm>
            <a:off x="3371868" y="6086079"/>
            <a:ext cx="937272" cy="21518"/>
          </a:xfrm>
          <a:prstGeom prst="straightConnector1">
            <a:avLst/>
          </a:prstGeom>
          <a:ln w="539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B5AE67B-1397-3712-516B-3ECA4C0FD0CB}"/>
                  </a:ext>
                </a:extLst>
              </p:cNvPr>
              <p:cNvSpPr txBox="1"/>
              <p:nvPr/>
            </p:nvSpPr>
            <p:spPr>
              <a:xfrm>
                <a:off x="2834308" y="6209678"/>
                <a:ext cx="2063760" cy="573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70°</m:t>
                          </m:r>
                        </m:e>
                      </m:func>
                    </m:oMath>
                  </m:oMathPara>
                </a14:m>
                <a:endParaRPr lang="en-GB" sz="3200" baseline="30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B5AE67B-1397-3712-516B-3ECA4C0FD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308" y="6209678"/>
                <a:ext cx="2063760" cy="57342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439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1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994787-4B33-4E38-ADA3-F27822AC83FE}"/>
                  </a:ext>
                </a:extLst>
              </p:cNvPr>
              <p:cNvSpPr txBox="1"/>
              <p:nvPr/>
            </p:nvSpPr>
            <p:spPr>
              <a:xfrm>
                <a:off x="407368" y="240276"/>
                <a:ext cx="11377264" cy="249299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600" dirty="0"/>
                  <a:t>A particle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600" dirty="0"/>
                  <a:t> is projected from a point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600" dirty="0"/>
                  <a:t> on a horizontal plane with speed 28 ms</a:t>
                </a:r>
                <a:r>
                  <a:rPr lang="en-GB" sz="2600" baseline="30000" dirty="0"/>
                  <a:t>-1</a:t>
                </a:r>
                <a:r>
                  <a:rPr lang="en-GB" sz="2600" dirty="0"/>
                  <a:t> and with angle of elevation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r>
                  <a:rPr lang="en-GB" sz="2600" dirty="0"/>
                  <a:t>. After projection, the particle moves freely under gravity until it strikes the plane at a point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600" dirty="0"/>
                  <a:t>. Find:</a:t>
                </a:r>
              </a:p>
              <a:p>
                <a:r>
                  <a:rPr lang="en-GB" sz="2600" dirty="0"/>
                  <a:t>a) the greatest height above the plane reached by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en-GB" sz="2600" dirty="0"/>
              </a:p>
              <a:p>
                <a:r>
                  <a:rPr lang="en-US" sz="2600" dirty="0"/>
                  <a:t>b) the time of flight of 𝑃</a:t>
                </a:r>
              </a:p>
              <a:p>
                <a:r>
                  <a:rPr lang="en-US" sz="2600" dirty="0"/>
                  <a:t>c)</a:t>
                </a:r>
                <a:r>
                  <a:rPr lang="en-GB" sz="2600" dirty="0"/>
                  <a:t> the distance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𝑂𝐴</m:t>
                    </m:r>
                  </m:oMath>
                </a14:m>
                <a:endParaRPr lang="en-GB" sz="2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994787-4B33-4E38-ADA3-F27822AC83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40276"/>
                <a:ext cx="11377264" cy="2492990"/>
              </a:xfrm>
              <a:prstGeom prst="rect">
                <a:avLst/>
              </a:prstGeom>
              <a:blipFill>
                <a:blip r:embed="rId2"/>
                <a:stretch>
                  <a:fillRect b="-182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C7700473-1F06-4E2F-AABE-05E52E90C876}"/>
              </a:ext>
            </a:extLst>
          </p:cNvPr>
          <p:cNvSpPr txBox="1"/>
          <p:nvPr/>
        </p:nvSpPr>
        <p:spPr>
          <a:xfrm>
            <a:off x="7130068" y="6055507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Greatest height is 10m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057787" y="2852936"/>
                <a:ext cx="1606165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Vertical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S</a:t>
                </a:r>
                <a:r>
                  <a:rPr lang="en-GB" sz="2400" dirty="0"/>
                  <a:t> =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U</a:t>
                </a:r>
                <a:r>
                  <a:rPr lang="en-GB" sz="2400" dirty="0"/>
                  <a:t> = 14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V</a:t>
                </a:r>
                <a:r>
                  <a:rPr lang="en-GB" sz="2400" dirty="0"/>
                  <a:t> = 0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A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9.8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</a:t>
                </a:r>
                <a:r>
                  <a:rPr lang="en-GB" sz="2400" dirty="0"/>
                  <a:t> = 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7787" y="2852936"/>
                <a:ext cx="1606165" cy="2308324"/>
              </a:xfrm>
              <a:prstGeom prst="rect">
                <a:avLst/>
              </a:prstGeom>
              <a:blipFill>
                <a:blip r:embed="rId3"/>
                <a:stretch>
                  <a:fillRect l="-6084" t="-2111" b="-50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033724" y="5145733"/>
                <a:ext cx="2134284" cy="1604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Horizontal</a:t>
                </a:r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Distance</a:t>
                </a:r>
                <a:r>
                  <a:rPr lang="en-GB" sz="2400" dirty="0"/>
                  <a:t> = </a:t>
                </a:r>
                <a:endParaRPr lang="en-GB" sz="2800" dirty="0"/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Speed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14</m:t>
                    </m:r>
                    <m:rad>
                      <m:radPr>
                        <m:degHide m:val="on"/>
                        <m:ctrlP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Time</a:t>
                </a:r>
                <a:r>
                  <a:rPr lang="en-GB" sz="2400" dirty="0"/>
                  <a:t> = 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724" y="5145733"/>
                <a:ext cx="2134284" cy="1604478"/>
              </a:xfrm>
              <a:prstGeom prst="rect">
                <a:avLst/>
              </a:prstGeom>
              <a:blipFill>
                <a:blip r:embed="rId4"/>
                <a:stretch>
                  <a:fillRect l="-4571" t="-3042" b="-76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238C8922-E11B-0218-F09C-704EAF7D5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296" y="3284984"/>
            <a:ext cx="3499448" cy="28509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A417D08-0764-1204-788F-C415C29CDDD0}"/>
                  </a:ext>
                </a:extLst>
              </p:cNvPr>
              <p:cNvSpPr txBox="1"/>
              <p:nvPr/>
            </p:nvSpPr>
            <p:spPr>
              <a:xfrm>
                <a:off x="7130068" y="3008446"/>
                <a:ext cx="3312368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𝑹𝒆𝒔𝒐𝒍𝒗𝒆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𝑽𝒆𝒓𝒕𝒊𝒂𝒍</m:t>
                      </m:r>
                    </m:oMath>
                  </m:oMathPara>
                </a14:m>
                <a:endParaRPr kumimoji="0" lang="en-GB" sz="3200" b="1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A417D08-0764-1204-788F-C415C29CDD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068" y="3008446"/>
                <a:ext cx="3312368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9B2E71E-3EAD-D1D7-0263-C4FDBDD7A877}"/>
                  </a:ext>
                </a:extLst>
              </p:cNvPr>
              <p:cNvSpPr txBox="1"/>
              <p:nvPr/>
            </p:nvSpPr>
            <p:spPr>
              <a:xfrm>
                <a:off x="6859058" y="3837050"/>
                <a:ext cx="331236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𝑢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𝑎𝑠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9B2E71E-3EAD-D1D7-0263-C4FDBDD7A8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9058" y="3837050"/>
                <a:ext cx="3312369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10DB1B4-9879-4D30-3A77-16D8FD2D54C2}"/>
                  </a:ext>
                </a:extLst>
              </p:cNvPr>
              <p:cNvSpPr txBox="1"/>
              <p:nvPr/>
            </p:nvSpPr>
            <p:spPr>
              <a:xfrm>
                <a:off x="7274084" y="4646196"/>
                <a:ext cx="465456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0=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14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+2×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−9.8</m:t>
                          </m:r>
                        </m:e>
                      </m:d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10DB1B4-9879-4D30-3A77-16D8FD2D54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4084" y="4646196"/>
                <a:ext cx="4654564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FE7936D-9FF8-7A56-35E7-641E7887EAB9}"/>
                  </a:ext>
                </a:extLst>
              </p:cNvPr>
              <p:cNvSpPr txBox="1"/>
              <p:nvPr/>
            </p:nvSpPr>
            <p:spPr>
              <a:xfrm>
                <a:off x="7130068" y="5393786"/>
                <a:ext cx="186496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=10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FE7936D-9FF8-7A56-35E7-641E7887EA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068" y="5393786"/>
                <a:ext cx="1864965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604D1C44-5BCB-F0FD-152D-469B59663EEF}"/>
              </a:ext>
            </a:extLst>
          </p:cNvPr>
          <p:cNvSpPr txBox="1"/>
          <p:nvPr/>
        </p:nvSpPr>
        <p:spPr>
          <a:xfrm>
            <a:off x="412268" y="3008161"/>
            <a:ext cx="455256" cy="4924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a) </a:t>
            </a:r>
            <a:endParaRPr lang="en-GB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F5C86AA-0C73-E245-ADAA-E58503BF53B9}"/>
                  </a:ext>
                </a:extLst>
              </p:cNvPr>
              <p:cNvSpPr txBox="1"/>
              <p:nvPr/>
            </p:nvSpPr>
            <p:spPr>
              <a:xfrm>
                <a:off x="2522651" y="4742747"/>
                <a:ext cx="10081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=14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F5C86AA-0C73-E245-ADAA-E58503BF5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651" y="4742747"/>
                <a:ext cx="1008112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3B7792-2832-E337-1091-84D6FD01F3D6}"/>
                  </a:ext>
                </a:extLst>
              </p:cNvPr>
              <p:cNvSpPr txBox="1"/>
              <p:nvPr/>
            </p:nvSpPr>
            <p:spPr>
              <a:xfrm>
                <a:off x="795083" y="6015725"/>
                <a:ext cx="1412052" cy="505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=14</m:t>
                      </m:r>
                      <m:rad>
                        <m:radPr>
                          <m:degHide m:val="on"/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3B7792-2832-E337-1091-84D6FD01F3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083" y="6015725"/>
                <a:ext cx="1412052" cy="50520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856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2" grpId="0"/>
      <p:bldP spid="11" grpId="0" animBg="1"/>
      <p:bldP spid="13" grpId="0"/>
      <p:bldP spid="15" grpId="0"/>
      <p:bldP spid="17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994787-4B33-4E38-ADA3-F27822AC83FE}"/>
                  </a:ext>
                </a:extLst>
              </p:cNvPr>
              <p:cNvSpPr txBox="1"/>
              <p:nvPr/>
            </p:nvSpPr>
            <p:spPr>
              <a:xfrm>
                <a:off x="407368" y="240276"/>
                <a:ext cx="11377264" cy="249299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600" dirty="0"/>
                  <a:t>A particle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600" dirty="0"/>
                  <a:t> is projected from a point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600" dirty="0"/>
                  <a:t> on a horizontal plane with speed 28 ms</a:t>
                </a:r>
                <a:r>
                  <a:rPr lang="en-GB" sz="2600" baseline="30000" dirty="0"/>
                  <a:t>-1</a:t>
                </a:r>
                <a:r>
                  <a:rPr lang="en-GB" sz="2600" dirty="0"/>
                  <a:t> and with angle of elevation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r>
                  <a:rPr lang="en-GB" sz="2600" dirty="0"/>
                  <a:t>. After projection, the particle moves freely under gravity until it strikes the plane at a point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600" dirty="0"/>
                  <a:t>. Find:</a:t>
                </a:r>
              </a:p>
              <a:p>
                <a:r>
                  <a:rPr lang="en-GB" sz="2600" dirty="0"/>
                  <a:t>a) the greatest height above the plane reached by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en-GB" sz="2600" dirty="0"/>
              </a:p>
              <a:p>
                <a:r>
                  <a:rPr lang="en-US" sz="2600" dirty="0"/>
                  <a:t>b) the time of flight of 𝑃</a:t>
                </a:r>
              </a:p>
              <a:p>
                <a:r>
                  <a:rPr lang="en-US" sz="2600" dirty="0"/>
                  <a:t>c)</a:t>
                </a:r>
                <a:r>
                  <a:rPr lang="en-GB" sz="2600" dirty="0"/>
                  <a:t> the distance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𝑂𝐴</m:t>
                    </m:r>
                  </m:oMath>
                </a14:m>
                <a:endParaRPr lang="en-GB" sz="2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994787-4B33-4E38-ADA3-F27822AC83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40276"/>
                <a:ext cx="11377264" cy="2492990"/>
              </a:xfrm>
              <a:prstGeom prst="rect">
                <a:avLst/>
              </a:prstGeom>
              <a:blipFill>
                <a:blip r:embed="rId2"/>
                <a:stretch>
                  <a:fillRect b="-182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068131" y="2837409"/>
                <a:ext cx="1447991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Vertical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S</a:t>
                </a:r>
                <a:r>
                  <a:rPr lang="en-GB" sz="2400" dirty="0"/>
                  <a:t> = 0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U</a:t>
                </a:r>
                <a:r>
                  <a:rPr lang="en-GB" sz="2400" dirty="0"/>
                  <a:t> = 14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V</a:t>
                </a:r>
                <a:r>
                  <a:rPr lang="en-GB" sz="2400" dirty="0"/>
                  <a:t> = 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A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9.8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</a:t>
                </a:r>
                <a:r>
                  <a:rPr lang="en-GB" sz="2400" dirty="0"/>
                  <a:t> = 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131" y="2837409"/>
                <a:ext cx="1447991" cy="2308324"/>
              </a:xfrm>
              <a:prstGeom prst="rect">
                <a:avLst/>
              </a:prstGeom>
              <a:blipFill>
                <a:blip r:embed="rId3"/>
                <a:stretch>
                  <a:fillRect l="-6303" t="-2111" b="-50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033724" y="5145733"/>
                <a:ext cx="2206292" cy="1604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Horizontal</a:t>
                </a:r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Distance</a:t>
                </a:r>
                <a:r>
                  <a:rPr lang="en-GB" sz="2400" dirty="0"/>
                  <a:t> = </a:t>
                </a:r>
                <a:endParaRPr lang="en-GB" sz="2800" dirty="0"/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Speed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14</m:t>
                    </m:r>
                    <m:rad>
                      <m:radPr>
                        <m:degHide m:val="on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GB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2400" dirty="0"/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Time</a:t>
                </a:r>
                <a:r>
                  <a:rPr lang="en-GB" sz="2400" dirty="0"/>
                  <a:t> = 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724" y="5145733"/>
                <a:ext cx="2206292" cy="1604478"/>
              </a:xfrm>
              <a:prstGeom prst="rect">
                <a:avLst/>
              </a:prstGeom>
              <a:blipFill>
                <a:blip r:embed="rId4"/>
                <a:stretch>
                  <a:fillRect l="-4420" t="-3042" b="-76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238C8922-E11B-0218-F09C-704EAF7D5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00" y="3381780"/>
            <a:ext cx="3499448" cy="28509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A417D08-0764-1204-788F-C415C29CDDD0}"/>
                  </a:ext>
                </a:extLst>
              </p:cNvPr>
              <p:cNvSpPr txBox="1"/>
              <p:nvPr/>
            </p:nvSpPr>
            <p:spPr>
              <a:xfrm>
                <a:off x="7392144" y="3089392"/>
                <a:ext cx="3312368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𝑹𝒆𝒔𝒐𝒍𝒗𝒆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𝑽𝒆𝒓𝒕𝒊𝒂𝒍</m:t>
                      </m:r>
                    </m:oMath>
                  </m:oMathPara>
                </a14:m>
                <a:endParaRPr kumimoji="0" lang="en-GB" sz="3200" b="1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A417D08-0764-1204-788F-C415C29CDD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3089392"/>
                <a:ext cx="3312368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926AF71-92BA-83CA-CFFE-2895531708B6}"/>
                  </a:ext>
                </a:extLst>
              </p:cNvPr>
              <p:cNvSpPr txBox="1"/>
              <p:nvPr/>
            </p:nvSpPr>
            <p:spPr>
              <a:xfrm>
                <a:off x="7248128" y="5834184"/>
                <a:ext cx="23042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𝟖𝟓𝟕</m:t>
                      </m:r>
                    </m:oMath>
                  </m:oMathPara>
                </a14:m>
                <a:endParaRPr lang="en-GB" sz="3200" b="1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926AF71-92BA-83CA-CFFE-289553170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5834184"/>
                <a:ext cx="2304256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C13345F-2F97-06D2-1248-D069D2D0C0CA}"/>
                  </a:ext>
                </a:extLst>
              </p:cNvPr>
              <p:cNvSpPr txBox="1"/>
              <p:nvPr/>
            </p:nvSpPr>
            <p:spPr>
              <a:xfrm>
                <a:off x="7176120" y="3854843"/>
                <a:ext cx="3024336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𝑢𝑡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C13345F-2F97-06D2-1248-D069D2D0C0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3854843"/>
                <a:ext cx="3024336" cy="10143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320B77-D7B6-49B3-4994-8E09E3C2FCA3}"/>
                  </a:ext>
                </a:extLst>
              </p:cNvPr>
              <p:cNvSpPr txBox="1"/>
              <p:nvPr/>
            </p:nvSpPr>
            <p:spPr>
              <a:xfrm>
                <a:off x="7176120" y="4999176"/>
                <a:ext cx="331236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0=14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−4.9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320B77-D7B6-49B3-4994-8E09E3C2FC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4999176"/>
                <a:ext cx="3312368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E223B76D-1CCD-3B2B-4578-8B0C78A71ECF}"/>
              </a:ext>
            </a:extLst>
          </p:cNvPr>
          <p:cNvSpPr txBox="1"/>
          <p:nvPr/>
        </p:nvSpPr>
        <p:spPr>
          <a:xfrm>
            <a:off x="412268" y="3008161"/>
            <a:ext cx="499156" cy="4924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b) </a:t>
            </a:r>
            <a:endParaRPr lang="en-GB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2E080D9-5D1A-D5B3-0540-0D5EDECEE3B6}"/>
                  </a:ext>
                </a:extLst>
              </p:cNvPr>
              <p:cNvSpPr txBox="1"/>
              <p:nvPr/>
            </p:nvSpPr>
            <p:spPr>
              <a:xfrm>
                <a:off x="2519971" y="4869160"/>
                <a:ext cx="10081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=14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2E080D9-5D1A-D5B3-0540-0D5EDECEE3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9971" y="4869160"/>
                <a:ext cx="1008112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C2457FD-47DD-E40D-7F7F-D211ADC18734}"/>
                  </a:ext>
                </a:extLst>
              </p:cNvPr>
              <p:cNvSpPr txBox="1"/>
              <p:nvPr/>
            </p:nvSpPr>
            <p:spPr>
              <a:xfrm>
                <a:off x="633633" y="6112521"/>
                <a:ext cx="1412052" cy="505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=14</m:t>
                      </m:r>
                      <m:rad>
                        <m:radPr>
                          <m:degHide m:val="on"/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C2457FD-47DD-E40D-7F7F-D211ADC187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633" y="6112521"/>
                <a:ext cx="1412052" cy="50520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295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11" grpId="0" animBg="1"/>
      <p:bldP spid="2" grpId="0"/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994787-4B33-4E38-ADA3-F27822AC83FE}"/>
                  </a:ext>
                </a:extLst>
              </p:cNvPr>
              <p:cNvSpPr txBox="1"/>
              <p:nvPr/>
            </p:nvSpPr>
            <p:spPr>
              <a:xfrm>
                <a:off x="407368" y="240276"/>
                <a:ext cx="11377264" cy="249299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600" dirty="0"/>
                  <a:t>A particle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600" dirty="0"/>
                  <a:t> is projected from a point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600" dirty="0"/>
                  <a:t> on a horizontal plane with speed 28 ms</a:t>
                </a:r>
                <a:r>
                  <a:rPr lang="en-GB" sz="2600" baseline="30000" dirty="0"/>
                  <a:t>-1</a:t>
                </a:r>
                <a:r>
                  <a:rPr lang="en-GB" sz="2600" dirty="0"/>
                  <a:t> and with angle of elevation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r>
                  <a:rPr lang="en-GB" sz="2600" dirty="0"/>
                  <a:t>. After projection, the particle moves freely under gravity until it strikes the plane at a point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600" dirty="0"/>
                  <a:t>. Find:</a:t>
                </a:r>
              </a:p>
              <a:p>
                <a:r>
                  <a:rPr lang="en-GB" sz="2600" dirty="0"/>
                  <a:t>a) the greatest height above the plane reached by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en-GB" sz="2600" dirty="0"/>
              </a:p>
              <a:p>
                <a:r>
                  <a:rPr lang="en-US" sz="2600" dirty="0"/>
                  <a:t>b) the time of flight of 𝑃</a:t>
                </a:r>
              </a:p>
              <a:p>
                <a:r>
                  <a:rPr lang="en-US" sz="2600" dirty="0"/>
                  <a:t>c)</a:t>
                </a:r>
                <a:r>
                  <a:rPr lang="en-GB" sz="2600" dirty="0"/>
                  <a:t> the distance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𝑂𝐴</m:t>
                    </m:r>
                  </m:oMath>
                </a14:m>
                <a:endParaRPr lang="en-GB" sz="2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994787-4B33-4E38-ADA3-F27822AC83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40276"/>
                <a:ext cx="11377264" cy="2492990"/>
              </a:xfrm>
              <a:prstGeom prst="rect">
                <a:avLst/>
              </a:prstGeom>
              <a:blipFill>
                <a:blip r:embed="rId2"/>
                <a:stretch>
                  <a:fillRect b="-182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057787" y="2852936"/>
                <a:ext cx="2460232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Vertical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400">
                    <a:solidFill>
                      <a:srgbClr val="FF0000"/>
                    </a:solidFill>
                  </a:rPr>
                  <a:t>S</a:t>
                </a:r>
                <a:r>
                  <a:rPr lang="en-GB" sz="2400"/>
                  <a:t> = 0</a:t>
                </a:r>
                <a:endParaRPr lang="en-GB" sz="2400" dirty="0"/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U</a:t>
                </a:r>
                <a:r>
                  <a:rPr lang="en-GB" sz="2400" dirty="0"/>
                  <a:t> = 14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V</a:t>
                </a:r>
                <a:r>
                  <a:rPr lang="en-GB" sz="2400" dirty="0"/>
                  <a:t> = 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A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9.8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</a:t>
                </a:r>
                <a:r>
                  <a:rPr lang="en-GB" sz="2400" dirty="0"/>
                  <a:t> = 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7787" y="2852936"/>
                <a:ext cx="2460232" cy="2308324"/>
              </a:xfrm>
              <a:prstGeom prst="rect">
                <a:avLst/>
              </a:prstGeom>
              <a:blipFill>
                <a:blip r:embed="rId3"/>
                <a:stretch>
                  <a:fillRect l="-3970" t="-2111" b="-50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033724" y="5145733"/>
                <a:ext cx="2782356" cy="1604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Horizontal</a:t>
                </a:r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Distance</a:t>
                </a:r>
                <a:r>
                  <a:rPr lang="en-GB" sz="2400" dirty="0"/>
                  <a:t> = </a:t>
                </a:r>
                <a:endParaRPr lang="en-GB" sz="2800" dirty="0"/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Speed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14</m:t>
                    </m:r>
                    <m:rad>
                      <m:radPr>
                        <m:degHide m:val="on"/>
                        <m:ctrlP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Time</a:t>
                </a:r>
                <a:r>
                  <a:rPr lang="en-GB" sz="2400" dirty="0"/>
                  <a:t> = 2.857 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724" y="5145733"/>
                <a:ext cx="2782356" cy="1604478"/>
              </a:xfrm>
              <a:prstGeom prst="rect">
                <a:avLst/>
              </a:prstGeom>
              <a:blipFill>
                <a:blip r:embed="rId4"/>
                <a:stretch>
                  <a:fillRect l="-3509" t="-3042" b="-76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238C8922-E11B-0218-F09C-704EAF7D5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00" y="3381780"/>
            <a:ext cx="3499448" cy="28509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A417D08-0764-1204-788F-C415C29CDDD0}"/>
                  </a:ext>
                </a:extLst>
              </p:cNvPr>
              <p:cNvSpPr txBox="1"/>
              <p:nvPr/>
            </p:nvSpPr>
            <p:spPr>
              <a:xfrm>
                <a:off x="6828002" y="3068393"/>
                <a:ext cx="4320480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𝑹𝒆𝒔𝒐𝒍𝒗𝒆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𝑯𝒐𝒓𝒊𝒛𝒐𝒏𝒕𝒊𝒂𝒍</m:t>
                      </m:r>
                    </m:oMath>
                  </m:oMathPara>
                </a14:m>
                <a:endParaRPr kumimoji="0" lang="en-GB" sz="3200" b="1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A417D08-0764-1204-788F-C415C29CDD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8002" y="3068393"/>
                <a:ext cx="432048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30DE239-AC72-D3A8-5807-03E3A91B9C8F}"/>
                  </a:ext>
                </a:extLst>
              </p:cNvPr>
              <p:cNvSpPr txBox="1"/>
              <p:nvPr/>
            </p:nvSpPr>
            <p:spPr>
              <a:xfrm>
                <a:off x="7738150" y="4755539"/>
                <a:ext cx="409042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28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30°</m:t>
                          </m:r>
                        </m:e>
                      </m:func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×2.857</m:t>
                      </m:r>
                    </m:oMath>
                  </m:oMathPara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30DE239-AC72-D3A8-5807-03E3A91B9C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8150" y="4755539"/>
                <a:ext cx="409042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E5E8BF3-DE76-B3B4-DFA0-9DE3BC0451D7}"/>
              </a:ext>
            </a:extLst>
          </p:cNvPr>
          <p:cNvSpPr txBox="1"/>
          <p:nvPr/>
        </p:nvSpPr>
        <p:spPr>
          <a:xfrm>
            <a:off x="412268" y="3008161"/>
            <a:ext cx="455256" cy="4924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c) </a:t>
            </a:r>
            <a:endParaRPr lang="en-GB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D306499-4CC7-CBEC-1051-C3861339B49B}"/>
                  </a:ext>
                </a:extLst>
              </p:cNvPr>
              <p:cNvSpPr txBox="1"/>
              <p:nvPr/>
            </p:nvSpPr>
            <p:spPr>
              <a:xfrm>
                <a:off x="6240016" y="4048753"/>
                <a:ext cx="446668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Distance </a:t>
                </a:r>
                <a14:m>
                  <m:oMath xmlns:m="http://schemas.openxmlformats.org/officeDocument/2006/math">
                    <m:r>
                      <a:rPr lang="en-GB" sz="32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Speed x Time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D306499-4CC7-CBEC-1051-C3861339B4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4048753"/>
                <a:ext cx="4466684" cy="584775"/>
              </a:xfrm>
              <a:prstGeom prst="rect">
                <a:avLst/>
              </a:prstGeom>
              <a:blipFill>
                <a:blip r:embed="rId8"/>
                <a:stretch>
                  <a:fillRect l="-1503" t="-12500" r="-1503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13ACEEE-1AB3-9C62-2735-055CC7AEFFEF}"/>
                  </a:ext>
                </a:extLst>
              </p:cNvPr>
              <p:cNvSpPr txBox="1"/>
              <p:nvPr/>
            </p:nvSpPr>
            <p:spPr>
              <a:xfrm>
                <a:off x="7666142" y="5436513"/>
                <a:ext cx="202521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𝟔𝟗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𝟐𝟖</m:t>
                      </m:r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13ACEEE-1AB3-9C62-2735-055CC7AEFF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6142" y="5436513"/>
                <a:ext cx="2025216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890DCDE-2687-34C3-FB79-B26C23DEECBF}"/>
                  </a:ext>
                </a:extLst>
              </p:cNvPr>
              <p:cNvSpPr txBox="1"/>
              <p:nvPr/>
            </p:nvSpPr>
            <p:spPr>
              <a:xfrm>
                <a:off x="2519971" y="4869160"/>
                <a:ext cx="10081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=14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890DCDE-2687-34C3-FB79-B26C23DEEC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9971" y="4869160"/>
                <a:ext cx="1008112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5C33C83-C8E6-CE20-74B5-1A332E9FEA68}"/>
                  </a:ext>
                </a:extLst>
              </p:cNvPr>
              <p:cNvSpPr txBox="1"/>
              <p:nvPr/>
            </p:nvSpPr>
            <p:spPr>
              <a:xfrm>
                <a:off x="633633" y="6112521"/>
                <a:ext cx="1412052" cy="505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=14</m:t>
                      </m:r>
                      <m:rad>
                        <m:radPr>
                          <m:degHide m:val="on"/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5C33C83-C8E6-CE20-74B5-1A332E9FEA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633" y="6112521"/>
                <a:ext cx="1412052" cy="50520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075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11" grpId="0" animBg="1"/>
      <p:bldP spid="3" grpId="0"/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0FF123D-94BB-4CF1-86AE-E44F6BECF0C9}"/>
                  </a:ext>
                </a:extLst>
              </p:cNvPr>
              <p:cNvSpPr txBox="1"/>
              <p:nvPr/>
            </p:nvSpPr>
            <p:spPr>
              <a:xfrm>
                <a:off x="335360" y="181756"/>
                <a:ext cx="11521280" cy="206678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A particle is projected from a point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000" dirty="0"/>
                  <a:t> with speed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GB" sz="2000" dirty="0"/>
                  <a:t> ms</a:t>
                </a:r>
                <a:r>
                  <a:rPr lang="en-GB" sz="2000" baseline="30000" dirty="0"/>
                  <a:t>-1</a:t>
                </a:r>
                <a:r>
                  <a:rPr lang="en-GB" sz="2000" dirty="0"/>
                  <a:t> and at an angle of elevation of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000" dirty="0"/>
                  <a:t>, 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0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</m:oMath>
                </a14:m>
                <a:r>
                  <a:rPr lang="en-GB" sz="2000" dirty="0"/>
                  <a:t>. The point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000" dirty="0"/>
                  <a:t> is 42.5m above a horizontal plane. </a:t>
                </a:r>
              </a:p>
              <a:p>
                <a:r>
                  <a:rPr lang="en-GB" sz="2000" dirty="0"/>
                  <a:t>The particle strikes the plane at a point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000" dirty="0"/>
                  <a:t>, 5 s after it is projected.</a:t>
                </a:r>
              </a:p>
              <a:p>
                <a:r>
                  <a:rPr lang="en-GB" sz="2000" dirty="0"/>
                  <a:t>a) Show that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r>
                  <a:rPr lang="en-GB" sz="2000" dirty="0"/>
                  <a:t>.</a:t>
                </a:r>
              </a:p>
              <a:p>
                <a:r>
                  <a:rPr lang="en-GB" sz="2000" dirty="0"/>
                  <a:t>b) Find the horizontal distance between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000" dirty="0"/>
                  <a:t> and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000" dirty="0"/>
                  <a:t>.</a:t>
                </a:r>
              </a:p>
              <a:p>
                <a:r>
                  <a:rPr lang="en-US" sz="2000" dirty="0"/>
                  <a:t>c) The velocity the projectiles hits A.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0FF123D-94BB-4CF1-86AE-E44F6BECF0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81756"/>
                <a:ext cx="11521280" cy="2066784"/>
              </a:xfrm>
              <a:prstGeom prst="rect">
                <a:avLst/>
              </a:prstGeom>
              <a:blipFill>
                <a:blip r:embed="rId2"/>
                <a:stretch>
                  <a:fillRect b="-27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ight Triangle 6">
            <a:extLst>
              <a:ext uri="{FF2B5EF4-FFF2-40B4-BE49-F238E27FC236}">
                <a16:creationId xmlns:a16="http://schemas.microsoft.com/office/drawing/2014/main" id="{8C83E7EE-0D81-484E-8E76-DF68D7D884F8}"/>
              </a:ext>
            </a:extLst>
          </p:cNvPr>
          <p:cNvSpPr/>
          <p:nvPr/>
        </p:nvSpPr>
        <p:spPr>
          <a:xfrm>
            <a:off x="8197559" y="967820"/>
            <a:ext cx="648072" cy="792088"/>
          </a:xfrm>
          <a:prstGeom prst="rtTriangle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58CB6E-0FBD-4D7A-B3BF-B6DFFD22A2C9}"/>
              </a:ext>
            </a:extLst>
          </p:cNvPr>
          <p:cNvSpPr/>
          <p:nvPr/>
        </p:nvSpPr>
        <p:spPr>
          <a:xfrm>
            <a:off x="8197559" y="1615123"/>
            <a:ext cx="137492" cy="144785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01B7B20-F0F3-44B7-B993-5A9AFE935714}"/>
              </a:ext>
            </a:extLst>
          </p:cNvPr>
          <p:cNvSpPr/>
          <p:nvPr/>
        </p:nvSpPr>
        <p:spPr>
          <a:xfrm>
            <a:off x="8654139" y="1600836"/>
            <a:ext cx="57150" cy="157162"/>
          </a:xfrm>
          <a:custGeom>
            <a:avLst/>
            <a:gdLst>
              <a:gd name="connsiteX0" fmla="*/ 0 w 57150"/>
              <a:gd name="connsiteY0" fmla="*/ 157162 h 157162"/>
              <a:gd name="connsiteX1" fmla="*/ 9525 w 57150"/>
              <a:gd name="connsiteY1" fmla="*/ 76200 h 157162"/>
              <a:gd name="connsiteX2" fmla="*/ 57150 w 57150"/>
              <a:gd name="connsiteY2" fmla="*/ 0 h 15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2">
                <a:moveTo>
                  <a:pt x="0" y="157162"/>
                </a:moveTo>
                <a:cubicBezTo>
                  <a:pt x="0" y="129777"/>
                  <a:pt x="0" y="102393"/>
                  <a:pt x="9525" y="76200"/>
                </a:cubicBezTo>
                <a:cubicBezTo>
                  <a:pt x="19050" y="50007"/>
                  <a:pt x="38100" y="25003"/>
                  <a:pt x="57150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1CD638-B3E2-4AEB-9F84-25FBCD93A31C}"/>
                  </a:ext>
                </a:extLst>
              </p:cNvPr>
              <p:cNvSpPr txBox="1"/>
              <p:nvPr/>
            </p:nvSpPr>
            <p:spPr>
              <a:xfrm>
                <a:off x="8423108" y="1471877"/>
                <a:ext cx="2160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1CD638-B3E2-4AEB-9F84-25FBCD93A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108" y="1471877"/>
                <a:ext cx="216024" cy="307777"/>
              </a:xfrm>
              <a:prstGeom prst="rect">
                <a:avLst/>
              </a:prstGeom>
              <a:blipFill>
                <a:blip r:embed="rId3"/>
                <a:stretch>
                  <a:fillRect r="-1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CADD51-0246-417F-9C6C-CDD465E9CC96}"/>
                  </a:ext>
                </a:extLst>
              </p:cNvPr>
              <p:cNvSpPr txBox="1"/>
              <p:nvPr/>
            </p:nvSpPr>
            <p:spPr>
              <a:xfrm>
                <a:off x="8332620" y="1711328"/>
                <a:ext cx="2160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CADD51-0246-417F-9C6C-CDD465E9C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620" y="1711328"/>
                <a:ext cx="216024" cy="307777"/>
              </a:xfrm>
              <a:prstGeom prst="rect">
                <a:avLst/>
              </a:prstGeom>
              <a:blipFill>
                <a:blip r:embed="rId4"/>
                <a:stretch>
                  <a:fillRect r="-1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8073329-A2B5-46F6-AEA0-973938A4810E}"/>
                  </a:ext>
                </a:extLst>
              </p:cNvPr>
              <p:cNvSpPr txBox="1"/>
              <p:nvPr/>
            </p:nvSpPr>
            <p:spPr>
              <a:xfrm>
                <a:off x="7904133" y="1274802"/>
                <a:ext cx="2160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8073329-A2B5-46F6-AEA0-973938A481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4133" y="1274802"/>
                <a:ext cx="216024" cy="307777"/>
              </a:xfrm>
              <a:prstGeom prst="rect">
                <a:avLst/>
              </a:prstGeom>
              <a:blipFill>
                <a:blip r:embed="rId5"/>
                <a:stretch>
                  <a:fillRect r="-1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27F74C8-D991-435F-A3BD-A1682D80EE3B}"/>
                  </a:ext>
                </a:extLst>
              </p:cNvPr>
              <p:cNvSpPr txBox="1"/>
              <p:nvPr/>
            </p:nvSpPr>
            <p:spPr>
              <a:xfrm>
                <a:off x="8466690" y="1120914"/>
                <a:ext cx="2160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27F74C8-D991-435F-A3BD-A1682D80EE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6690" y="1120914"/>
                <a:ext cx="216024" cy="307777"/>
              </a:xfrm>
              <a:prstGeom prst="rect">
                <a:avLst/>
              </a:prstGeom>
              <a:blipFill>
                <a:blip r:embed="rId6"/>
                <a:stretch>
                  <a:fillRect r="-1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FC7A9EE-1F34-437E-B646-723A1E0E105D}"/>
                  </a:ext>
                </a:extLst>
              </p:cNvPr>
              <p:cNvSpPr txBox="1"/>
              <p:nvPr/>
            </p:nvSpPr>
            <p:spPr>
              <a:xfrm>
                <a:off x="9120336" y="1123897"/>
                <a:ext cx="2263056" cy="612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   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FC7A9EE-1F34-437E-B646-723A1E0E10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336" y="1123897"/>
                <a:ext cx="2263056" cy="6127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BE03F0FA-FB89-E7FB-3D6F-6CBD2B9FBF2B}"/>
              </a:ext>
            </a:extLst>
          </p:cNvPr>
          <p:cNvGrpSpPr/>
          <p:nvPr/>
        </p:nvGrpSpPr>
        <p:grpSpPr>
          <a:xfrm>
            <a:off x="295153" y="3064889"/>
            <a:ext cx="3842122" cy="3601545"/>
            <a:chOff x="295153" y="3064889"/>
            <a:chExt cx="3842122" cy="3601545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284A6AA-CE2B-4C5F-9259-9A0A7A803CDC}"/>
                </a:ext>
              </a:extLst>
            </p:cNvPr>
            <p:cNvSpPr/>
            <p:nvPr/>
          </p:nvSpPr>
          <p:spPr>
            <a:xfrm>
              <a:off x="1101975" y="3213043"/>
              <a:ext cx="2544886" cy="2756972"/>
            </a:xfrm>
            <a:custGeom>
              <a:avLst/>
              <a:gdLst>
                <a:gd name="connsiteX0" fmla="*/ 0 w 2143125"/>
                <a:gd name="connsiteY0" fmla="*/ 782816 h 2773541"/>
                <a:gd name="connsiteX1" fmla="*/ 781050 w 2143125"/>
                <a:gd name="connsiteY1" fmla="*/ 106541 h 2773541"/>
                <a:gd name="connsiteX2" fmla="*/ 2143125 w 2143125"/>
                <a:gd name="connsiteY2" fmla="*/ 2773541 h 2773541"/>
                <a:gd name="connsiteX0" fmla="*/ 0 w 2143125"/>
                <a:gd name="connsiteY0" fmla="*/ 766247 h 2756972"/>
                <a:gd name="connsiteX1" fmla="*/ 989604 w 2143125"/>
                <a:gd name="connsiteY1" fmla="*/ 109022 h 2756972"/>
                <a:gd name="connsiteX2" fmla="*/ 2143125 w 2143125"/>
                <a:gd name="connsiteY2" fmla="*/ 2756972 h 2756972"/>
                <a:gd name="connsiteX0" fmla="*/ 0 w 2143125"/>
                <a:gd name="connsiteY0" fmla="*/ 766247 h 2756972"/>
                <a:gd name="connsiteX1" fmla="*/ 989604 w 2143125"/>
                <a:gd name="connsiteY1" fmla="*/ 109022 h 2756972"/>
                <a:gd name="connsiteX2" fmla="*/ 2143125 w 2143125"/>
                <a:gd name="connsiteY2" fmla="*/ 2756972 h 275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43125" h="2756972">
                  <a:moveTo>
                    <a:pt x="0" y="766247"/>
                  </a:moveTo>
                  <a:cubicBezTo>
                    <a:pt x="211931" y="262216"/>
                    <a:pt x="632417" y="-222765"/>
                    <a:pt x="989604" y="109022"/>
                  </a:cubicBezTo>
                  <a:cubicBezTo>
                    <a:pt x="1346791" y="440809"/>
                    <a:pt x="1680787" y="1417915"/>
                    <a:pt x="2143125" y="275697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D2CAB75C-B7B5-4A76-927C-C97453EAE2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272" y="3064889"/>
              <a:ext cx="545629" cy="938456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6A348584-AD1C-4EA2-8477-344795A02B9F}"/>
                    </a:ext>
                  </a:extLst>
                </p:cNvPr>
                <p:cNvSpPr txBox="1"/>
                <p:nvPr/>
              </p:nvSpPr>
              <p:spPr>
                <a:xfrm>
                  <a:off x="464867" y="3184719"/>
                  <a:ext cx="105620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a14:m>
                  <a:r>
                    <a:rPr lang="en-GB" sz="2400" dirty="0">
                      <a:solidFill>
                        <a:schemeClr val="accent6"/>
                      </a:solidFill>
                    </a:rPr>
                    <a:t> ms</a:t>
                  </a:r>
                  <a:r>
                    <a:rPr lang="en-GB" sz="2400" baseline="30000" dirty="0">
                      <a:solidFill>
                        <a:schemeClr val="accent6"/>
                      </a:solidFill>
                    </a:rPr>
                    <a:t>-2</a:t>
                  </a: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6A348584-AD1C-4EA2-8477-344795A02B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867" y="3184719"/>
                  <a:ext cx="1056209" cy="461665"/>
                </a:xfrm>
                <a:prstGeom prst="rect">
                  <a:avLst/>
                </a:prstGeom>
                <a:blipFill>
                  <a:blip r:embed="rId8"/>
                  <a:stretch>
                    <a:fillRect l="-1149" t="-10526" b="-2894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E3C350E-6B65-4797-909C-92A9896E1F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11501" y="4007866"/>
              <a:ext cx="797793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BB954DC-C203-4A10-9827-EA1DA5B4F1EA}"/>
                </a:ext>
              </a:extLst>
            </p:cNvPr>
            <p:cNvSpPr/>
            <p:nvPr/>
          </p:nvSpPr>
          <p:spPr>
            <a:xfrm>
              <a:off x="1263900" y="3693540"/>
              <a:ext cx="171450" cy="314325"/>
            </a:xfrm>
            <a:custGeom>
              <a:avLst/>
              <a:gdLst>
                <a:gd name="connsiteX0" fmla="*/ 0 w 171450"/>
                <a:gd name="connsiteY0" fmla="*/ 0 h 314325"/>
                <a:gd name="connsiteX1" fmla="*/ 123825 w 171450"/>
                <a:gd name="connsiteY1" fmla="*/ 142875 h 314325"/>
                <a:gd name="connsiteX2" fmla="*/ 171450 w 171450"/>
                <a:gd name="connsiteY2" fmla="*/ 31432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314325">
                  <a:moveTo>
                    <a:pt x="0" y="0"/>
                  </a:moveTo>
                  <a:cubicBezTo>
                    <a:pt x="47625" y="45244"/>
                    <a:pt x="95250" y="90488"/>
                    <a:pt x="123825" y="142875"/>
                  </a:cubicBezTo>
                  <a:cubicBezTo>
                    <a:pt x="152400" y="195262"/>
                    <a:pt x="161925" y="254793"/>
                    <a:pt x="171450" y="314325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1533A61E-D1A3-4FFF-BD8D-72F76E4B2468}"/>
                    </a:ext>
                  </a:extLst>
                </p:cNvPr>
                <p:cNvSpPr txBox="1"/>
                <p:nvPr/>
              </p:nvSpPr>
              <p:spPr>
                <a:xfrm>
                  <a:off x="1359151" y="3588763"/>
                  <a:ext cx="26913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1533A61E-D1A3-4FFF-BD8D-72F76E4B24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9151" y="3588763"/>
                  <a:ext cx="269131" cy="461665"/>
                </a:xfrm>
                <a:prstGeom prst="rect">
                  <a:avLst/>
                </a:prstGeom>
                <a:blipFill>
                  <a:blip r:embed="rId9"/>
                  <a:stretch>
                    <a:fillRect l="-6818" r="-3636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497F7CF5-BC8E-4428-AD9E-013AF8348AC1}"/>
                </a:ext>
              </a:extLst>
            </p:cNvPr>
            <p:cNvCxnSpPr/>
            <p:nvPr/>
          </p:nvCxnSpPr>
          <p:spPr>
            <a:xfrm>
              <a:off x="1099271" y="4131689"/>
              <a:ext cx="0" cy="1838326"/>
            </a:xfrm>
            <a:prstGeom prst="straightConnector1">
              <a:avLst/>
            </a:prstGeom>
            <a:ln>
              <a:prstDash val="dash"/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DAFA281E-6199-459C-B59B-480E7D0AC3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63900" y="5970015"/>
              <a:ext cx="2220044" cy="0"/>
            </a:xfrm>
            <a:prstGeom prst="straightConnector1">
              <a:avLst/>
            </a:prstGeom>
            <a:ln>
              <a:prstDash val="dash"/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FEC150E9-188A-4E24-9DCE-376EFE80011F}"/>
                    </a:ext>
                  </a:extLst>
                </p:cNvPr>
                <p:cNvSpPr txBox="1"/>
                <p:nvPr/>
              </p:nvSpPr>
              <p:spPr>
                <a:xfrm>
                  <a:off x="779242" y="3885202"/>
                  <a:ext cx="26913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FEC150E9-188A-4E24-9DCE-376EFE8001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9242" y="3885202"/>
                  <a:ext cx="269131" cy="461665"/>
                </a:xfrm>
                <a:prstGeom prst="rect">
                  <a:avLst/>
                </a:prstGeom>
                <a:blipFill>
                  <a:blip r:embed="rId10"/>
                  <a:stretch>
                    <a:fillRect l="-6818" r="-50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94AB009E-4A83-4C6E-B59B-DC94D88EC82B}"/>
                    </a:ext>
                  </a:extLst>
                </p:cNvPr>
                <p:cNvSpPr txBox="1"/>
                <p:nvPr/>
              </p:nvSpPr>
              <p:spPr>
                <a:xfrm>
                  <a:off x="3565899" y="5933503"/>
                  <a:ext cx="26913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94AB009E-4A83-4C6E-B59B-DC94D88EC8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5899" y="5933503"/>
                  <a:ext cx="269131" cy="461665"/>
                </a:xfrm>
                <a:prstGeom prst="rect">
                  <a:avLst/>
                </a:prstGeom>
                <a:blipFill>
                  <a:blip r:embed="rId11"/>
                  <a:stretch>
                    <a:fillRect l="-6818" r="-4545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A059016-73EE-45B9-86B7-D30556000FDE}"/>
                    </a:ext>
                  </a:extLst>
                </p:cNvPr>
                <p:cNvSpPr txBox="1"/>
                <p:nvPr/>
              </p:nvSpPr>
              <p:spPr>
                <a:xfrm>
                  <a:off x="3368639" y="6297102"/>
                  <a:ext cx="76863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=5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A059016-73EE-45B9-86B7-D30556000F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8639" y="6297102"/>
                  <a:ext cx="768636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71A50B2-DAE1-4DEC-A796-E64F512F3041}"/>
                    </a:ext>
                  </a:extLst>
                </p:cNvPr>
                <p:cNvSpPr txBox="1"/>
                <p:nvPr/>
              </p:nvSpPr>
              <p:spPr>
                <a:xfrm>
                  <a:off x="295153" y="4819140"/>
                  <a:ext cx="71330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42.5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71A50B2-DAE1-4DEC-A796-E64F512F30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3" y="4819140"/>
                  <a:ext cx="713309" cy="369332"/>
                </a:xfrm>
                <a:prstGeom prst="rect">
                  <a:avLst/>
                </a:prstGeom>
                <a:blipFill>
                  <a:blip r:embed="rId13"/>
                  <a:stretch>
                    <a:fillRect r="-940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A9B6647-7915-4423-A98F-BBE558F038B4}"/>
                  </a:ext>
                </a:extLst>
              </p:cNvPr>
              <p:cNvSpPr/>
              <p:nvPr/>
            </p:nvSpPr>
            <p:spPr>
              <a:xfrm>
                <a:off x="6816080" y="4499683"/>
                <a:ext cx="5108344" cy="10157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−42.5=</m:t>
                      </m:r>
                      <m:f>
                        <m:f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×5−4.9×25</m:t>
                      </m:r>
                    </m:oMath>
                  </m:oMathPara>
                </a14:m>
                <a:br>
                  <a:rPr lang="en-GB" sz="320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</a:br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A9B6647-7915-4423-A98F-BBE558F038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4499683"/>
                <a:ext cx="5108344" cy="101579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439816" y="2443125"/>
                <a:ext cx="2520280" cy="2462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Vertical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S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−42.5</m:t>
                    </m:r>
                  </m:oMath>
                </a14:m>
                <a:endParaRPr lang="en-GB" sz="2400" dirty="0"/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U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GB" sz="2400" dirty="0"/>
                  <a:t>sin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V</a:t>
                </a:r>
                <a:r>
                  <a:rPr lang="en-GB" sz="2400" dirty="0"/>
                  <a:t> = 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A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9.8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</a:t>
                </a:r>
                <a:r>
                  <a:rPr lang="en-GB" sz="2400" dirty="0"/>
                  <a:t> = 5</a:t>
                </a: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2443125"/>
                <a:ext cx="2520280" cy="2462084"/>
              </a:xfrm>
              <a:prstGeom prst="rect">
                <a:avLst/>
              </a:prstGeom>
              <a:blipFill>
                <a:blip r:embed="rId15"/>
                <a:stretch>
                  <a:fillRect l="-3623" t="-1980" b="-47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A1A86CC-9E5C-374F-66D6-8430F663CF98}"/>
                  </a:ext>
                </a:extLst>
              </p:cNvPr>
              <p:cNvSpPr txBox="1"/>
              <p:nvPr/>
            </p:nvSpPr>
            <p:spPr>
              <a:xfrm>
                <a:off x="4394666" y="5027692"/>
                <a:ext cx="239020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Horizontal</a:t>
                </a:r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Distance</a:t>
                </a:r>
                <a:r>
                  <a:rPr lang="en-GB" sz="2400" dirty="0"/>
                  <a:t> = </a:t>
                </a:r>
                <a:endParaRPr lang="en-GB" sz="2800" dirty="0"/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Speed</a:t>
                </a:r>
                <a:r>
                  <a:rPr lang="en-GB" sz="2400" dirty="0"/>
                  <a:t> = 20 cos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GB" sz="2400" dirty="0"/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Time</a:t>
                </a:r>
                <a:r>
                  <a:rPr lang="en-GB" sz="2400" dirty="0"/>
                  <a:t> = 5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A1A86CC-9E5C-374F-66D6-8430F663CF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4666" y="5027692"/>
                <a:ext cx="2390206" cy="1569660"/>
              </a:xfrm>
              <a:prstGeom prst="rect">
                <a:avLst/>
              </a:prstGeom>
              <a:blipFill>
                <a:blip r:embed="rId16"/>
                <a:stretch>
                  <a:fillRect l="-4082" t="-3113" b="-81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81C83EC-8838-D04B-C330-6B1699B77EBD}"/>
                  </a:ext>
                </a:extLst>
              </p:cNvPr>
              <p:cNvSpPr txBox="1"/>
              <p:nvPr/>
            </p:nvSpPr>
            <p:spPr>
              <a:xfrm>
                <a:off x="7746106" y="2533943"/>
                <a:ext cx="3462462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𝑹𝒆𝒔𝒐𝒍𝒗𝒆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𝑽𝒆𝒓𝒕𝒊𝒂𝒍</m:t>
                      </m:r>
                    </m:oMath>
                  </m:oMathPara>
                </a14:m>
                <a:endParaRPr kumimoji="0" lang="en-GB" sz="3200" b="1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81C83EC-8838-D04B-C330-6B1699B77E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6106" y="2533943"/>
                <a:ext cx="3462462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A15FA8-C4BA-CA12-3B89-2DDC5A0A60E6}"/>
                  </a:ext>
                </a:extLst>
              </p:cNvPr>
              <p:cNvSpPr txBox="1"/>
              <p:nvPr/>
            </p:nvSpPr>
            <p:spPr>
              <a:xfrm>
                <a:off x="7606056" y="3284984"/>
                <a:ext cx="2872387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𝑢𝑡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A15FA8-C4BA-CA12-3B89-2DDC5A0A6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6056" y="3284984"/>
                <a:ext cx="2872387" cy="101431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CC7608C-2575-454F-97A9-C7808E0DEE94}"/>
                  </a:ext>
                </a:extLst>
              </p:cNvPr>
              <p:cNvSpPr txBox="1"/>
              <p:nvPr/>
            </p:nvSpPr>
            <p:spPr>
              <a:xfrm>
                <a:off x="7618484" y="5764634"/>
                <a:ext cx="154023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𝑉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=20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CC7608C-2575-454F-97A9-C7808E0DEE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8484" y="5764634"/>
                <a:ext cx="1540239" cy="58477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A5EB06D4-4F72-8843-DF96-55F91FA2A180}"/>
              </a:ext>
            </a:extLst>
          </p:cNvPr>
          <p:cNvSpPr txBox="1"/>
          <p:nvPr/>
        </p:nvSpPr>
        <p:spPr>
          <a:xfrm>
            <a:off x="335360" y="2466224"/>
            <a:ext cx="455256" cy="4924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a) 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23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35" grpId="0"/>
      <p:bldP spid="39" grpId="0"/>
      <p:bldP spid="5" grpId="0"/>
      <p:bldP spid="17" grpId="0" animBg="1"/>
      <p:bldP spid="20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0FF123D-94BB-4CF1-86AE-E44F6BECF0C9}"/>
                  </a:ext>
                </a:extLst>
              </p:cNvPr>
              <p:cNvSpPr txBox="1"/>
              <p:nvPr/>
            </p:nvSpPr>
            <p:spPr>
              <a:xfrm>
                <a:off x="335360" y="181756"/>
                <a:ext cx="11521280" cy="206678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A particle is projected from a point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000" dirty="0"/>
                  <a:t> with speed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GB" sz="2000" dirty="0"/>
                  <a:t> ms</a:t>
                </a:r>
                <a:r>
                  <a:rPr lang="en-GB" sz="2000" baseline="30000" dirty="0"/>
                  <a:t>-1</a:t>
                </a:r>
                <a:r>
                  <a:rPr lang="en-GB" sz="2000" dirty="0"/>
                  <a:t> and at an angle of elevation of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000" dirty="0"/>
                  <a:t>, 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0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</m:oMath>
                </a14:m>
                <a:r>
                  <a:rPr lang="en-GB" sz="2000" dirty="0"/>
                  <a:t>. The point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000" dirty="0"/>
                  <a:t> is 42.5m above a horizontal plane. </a:t>
                </a:r>
              </a:p>
              <a:p>
                <a:r>
                  <a:rPr lang="en-GB" sz="2000" dirty="0"/>
                  <a:t>The particle strikes the plane at a point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000" dirty="0"/>
                  <a:t>, 5 s after it is projected.</a:t>
                </a:r>
              </a:p>
              <a:p>
                <a:r>
                  <a:rPr lang="en-GB" sz="2000" dirty="0"/>
                  <a:t>a) Show that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r>
                  <a:rPr lang="en-GB" sz="2000" dirty="0"/>
                  <a:t>.</a:t>
                </a:r>
              </a:p>
              <a:p>
                <a:r>
                  <a:rPr lang="en-GB" sz="2000" dirty="0"/>
                  <a:t>b) Find the horizontal distance between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000" dirty="0"/>
                  <a:t> and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000" dirty="0"/>
                  <a:t>.</a:t>
                </a:r>
              </a:p>
              <a:p>
                <a:r>
                  <a:rPr lang="en-US" sz="2000" dirty="0"/>
                  <a:t>c) The velocity the projectiles hits A.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0FF123D-94BB-4CF1-86AE-E44F6BECF0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81756"/>
                <a:ext cx="11521280" cy="2066784"/>
              </a:xfrm>
              <a:prstGeom prst="rect">
                <a:avLst/>
              </a:prstGeom>
              <a:blipFill>
                <a:blip r:embed="rId2"/>
                <a:stretch>
                  <a:fillRect b="-27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ight Triangle 6">
            <a:extLst>
              <a:ext uri="{FF2B5EF4-FFF2-40B4-BE49-F238E27FC236}">
                <a16:creationId xmlns:a16="http://schemas.microsoft.com/office/drawing/2014/main" id="{8C83E7EE-0D81-484E-8E76-DF68D7D884F8}"/>
              </a:ext>
            </a:extLst>
          </p:cNvPr>
          <p:cNvSpPr/>
          <p:nvPr/>
        </p:nvSpPr>
        <p:spPr>
          <a:xfrm>
            <a:off x="8197559" y="967820"/>
            <a:ext cx="648072" cy="792088"/>
          </a:xfrm>
          <a:prstGeom prst="rtTriangle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58CB6E-0FBD-4D7A-B3BF-B6DFFD22A2C9}"/>
              </a:ext>
            </a:extLst>
          </p:cNvPr>
          <p:cNvSpPr/>
          <p:nvPr/>
        </p:nvSpPr>
        <p:spPr>
          <a:xfrm>
            <a:off x="8190756" y="1615123"/>
            <a:ext cx="137492" cy="144785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01B7B20-F0F3-44B7-B993-5A9AFE935714}"/>
              </a:ext>
            </a:extLst>
          </p:cNvPr>
          <p:cNvSpPr/>
          <p:nvPr/>
        </p:nvSpPr>
        <p:spPr>
          <a:xfrm>
            <a:off x="8654139" y="1600836"/>
            <a:ext cx="57150" cy="157162"/>
          </a:xfrm>
          <a:custGeom>
            <a:avLst/>
            <a:gdLst>
              <a:gd name="connsiteX0" fmla="*/ 0 w 57150"/>
              <a:gd name="connsiteY0" fmla="*/ 157162 h 157162"/>
              <a:gd name="connsiteX1" fmla="*/ 9525 w 57150"/>
              <a:gd name="connsiteY1" fmla="*/ 76200 h 157162"/>
              <a:gd name="connsiteX2" fmla="*/ 57150 w 57150"/>
              <a:gd name="connsiteY2" fmla="*/ 0 h 15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2">
                <a:moveTo>
                  <a:pt x="0" y="157162"/>
                </a:moveTo>
                <a:cubicBezTo>
                  <a:pt x="0" y="129777"/>
                  <a:pt x="0" y="102393"/>
                  <a:pt x="9525" y="76200"/>
                </a:cubicBezTo>
                <a:cubicBezTo>
                  <a:pt x="19050" y="50007"/>
                  <a:pt x="38100" y="25003"/>
                  <a:pt x="57150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1CD638-B3E2-4AEB-9F84-25FBCD93A31C}"/>
                  </a:ext>
                </a:extLst>
              </p:cNvPr>
              <p:cNvSpPr txBox="1"/>
              <p:nvPr/>
            </p:nvSpPr>
            <p:spPr>
              <a:xfrm>
                <a:off x="8423108" y="1471877"/>
                <a:ext cx="2160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1CD638-B3E2-4AEB-9F84-25FBCD93A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108" y="1471877"/>
                <a:ext cx="216024" cy="307777"/>
              </a:xfrm>
              <a:prstGeom prst="rect">
                <a:avLst/>
              </a:prstGeom>
              <a:blipFill>
                <a:blip r:embed="rId3"/>
                <a:stretch>
                  <a:fillRect r="-1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CADD51-0246-417F-9C6C-CDD465E9CC96}"/>
                  </a:ext>
                </a:extLst>
              </p:cNvPr>
              <p:cNvSpPr txBox="1"/>
              <p:nvPr/>
            </p:nvSpPr>
            <p:spPr>
              <a:xfrm>
                <a:off x="8228811" y="1711328"/>
                <a:ext cx="2160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CADD51-0246-417F-9C6C-CDD465E9C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8811" y="1711328"/>
                <a:ext cx="216024" cy="307777"/>
              </a:xfrm>
              <a:prstGeom prst="rect">
                <a:avLst/>
              </a:prstGeom>
              <a:blipFill>
                <a:blip r:embed="rId4"/>
                <a:stretch>
                  <a:fillRect r="-1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8073329-A2B5-46F6-AEA0-973938A4810E}"/>
                  </a:ext>
                </a:extLst>
              </p:cNvPr>
              <p:cNvSpPr txBox="1"/>
              <p:nvPr/>
            </p:nvSpPr>
            <p:spPr>
              <a:xfrm>
                <a:off x="7904133" y="1274802"/>
                <a:ext cx="2160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8073329-A2B5-46F6-AEA0-973938A481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4133" y="1274802"/>
                <a:ext cx="216024" cy="307777"/>
              </a:xfrm>
              <a:prstGeom prst="rect">
                <a:avLst/>
              </a:prstGeom>
              <a:blipFill>
                <a:blip r:embed="rId5"/>
                <a:stretch>
                  <a:fillRect r="-1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27F74C8-D991-435F-A3BD-A1682D80EE3B}"/>
                  </a:ext>
                </a:extLst>
              </p:cNvPr>
              <p:cNvSpPr txBox="1"/>
              <p:nvPr/>
            </p:nvSpPr>
            <p:spPr>
              <a:xfrm>
                <a:off x="8466690" y="1120914"/>
                <a:ext cx="2160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27F74C8-D991-435F-A3BD-A1682D80EE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6690" y="1120914"/>
                <a:ext cx="216024" cy="307777"/>
              </a:xfrm>
              <a:prstGeom prst="rect">
                <a:avLst/>
              </a:prstGeom>
              <a:blipFill>
                <a:blip r:embed="rId6"/>
                <a:stretch>
                  <a:fillRect r="-1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FC7A9EE-1F34-437E-B646-723A1E0E105D}"/>
                  </a:ext>
                </a:extLst>
              </p:cNvPr>
              <p:cNvSpPr txBox="1"/>
              <p:nvPr/>
            </p:nvSpPr>
            <p:spPr>
              <a:xfrm>
                <a:off x="9120336" y="1123897"/>
                <a:ext cx="2263056" cy="612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   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FC7A9EE-1F34-437E-B646-723A1E0E10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336" y="1123897"/>
                <a:ext cx="2263056" cy="6127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BE03F0FA-FB89-E7FB-3D6F-6CBD2B9FBF2B}"/>
              </a:ext>
            </a:extLst>
          </p:cNvPr>
          <p:cNvGrpSpPr/>
          <p:nvPr/>
        </p:nvGrpSpPr>
        <p:grpSpPr>
          <a:xfrm>
            <a:off x="191344" y="3064889"/>
            <a:ext cx="3842122" cy="3601545"/>
            <a:chOff x="295153" y="3064889"/>
            <a:chExt cx="3842122" cy="3601545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284A6AA-CE2B-4C5F-9259-9A0A7A803CDC}"/>
                </a:ext>
              </a:extLst>
            </p:cNvPr>
            <p:cNvSpPr/>
            <p:nvPr/>
          </p:nvSpPr>
          <p:spPr>
            <a:xfrm>
              <a:off x="1101975" y="3213043"/>
              <a:ext cx="2544886" cy="2756972"/>
            </a:xfrm>
            <a:custGeom>
              <a:avLst/>
              <a:gdLst>
                <a:gd name="connsiteX0" fmla="*/ 0 w 2143125"/>
                <a:gd name="connsiteY0" fmla="*/ 782816 h 2773541"/>
                <a:gd name="connsiteX1" fmla="*/ 781050 w 2143125"/>
                <a:gd name="connsiteY1" fmla="*/ 106541 h 2773541"/>
                <a:gd name="connsiteX2" fmla="*/ 2143125 w 2143125"/>
                <a:gd name="connsiteY2" fmla="*/ 2773541 h 2773541"/>
                <a:gd name="connsiteX0" fmla="*/ 0 w 2143125"/>
                <a:gd name="connsiteY0" fmla="*/ 766247 h 2756972"/>
                <a:gd name="connsiteX1" fmla="*/ 989604 w 2143125"/>
                <a:gd name="connsiteY1" fmla="*/ 109022 h 2756972"/>
                <a:gd name="connsiteX2" fmla="*/ 2143125 w 2143125"/>
                <a:gd name="connsiteY2" fmla="*/ 2756972 h 2756972"/>
                <a:gd name="connsiteX0" fmla="*/ 0 w 2143125"/>
                <a:gd name="connsiteY0" fmla="*/ 766247 h 2756972"/>
                <a:gd name="connsiteX1" fmla="*/ 989604 w 2143125"/>
                <a:gd name="connsiteY1" fmla="*/ 109022 h 2756972"/>
                <a:gd name="connsiteX2" fmla="*/ 2143125 w 2143125"/>
                <a:gd name="connsiteY2" fmla="*/ 2756972 h 275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43125" h="2756972">
                  <a:moveTo>
                    <a:pt x="0" y="766247"/>
                  </a:moveTo>
                  <a:cubicBezTo>
                    <a:pt x="211931" y="262216"/>
                    <a:pt x="632417" y="-222765"/>
                    <a:pt x="989604" y="109022"/>
                  </a:cubicBezTo>
                  <a:cubicBezTo>
                    <a:pt x="1346791" y="440809"/>
                    <a:pt x="1680787" y="1417915"/>
                    <a:pt x="2143125" y="275697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D2CAB75C-B7B5-4A76-927C-C97453EAE2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272" y="3064889"/>
              <a:ext cx="545629" cy="938456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6A348584-AD1C-4EA2-8477-344795A02B9F}"/>
                    </a:ext>
                  </a:extLst>
                </p:cNvPr>
                <p:cNvSpPr txBox="1"/>
                <p:nvPr/>
              </p:nvSpPr>
              <p:spPr>
                <a:xfrm>
                  <a:off x="464867" y="3184719"/>
                  <a:ext cx="105620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a14:m>
                  <a:r>
                    <a:rPr lang="en-GB" sz="2400" dirty="0">
                      <a:solidFill>
                        <a:schemeClr val="accent6"/>
                      </a:solidFill>
                    </a:rPr>
                    <a:t> ms</a:t>
                  </a:r>
                  <a:r>
                    <a:rPr lang="en-GB" sz="2400" baseline="30000" dirty="0">
                      <a:solidFill>
                        <a:schemeClr val="accent6"/>
                      </a:solidFill>
                    </a:rPr>
                    <a:t>-2</a:t>
                  </a: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6A348584-AD1C-4EA2-8477-344795A02B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867" y="3184719"/>
                  <a:ext cx="1056209" cy="461665"/>
                </a:xfrm>
                <a:prstGeom prst="rect">
                  <a:avLst/>
                </a:prstGeom>
                <a:blipFill>
                  <a:blip r:embed="rId8"/>
                  <a:stretch>
                    <a:fillRect l="-1156" t="-10526" b="-2894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E3C350E-6B65-4797-909C-92A9896E1F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11501" y="4007866"/>
              <a:ext cx="797793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BB954DC-C203-4A10-9827-EA1DA5B4F1EA}"/>
                </a:ext>
              </a:extLst>
            </p:cNvPr>
            <p:cNvSpPr/>
            <p:nvPr/>
          </p:nvSpPr>
          <p:spPr>
            <a:xfrm>
              <a:off x="1263900" y="3693540"/>
              <a:ext cx="171450" cy="314325"/>
            </a:xfrm>
            <a:custGeom>
              <a:avLst/>
              <a:gdLst>
                <a:gd name="connsiteX0" fmla="*/ 0 w 171450"/>
                <a:gd name="connsiteY0" fmla="*/ 0 h 314325"/>
                <a:gd name="connsiteX1" fmla="*/ 123825 w 171450"/>
                <a:gd name="connsiteY1" fmla="*/ 142875 h 314325"/>
                <a:gd name="connsiteX2" fmla="*/ 171450 w 171450"/>
                <a:gd name="connsiteY2" fmla="*/ 31432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314325">
                  <a:moveTo>
                    <a:pt x="0" y="0"/>
                  </a:moveTo>
                  <a:cubicBezTo>
                    <a:pt x="47625" y="45244"/>
                    <a:pt x="95250" y="90488"/>
                    <a:pt x="123825" y="142875"/>
                  </a:cubicBezTo>
                  <a:cubicBezTo>
                    <a:pt x="152400" y="195262"/>
                    <a:pt x="161925" y="254793"/>
                    <a:pt x="171450" y="314325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1533A61E-D1A3-4FFF-BD8D-72F76E4B2468}"/>
                    </a:ext>
                  </a:extLst>
                </p:cNvPr>
                <p:cNvSpPr txBox="1"/>
                <p:nvPr/>
              </p:nvSpPr>
              <p:spPr>
                <a:xfrm>
                  <a:off x="1359151" y="3588763"/>
                  <a:ext cx="26913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1533A61E-D1A3-4FFF-BD8D-72F76E4B24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9151" y="3588763"/>
                  <a:ext cx="269131" cy="461665"/>
                </a:xfrm>
                <a:prstGeom prst="rect">
                  <a:avLst/>
                </a:prstGeom>
                <a:blipFill>
                  <a:blip r:embed="rId9"/>
                  <a:stretch>
                    <a:fillRect l="-6818" r="-3636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497F7CF5-BC8E-4428-AD9E-013AF8348AC1}"/>
                </a:ext>
              </a:extLst>
            </p:cNvPr>
            <p:cNvCxnSpPr/>
            <p:nvPr/>
          </p:nvCxnSpPr>
          <p:spPr>
            <a:xfrm>
              <a:off x="1099271" y="4131689"/>
              <a:ext cx="0" cy="1838326"/>
            </a:xfrm>
            <a:prstGeom prst="straightConnector1">
              <a:avLst/>
            </a:prstGeom>
            <a:ln>
              <a:prstDash val="dash"/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DAFA281E-6199-459C-B59B-480E7D0AC3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63900" y="5970015"/>
              <a:ext cx="2220044" cy="0"/>
            </a:xfrm>
            <a:prstGeom prst="straightConnector1">
              <a:avLst/>
            </a:prstGeom>
            <a:ln>
              <a:prstDash val="dash"/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FEC150E9-188A-4E24-9DCE-376EFE80011F}"/>
                    </a:ext>
                  </a:extLst>
                </p:cNvPr>
                <p:cNvSpPr txBox="1"/>
                <p:nvPr/>
              </p:nvSpPr>
              <p:spPr>
                <a:xfrm>
                  <a:off x="779242" y="3885202"/>
                  <a:ext cx="26913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FEC150E9-188A-4E24-9DCE-376EFE8001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9242" y="3885202"/>
                  <a:ext cx="269131" cy="461665"/>
                </a:xfrm>
                <a:prstGeom prst="rect">
                  <a:avLst/>
                </a:prstGeom>
                <a:blipFill>
                  <a:blip r:embed="rId10"/>
                  <a:stretch>
                    <a:fillRect l="-6818" r="-50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94AB009E-4A83-4C6E-B59B-DC94D88EC82B}"/>
                    </a:ext>
                  </a:extLst>
                </p:cNvPr>
                <p:cNvSpPr txBox="1"/>
                <p:nvPr/>
              </p:nvSpPr>
              <p:spPr>
                <a:xfrm>
                  <a:off x="3565899" y="5933503"/>
                  <a:ext cx="26913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94AB009E-4A83-4C6E-B59B-DC94D88EC8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5899" y="5933503"/>
                  <a:ext cx="269131" cy="461665"/>
                </a:xfrm>
                <a:prstGeom prst="rect">
                  <a:avLst/>
                </a:prstGeom>
                <a:blipFill>
                  <a:blip r:embed="rId11"/>
                  <a:stretch>
                    <a:fillRect l="-6818" r="-4545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A059016-73EE-45B9-86B7-D30556000FDE}"/>
                    </a:ext>
                  </a:extLst>
                </p:cNvPr>
                <p:cNvSpPr txBox="1"/>
                <p:nvPr/>
              </p:nvSpPr>
              <p:spPr>
                <a:xfrm>
                  <a:off x="3368639" y="6297102"/>
                  <a:ext cx="76863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=5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A059016-73EE-45B9-86B7-D30556000F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8639" y="6297102"/>
                  <a:ext cx="768636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71A50B2-DAE1-4DEC-A796-E64F512F3041}"/>
                    </a:ext>
                  </a:extLst>
                </p:cNvPr>
                <p:cNvSpPr txBox="1"/>
                <p:nvPr/>
              </p:nvSpPr>
              <p:spPr>
                <a:xfrm>
                  <a:off x="295153" y="4819140"/>
                  <a:ext cx="71330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42.5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71A50B2-DAE1-4DEC-A796-E64F512F30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3" y="4819140"/>
                  <a:ext cx="713309" cy="369332"/>
                </a:xfrm>
                <a:prstGeom prst="rect">
                  <a:avLst/>
                </a:prstGeom>
                <a:blipFill>
                  <a:blip r:embed="rId13"/>
                  <a:stretch>
                    <a:fillRect r="-940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093125" y="2443125"/>
                <a:ext cx="3489106" cy="2462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Vertical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S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−42.5</m:t>
                    </m:r>
                  </m:oMath>
                </a14:m>
                <a:endParaRPr lang="en-GB" sz="2400" dirty="0"/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U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GB" sz="2400" dirty="0"/>
                  <a:t>sin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0" smtClean="0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</m:d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=16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V</a:t>
                </a:r>
                <a:r>
                  <a:rPr lang="en-GB" sz="2400" dirty="0"/>
                  <a:t> = 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A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9.8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</a:t>
                </a:r>
                <a:r>
                  <a:rPr lang="en-GB" sz="2400" dirty="0"/>
                  <a:t> = 5</a:t>
                </a: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125" y="2443125"/>
                <a:ext cx="3489106" cy="2462084"/>
              </a:xfrm>
              <a:prstGeom prst="rect">
                <a:avLst/>
              </a:prstGeom>
              <a:blipFill>
                <a:blip r:embed="rId14"/>
                <a:stretch>
                  <a:fillRect l="-2618" t="-1980" b="-47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A1A86CC-9E5C-374F-66D6-8430F663CF98}"/>
                  </a:ext>
                </a:extLst>
              </p:cNvPr>
              <p:cNvSpPr txBox="1"/>
              <p:nvPr/>
            </p:nvSpPr>
            <p:spPr>
              <a:xfrm>
                <a:off x="4047975" y="5027692"/>
                <a:ext cx="4072025" cy="17249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Horizontal</a:t>
                </a:r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Distance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endParaRPr lang="en-GB" sz="2800" dirty="0"/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Speed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/>
                  <a:t> 20 cos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400" dirty="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0" smtClean="0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</m:d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=12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Time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/>
                  <a:t> 5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A1A86CC-9E5C-374F-66D6-8430F663CF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975" y="5027692"/>
                <a:ext cx="4072025" cy="1724959"/>
              </a:xfrm>
              <a:prstGeom prst="rect">
                <a:avLst/>
              </a:prstGeom>
              <a:blipFill>
                <a:blip r:embed="rId15"/>
                <a:stretch>
                  <a:fillRect l="-2246" t="-2827" b="-70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81C83EC-8838-D04B-C330-6B1699B77EBD}"/>
                  </a:ext>
                </a:extLst>
              </p:cNvPr>
              <p:cNvSpPr txBox="1"/>
              <p:nvPr/>
            </p:nvSpPr>
            <p:spPr>
              <a:xfrm>
                <a:off x="7536160" y="2739457"/>
                <a:ext cx="4176464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𝑹𝒆𝒔𝒐𝒍𝒗𝒆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𝑯𝒐𝒓𝒊𝒛𝒐𝒏𝒕𝒊𝒂𝒍</m:t>
                      </m:r>
                    </m:oMath>
                  </m:oMathPara>
                </a14:m>
                <a:endParaRPr kumimoji="0" lang="en-GB" sz="2800" b="1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81C83EC-8838-D04B-C330-6B1699B77E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2739457"/>
                <a:ext cx="4176464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A5EB06D4-4F72-8843-DF96-55F91FA2A180}"/>
              </a:ext>
            </a:extLst>
          </p:cNvPr>
          <p:cNvSpPr txBox="1"/>
          <p:nvPr/>
        </p:nvSpPr>
        <p:spPr>
          <a:xfrm>
            <a:off x="231550" y="2466224"/>
            <a:ext cx="504057" cy="4924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2600" b="1" dirty="0">
                <a:solidFill>
                  <a:schemeClr val="bg1"/>
                </a:solidFill>
                <a:latin typeface="Calibri"/>
              </a:rPr>
              <a:t>b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</a:t>
            </a:r>
            <a:endParaRPr lang="en-GB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6EC04D2-D52D-0A45-7C4F-3EFFFE8716DB}"/>
                  </a:ext>
                </a:extLst>
              </p:cNvPr>
              <p:cNvSpPr txBox="1"/>
              <p:nvPr/>
            </p:nvSpPr>
            <p:spPr>
              <a:xfrm>
                <a:off x="8312804" y="3546731"/>
                <a:ext cx="286050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𝑂𝐴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=12×5</m:t>
                      </m:r>
                    </m:oMath>
                  </m:oMathPara>
                </a14:m>
                <a:endParaRPr kumimoji="0" lang="en-GB" sz="20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6EC04D2-D52D-0A45-7C4F-3EFFFE871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804" y="3546731"/>
                <a:ext cx="2860509" cy="64633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4F03201-70C0-A0B5-0195-6578C2530937}"/>
                  </a:ext>
                </a:extLst>
              </p:cNvPr>
              <p:cNvSpPr txBox="1"/>
              <p:nvPr/>
            </p:nvSpPr>
            <p:spPr>
              <a:xfrm>
                <a:off x="8935491" y="4390643"/>
                <a:ext cx="18062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𝟔𝟎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𝒎</m:t>
                      </m:r>
                    </m:oMath>
                  </m:oMathPara>
                </a14:m>
                <a:endParaRPr kumimoji="0" lang="en-GB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4F03201-70C0-A0B5-0195-6578C25309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5491" y="4390643"/>
                <a:ext cx="1806247" cy="64633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822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0FF123D-94BB-4CF1-86AE-E44F6BECF0C9}"/>
                  </a:ext>
                </a:extLst>
              </p:cNvPr>
              <p:cNvSpPr txBox="1"/>
              <p:nvPr/>
            </p:nvSpPr>
            <p:spPr>
              <a:xfrm>
                <a:off x="335360" y="181756"/>
                <a:ext cx="11521280" cy="206678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A particle is projected from a point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000" dirty="0"/>
                  <a:t> with speed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GB" sz="2000" dirty="0"/>
                  <a:t> ms</a:t>
                </a:r>
                <a:r>
                  <a:rPr lang="en-GB" sz="2000" baseline="30000" dirty="0"/>
                  <a:t>-1</a:t>
                </a:r>
                <a:r>
                  <a:rPr lang="en-GB" sz="2000" dirty="0"/>
                  <a:t> and at an angle of elevation of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000" dirty="0"/>
                  <a:t>, 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0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</m:oMath>
                </a14:m>
                <a:r>
                  <a:rPr lang="en-GB" sz="2000" dirty="0"/>
                  <a:t>. The point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000" dirty="0"/>
                  <a:t> is 42.5m above a horizontal plane. </a:t>
                </a:r>
              </a:p>
              <a:p>
                <a:r>
                  <a:rPr lang="en-GB" sz="2000" dirty="0"/>
                  <a:t>The particle strikes the plane at a point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000" dirty="0"/>
                  <a:t>, 5 s after it is projected.</a:t>
                </a:r>
              </a:p>
              <a:p>
                <a:r>
                  <a:rPr lang="en-GB" sz="2000" dirty="0"/>
                  <a:t>a) Show that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r>
                  <a:rPr lang="en-GB" sz="2000" dirty="0"/>
                  <a:t>.</a:t>
                </a:r>
              </a:p>
              <a:p>
                <a:r>
                  <a:rPr lang="en-GB" sz="2000" dirty="0"/>
                  <a:t>b) Find the </a:t>
                </a:r>
                <a:r>
                  <a:rPr lang="en-GB" sz="2000" dirty="0" err="1"/>
                  <a:t>horizontial</a:t>
                </a:r>
                <a:r>
                  <a:rPr lang="en-GB" sz="2000" dirty="0"/>
                  <a:t> distance between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000" dirty="0"/>
                  <a:t> and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000" dirty="0"/>
                  <a:t>.</a:t>
                </a:r>
              </a:p>
              <a:p>
                <a:r>
                  <a:rPr lang="en-US" sz="2000" dirty="0"/>
                  <a:t>c) The velocity the projectiles hits A.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0FF123D-94BB-4CF1-86AE-E44F6BECF0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81756"/>
                <a:ext cx="11521280" cy="2066784"/>
              </a:xfrm>
              <a:prstGeom prst="rect">
                <a:avLst/>
              </a:prstGeom>
              <a:blipFill>
                <a:blip r:embed="rId2"/>
                <a:stretch>
                  <a:fillRect b="-27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ight Triangle 6">
            <a:extLst>
              <a:ext uri="{FF2B5EF4-FFF2-40B4-BE49-F238E27FC236}">
                <a16:creationId xmlns:a16="http://schemas.microsoft.com/office/drawing/2014/main" id="{8C83E7EE-0D81-484E-8E76-DF68D7D884F8}"/>
              </a:ext>
            </a:extLst>
          </p:cNvPr>
          <p:cNvSpPr/>
          <p:nvPr/>
        </p:nvSpPr>
        <p:spPr>
          <a:xfrm>
            <a:off x="8197559" y="967820"/>
            <a:ext cx="648072" cy="792088"/>
          </a:xfrm>
          <a:prstGeom prst="rtTriangle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58CB6E-0FBD-4D7A-B3BF-B6DFFD22A2C9}"/>
              </a:ext>
            </a:extLst>
          </p:cNvPr>
          <p:cNvSpPr/>
          <p:nvPr/>
        </p:nvSpPr>
        <p:spPr>
          <a:xfrm>
            <a:off x="8190756" y="1615123"/>
            <a:ext cx="137492" cy="144785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01B7B20-F0F3-44B7-B993-5A9AFE935714}"/>
              </a:ext>
            </a:extLst>
          </p:cNvPr>
          <p:cNvSpPr/>
          <p:nvPr/>
        </p:nvSpPr>
        <p:spPr>
          <a:xfrm>
            <a:off x="8654139" y="1600836"/>
            <a:ext cx="57150" cy="157162"/>
          </a:xfrm>
          <a:custGeom>
            <a:avLst/>
            <a:gdLst>
              <a:gd name="connsiteX0" fmla="*/ 0 w 57150"/>
              <a:gd name="connsiteY0" fmla="*/ 157162 h 157162"/>
              <a:gd name="connsiteX1" fmla="*/ 9525 w 57150"/>
              <a:gd name="connsiteY1" fmla="*/ 76200 h 157162"/>
              <a:gd name="connsiteX2" fmla="*/ 57150 w 57150"/>
              <a:gd name="connsiteY2" fmla="*/ 0 h 15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2">
                <a:moveTo>
                  <a:pt x="0" y="157162"/>
                </a:moveTo>
                <a:cubicBezTo>
                  <a:pt x="0" y="129777"/>
                  <a:pt x="0" y="102393"/>
                  <a:pt x="9525" y="76200"/>
                </a:cubicBezTo>
                <a:cubicBezTo>
                  <a:pt x="19050" y="50007"/>
                  <a:pt x="38100" y="25003"/>
                  <a:pt x="57150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1CD638-B3E2-4AEB-9F84-25FBCD93A31C}"/>
                  </a:ext>
                </a:extLst>
              </p:cNvPr>
              <p:cNvSpPr txBox="1"/>
              <p:nvPr/>
            </p:nvSpPr>
            <p:spPr>
              <a:xfrm>
                <a:off x="8423108" y="1471877"/>
                <a:ext cx="2160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1CD638-B3E2-4AEB-9F84-25FBCD93A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108" y="1471877"/>
                <a:ext cx="216024" cy="307777"/>
              </a:xfrm>
              <a:prstGeom prst="rect">
                <a:avLst/>
              </a:prstGeom>
              <a:blipFill>
                <a:blip r:embed="rId3"/>
                <a:stretch>
                  <a:fillRect r="-1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CADD51-0246-417F-9C6C-CDD465E9CC96}"/>
                  </a:ext>
                </a:extLst>
              </p:cNvPr>
              <p:cNvSpPr txBox="1"/>
              <p:nvPr/>
            </p:nvSpPr>
            <p:spPr>
              <a:xfrm>
                <a:off x="8228811" y="1711328"/>
                <a:ext cx="2160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CADD51-0246-417F-9C6C-CDD465E9C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8811" y="1711328"/>
                <a:ext cx="216024" cy="307777"/>
              </a:xfrm>
              <a:prstGeom prst="rect">
                <a:avLst/>
              </a:prstGeom>
              <a:blipFill>
                <a:blip r:embed="rId4"/>
                <a:stretch>
                  <a:fillRect r="-1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8073329-A2B5-46F6-AEA0-973938A4810E}"/>
                  </a:ext>
                </a:extLst>
              </p:cNvPr>
              <p:cNvSpPr txBox="1"/>
              <p:nvPr/>
            </p:nvSpPr>
            <p:spPr>
              <a:xfrm>
                <a:off x="7904133" y="1274802"/>
                <a:ext cx="2160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8073329-A2B5-46F6-AEA0-973938A481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4133" y="1274802"/>
                <a:ext cx="216024" cy="307777"/>
              </a:xfrm>
              <a:prstGeom prst="rect">
                <a:avLst/>
              </a:prstGeom>
              <a:blipFill>
                <a:blip r:embed="rId5"/>
                <a:stretch>
                  <a:fillRect r="-1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27F74C8-D991-435F-A3BD-A1682D80EE3B}"/>
                  </a:ext>
                </a:extLst>
              </p:cNvPr>
              <p:cNvSpPr txBox="1"/>
              <p:nvPr/>
            </p:nvSpPr>
            <p:spPr>
              <a:xfrm>
                <a:off x="8466690" y="1120914"/>
                <a:ext cx="2160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27F74C8-D991-435F-A3BD-A1682D80EE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6690" y="1120914"/>
                <a:ext cx="216024" cy="307777"/>
              </a:xfrm>
              <a:prstGeom prst="rect">
                <a:avLst/>
              </a:prstGeom>
              <a:blipFill>
                <a:blip r:embed="rId6"/>
                <a:stretch>
                  <a:fillRect r="-1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FC7A9EE-1F34-437E-B646-723A1E0E105D}"/>
                  </a:ext>
                </a:extLst>
              </p:cNvPr>
              <p:cNvSpPr txBox="1"/>
              <p:nvPr/>
            </p:nvSpPr>
            <p:spPr>
              <a:xfrm>
                <a:off x="9120336" y="1123897"/>
                <a:ext cx="2263056" cy="612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   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FC7A9EE-1F34-437E-B646-723A1E0E10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336" y="1123897"/>
                <a:ext cx="2263056" cy="6127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BE03F0FA-FB89-E7FB-3D6F-6CBD2B9FBF2B}"/>
              </a:ext>
            </a:extLst>
          </p:cNvPr>
          <p:cNvGrpSpPr/>
          <p:nvPr/>
        </p:nvGrpSpPr>
        <p:grpSpPr>
          <a:xfrm>
            <a:off x="191344" y="3064889"/>
            <a:ext cx="3842122" cy="3601545"/>
            <a:chOff x="295153" y="3064889"/>
            <a:chExt cx="3842122" cy="3601545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284A6AA-CE2B-4C5F-9259-9A0A7A803CDC}"/>
                </a:ext>
              </a:extLst>
            </p:cNvPr>
            <p:cNvSpPr/>
            <p:nvPr/>
          </p:nvSpPr>
          <p:spPr>
            <a:xfrm>
              <a:off x="1101975" y="3213043"/>
              <a:ext cx="2544886" cy="2756972"/>
            </a:xfrm>
            <a:custGeom>
              <a:avLst/>
              <a:gdLst>
                <a:gd name="connsiteX0" fmla="*/ 0 w 2143125"/>
                <a:gd name="connsiteY0" fmla="*/ 782816 h 2773541"/>
                <a:gd name="connsiteX1" fmla="*/ 781050 w 2143125"/>
                <a:gd name="connsiteY1" fmla="*/ 106541 h 2773541"/>
                <a:gd name="connsiteX2" fmla="*/ 2143125 w 2143125"/>
                <a:gd name="connsiteY2" fmla="*/ 2773541 h 2773541"/>
                <a:gd name="connsiteX0" fmla="*/ 0 w 2143125"/>
                <a:gd name="connsiteY0" fmla="*/ 766247 h 2756972"/>
                <a:gd name="connsiteX1" fmla="*/ 989604 w 2143125"/>
                <a:gd name="connsiteY1" fmla="*/ 109022 h 2756972"/>
                <a:gd name="connsiteX2" fmla="*/ 2143125 w 2143125"/>
                <a:gd name="connsiteY2" fmla="*/ 2756972 h 2756972"/>
                <a:gd name="connsiteX0" fmla="*/ 0 w 2143125"/>
                <a:gd name="connsiteY0" fmla="*/ 766247 h 2756972"/>
                <a:gd name="connsiteX1" fmla="*/ 989604 w 2143125"/>
                <a:gd name="connsiteY1" fmla="*/ 109022 h 2756972"/>
                <a:gd name="connsiteX2" fmla="*/ 2143125 w 2143125"/>
                <a:gd name="connsiteY2" fmla="*/ 2756972 h 275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43125" h="2756972">
                  <a:moveTo>
                    <a:pt x="0" y="766247"/>
                  </a:moveTo>
                  <a:cubicBezTo>
                    <a:pt x="211931" y="262216"/>
                    <a:pt x="632417" y="-222765"/>
                    <a:pt x="989604" y="109022"/>
                  </a:cubicBezTo>
                  <a:cubicBezTo>
                    <a:pt x="1346791" y="440809"/>
                    <a:pt x="1680787" y="1417915"/>
                    <a:pt x="2143125" y="275697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D2CAB75C-B7B5-4A76-927C-C97453EAE2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272" y="3064889"/>
              <a:ext cx="545629" cy="938456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6A348584-AD1C-4EA2-8477-344795A02B9F}"/>
                    </a:ext>
                  </a:extLst>
                </p:cNvPr>
                <p:cNvSpPr txBox="1"/>
                <p:nvPr/>
              </p:nvSpPr>
              <p:spPr>
                <a:xfrm>
                  <a:off x="464867" y="3184719"/>
                  <a:ext cx="105620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a14:m>
                  <a:r>
                    <a:rPr lang="en-GB" sz="2400" dirty="0">
                      <a:solidFill>
                        <a:schemeClr val="accent6"/>
                      </a:solidFill>
                    </a:rPr>
                    <a:t> ms</a:t>
                  </a:r>
                  <a:r>
                    <a:rPr lang="en-GB" sz="2400" baseline="30000" dirty="0">
                      <a:solidFill>
                        <a:schemeClr val="accent6"/>
                      </a:solidFill>
                    </a:rPr>
                    <a:t>-2</a:t>
                  </a: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6A348584-AD1C-4EA2-8477-344795A02B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867" y="3184719"/>
                  <a:ext cx="1056209" cy="461665"/>
                </a:xfrm>
                <a:prstGeom prst="rect">
                  <a:avLst/>
                </a:prstGeom>
                <a:blipFill>
                  <a:blip r:embed="rId8"/>
                  <a:stretch>
                    <a:fillRect l="-1156" t="-10526" b="-2894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E3C350E-6B65-4797-909C-92A9896E1F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11501" y="4007866"/>
              <a:ext cx="797793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BB954DC-C203-4A10-9827-EA1DA5B4F1EA}"/>
                </a:ext>
              </a:extLst>
            </p:cNvPr>
            <p:cNvSpPr/>
            <p:nvPr/>
          </p:nvSpPr>
          <p:spPr>
            <a:xfrm>
              <a:off x="1263900" y="3693540"/>
              <a:ext cx="171450" cy="314325"/>
            </a:xfrm>
            <a:custGeom>
              <a:avLst/>
              <a:gdLst>
                <a:gd name="connsiteX0" fmla="*/ 0 w 171450"/>
                <a:gd name="connsiteY0" fmla="*/ 0 h 314325"/>
                <a:gd name="connsiteX1" fmla="*/ 123825 w 171450"/>
                <a:gd name="connsiteY1" fmla="*/ 142875 h 314325"/>
                <a:gd name="connsiteX2" fmla="*/ 171450 w 171450"/>
                <a:gd name="connsiteY2" fmla="*/ 31432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314325">
                  <a:moveTo>
                    <a:pt x="0" y="0"/>
                  </a:moveTo>
                  <a:cubicBezTo>
                    <a:pt x="47625" y="45244"/>
                    <a:pt x="95250" y="90488"/>
                    <a:pt x="123825" y="142875"/>
                  </a:cubicBezTo>
                  <a:cubicBezTo>
                    <a:pt x="152400" y="195262"/>
                    <a:pt x="161925" y="254793"/>
                    <a:pt x="171450" y="314325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1533A61E-D1A3-4FFF-BD8D-72F76E4B2468}"/>
                    </a:ext>
                  </a:extLst>
                </p:cNvPr>
                <p:cNvSpPr txBox="1"/>
                <p:nvPr/>
              </p:nvSpPr>
              <p:spPr>
                <a:xfrm>
                  <a:off x="1359151" y="3588763"/>
                  <a:ext cx="26913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1533A61E-D1A3-4FFF-BD8D-72F76E4B24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9151" y="3588763"/>
                  <a:ext cx="269131" cy="461665"/>
                </a:xfrm>
                <a:prstGeom prst="rect">
                  <a:avLst/>
                </a:prstGeom>
                <a:blipFill>
                  <a:blip r:embed="rId9"/>
                  <a:stretch>
                    <a:fillRect l="-6818" r="-3636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497F7CF5-BC8E-4428-AD9E-013AF8348AC1}"/>
                </a:ext>
              </a:extLst>
            </p:cNvPr>
            <p:cNvCxnSpPr/>
            <p:nvPr/>
          </p:nvCxnSpPr>
          <p:spPr>
            <a:xfrm>
              <a:off x="1099271" y="4131689"/>
              <a:ext cx="0" cy="1838326"/>
            </a:xfrm>
            <a:prstGeom prst="straightConnector1">
              <a:avLst/>
            </a:prstGeom>
            <a:ln>
              <a:prstDash val="dash"/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DAFA281E-6199-459C-B59B-480E7D0AC3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63900" y="5970015"/>
              <a:ext cx="2220044" cy="0"/>
            </a:xfrm>
            <a:prstGeom prst="straightConnector1">
              <a:avLst/>
            </a:prstGeom>
            <a:ln>
              <a:prstDash val="dash"/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FEC150E9-188A-4E24-9DCE-376EFE80011F}"/>
                    </a:ext>
                  </a:extLst>
                </p:cNvPr>
                <p:cNvSpPr txBox="1"/>
                <p:nvPr/>
              </p:nvSpPr>
              <p:spPr>
                <a:xfrm>
                  <a:off x="779242" y="3885202"/>
                  <a:ext cx="26913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FEC150E9-188A-4E24-9DCE-376EFE8001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9242" y="3885202"/>
                  <a:ext cx="269131" cy="461665"/>
                </a:xfrm>
                <a:prstGeom prst="rect">
                  <a:avLst/>
                </a:prstGeom>
                <a:blipFill>
                  <a:blip r:embed="rId10"/>
                  <a:stretch>
                    <a:fillRect l="-6818" r="-50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94AB009E-4A83-4C6E-B59B-DC94D88EC82B}"/>
                    </a:ext>
                  </a:extLst>
                </p:cNvPr>
                <p:cNvSpPr txBox="1"/>
                <p:nvPr/>
              </p:nvSpPr>
              <p:spPr>
                <a:xfrm>
                  <a:off x="3565899" y="5933503"/>
                  <a:ext cx="26913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94AB009E-4A83-4C6E-B59B-DC94D88EC8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5899" y="5933503"/>
                  <a:ext cx="269131" cy="461665"/>
                </a:xfrm>
                <a:prstGeom prst="rect">
                  <a:avLst/>
                </a:prstGeom>
                <a:blipFill>
                  <a:blip r:embed="rId11"/>
                  <a:stretch>
                    <a:fillRect l="-6818" r="-4545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A059016-73EE-45B9-86B7-D30556000FDE}"/>
                    </a:ext>
                  </a:extLst>
                </p:cNvPr>
                <p:cNvSpPr txBox="1"/>
                <p:nvPr/>
              </p:nvSpPr>
              <p:spPr>
                <a:xfrm>
                  <a:off x="3368639" y="6297102"/>
                  <a:ext cx="76863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=5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A059016-73EE-45B9-86B7-D30556000F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8639" y="6297102"/>
                  <a:ext cx="768636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71A50B2-DAE1-4DEC-A796-E64F512F3041}"/>
                    </a:ext>
                  </a:extLst>
                </p:cNvPr>
                <p:cNvSpPr txBox="1"/>
                <p:nvPr/>
              </p:nvSpPr>
              <p:spPr>
                <a:xfrm>
                  <a:off x="295153" y="4819140"/>
                  <a:ext cx="71330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42.5</m:t>
                        </m:r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m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71A50B2-DAE1-4DEC-A796-E64F512F30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3" y="4819140"/>
                  <a:ext cx="713309" cy="369332"/>
                </a:xfrm>
                <a:prstGeom prst="rect">
                  <a:avLst/>
                </a:prstGeom>
                <a:blipFill>
                  <a:blip r:embed="rId13"/>
                  <a:stretch>
                    <a:fillRect r="-940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335086" y="2443125"/>
                <a:ext cx="1636284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Vertical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S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−42.5</m:t>
                    </m:r>
                  </m:oMath>
                </a14:m>
                <a:endParaRPr lang="en-GB" sz="2400" dirty="0"/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U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16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V</a:t>
                </a:r>
                <a:r>
                  <a:rPr lang="en-GB" sz="2400" dirty="0"/>
                  <a:t> = 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A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9.8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</a:t>
                </a:r>
                <a:r>
                  <a:rPr lang="en-GB" sz="2400" dirty="0"/>
                  <a:t> = 5</a:t>
                </a: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5086" y="2443125"/>
                <a:ext cx="1636284" cy="2308324"/>
              </a:xfrm>
              <a:prstGeom prst="rect">
                <a:avLst/>
              </a:prstGeom>
              <a:blipFill>
                <a:blip r:embed="rId14"/>
                <a:stretch>
                  <a:fillRect l="-5576" t="-2116" b="-5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A1A86CC-9E5C-374F-66D6-8430F663CF98}"/>
                  </a:ext>
                </a:extLst>
              </p:cNvPr>
              <p:cNvSpPr txBox="1"/>
              <p:nvPr/>
            </p:nvSpPr>
            <p:spPr>
              <a:xfrm>
                <a:off x="4289936" y="5027692"/>
                <a:ext cx="195900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Horizontal</a:t>
                </a:r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Distance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endParaRPr lang="en-GB" sz="2800" dirty="0"/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Speed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=12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Time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/>
                  <a:t> 5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A1A86CC-9E5C-374F-66D6-8430F663CF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9936" y="5027692"/>
                <a:ext cx="1959001" cy="1569660"/>
              </a:xfrm>
              <a:prstGeom prst="rect">
                <a:avLst/>
              </a:prstGeom>
              <a:blipFill>
                <a:blip r:embed="rId15"/>
                <a:stretch>
                  <a:fillRect l="-4984" t="-3113" b="-81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81C83EC-8838-D04B-C330-6B1699B77EBD}"/>
                  </a:ext>
                </a:extLst>
              </p:cNvPr>
              <p:cNvSpPr txBox="1"/>
              <p:nvPr/>
            </p:nvSpPr>
            <p:spPr>
              <a:xfrm>
                <a:off x="6819519" y="2504843"/>
                <a:ext cx="3491568" cy="40011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𝑯𝒐𝒓𝒊𝒛𝒐𝒏𝒕𝒊𝒂𝒍</m:t>
                    </m:r>
                    <m:r>
                      <a:rPr kumimoji="0" lang="en-GB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𝑽𝒆𝒍𝒐𝒄𝒊𝒕𝒚</m:t>
                    </m:r>
                  </m:oMath>
                </a14:m>
                <a:r>
                  <a:rPr kumimoji="0" lang="en-GB" sz="20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:r>
                  <a:rPr kumimoji="0" lang="en-GB" sz="2000" b="1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at</a:t>
                </a:r>
                <a:r>
                  <a:rPr kumimoji="0" lang="en-GB" sz="2000" b="1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A</a:t>
                </a:r>
                <a:endParaRPr kumimoji="0" lang="en-GB" sz="2000" b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81C83EC-8838-D04B-C330-6B1699B77E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519" y="2504843"/>
                <a:ext cx="3491568" cy="400110"/>
              </a:xfrm>
              <a:prstGeom prst="rect">
                <a:avLst/>
              </a:prstGeom>
              <a:blipFill>
                <a:blip r:embed="rId16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A5EB06D4-4F72-8843-DF96-55F91FA2A180}"/>
              </a:ext>
            </a:extLst>
          </p:cNvPr>
          <p:cNvSpPr txBox="1"/>
          <p:nvPr/>
        </p:nvSpPr>
        <p:spPr>
          <a:xfrm>
            <a:off x="231550" y="2466224"/>
            <a:ext cx="504057" cy="4924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2600" b="1" dirty="0">
                <a:solidFill>
                  <a:schemeClr val="bg1"/>
                </a:solidFill>
                <a:latin typeface="Calibri"/>
              </a:rPr>
              <a:t>c)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0277F6-D6C9-A3A9-1D4B-AC7357D5649E}"/>
              </a:ext>
            </a:extLst>
          </p:cNvPr>
          <p:cNvSpPr txBox="1"/>
          <p:nvPr/>
        </p:nvSpPr>
        <p:spPr>
          <a:xfrm>
            <a:off x="6888912" y="2951379"/>
            <a:ext cx="569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</a:rPr>
              <a:t>12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EDE88E3-C252-40DF-5BC5-396B1E5634D6}"/>
                  </a:ext>
                </a:extLst>
              </p:cNvPr>
              <p:cNvSpPr txBox="1"/>
              <p:nvPr/>
            </p:nvSpPr>
            <p:spPr>
              <a:xfrm>
                <a:off x="6819519" y="3529360"/>
                <a:ext cx="2990408" cy="40011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𝑽𝒆𝒓𝒕𝒊𝒄𝒂𝒍</m:t>
                    </m:r>
                    <m:r>
                      <a:rPr kumimoji="0" lang="en-GB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𝑽𝒆𝒍𝒐𝒄𝒊𝒕𝒚</m:t>
                    </m:r>
                  </m:oMath>
                </a14:m>
                <a:r>
                  <a:rPr kumimoji="0" lang="en-GB" sz="20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:r>
                  <a:rPr kumimoji="0" lang="en-GB" sz="2000" b="1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at A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EDE88E3-C252-40DF-5BC5-396B1E5634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519" y="3529360"/>
                <a:ext cx="2990408" cy="400110"/>
              </a:xfrm>
              <a:prstGeom prst="rect">
                <a:avLst/>
              </a:prstGeom>
              <a:blipFill>
                <a:blip r:embed="rId17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C2E4031-51A5-566E-8D20-CB998A65B78A}"/>
                  </a:ext>
                </a:extLst>
              </p:cNvPr>
              <p:cNvSpPr/>
              <p:nvPr/>
            </p:nvSpPr>
            <p:spPr>
              <a:xfrm>
                <a:off x="9634734" y="4489956"/>
                <a:ext cx="117857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800" dirty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33</m:t>
                    </m:r>
                  </m:oMath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C2E4031-51A5-566E-8D20-CB998A65B7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4734" y="4489956"/>
                <a:ext cx="1178571" cy="523220"/>
              </a:xfrm>
              <a:prstGeom prst="rect">
                <a:avLst/>
              </a:prstGeom>
              <a:blipFill>
                <a:blip r:embed="rId18"/>
                <a:stretch>
                  <a:fillRect l="-10881" t="-11765" b="-34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432F0DAC-8B7F-7F04-A3DF-2CA1EE67E156}"/>
              </a:ext>
            </a:extLst>
          </p:cNvPr>
          <p:cNvSpPr txBox="1"/>
          <p:nvPr/>
        </p:nvSpPr>
        <p:spPr>
          <a:xfrm>
            <a:off x="6888912" y="3966736"/>
            <a:ext cx="16229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 = u + at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0983B54-4D85-FB5F-9794-794EBB4ED279}"/>
                  </a:ext>
                </a:extLst>
              </p:cNvPr>
              <p:cNvSpPr txBox="1"/>
              <p:nvPr/>
            </p:nvSpPr>
            <p:spPr>
              <a:xfrm>
                <a:off x="6896446" y="4480082"/>
                <a:ext cx="294397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 = 16 + (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9.8)(5)</a:t>
                </a: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0983B54-4D85-FB5F-9794-794EBB4ED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6446" y="4480082"/>
                <a:ext cx="2943970" cy="523220"/>
              </a:xfrm>
              <a:prstGeom prst="rect">
                <a:avLst/>
              </a:prstGeom>
              <a:blipFill>
                <a:blip r:embed="rId19"/>
                <a:stretch>
                  <a:fillRect l="-4141"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DD57557-16AA-E47F-C6A5-EC7EB7849BBC}"/>
                  </a:ext>
                </a:extLst>
              </p:cNvPr>
              <p:cNvSpPr txBox="1"/>
              <p:nvPr/>
            </p:nvSpPr>
            <p:spPr>
              <a:xfrm>
                <a:off x="6827289" y="5060628"/>
                <a:ext cx="3176780" cy="40011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𝑹𝒆𝒔𝒖𝒍𝒕𝒂𝒏𝒕</m:t>
                    </m:r>
                    <m:r>
                      <a:rPr kumimoji="0" lang="en-GB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𝑽𝒆𝒍𝒐𝒄𝒊𝒕𝒚</m:t>
                    </m:r>
                  </m:oMath>
                </a14:m>
                <a:r>
                  <a:rPr kumimoji="0" lang="en-GB" sz="20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:r>
                  <a:rPr kumimoji="0" lang="en-GB" sz="2000" b="1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at A</a:t>
                </a: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DD57557-16AA-E47F-C6A5-EC7EB7849B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7289" y="5060628"/>
                <a:ext cx="3176780" cy="400110"/>
              </a:xfrm>
              <a:prstGeom prst="rect">
                <a:avLst/>
              </a:prstGeom>
              <a:blipFill>
                <a:blip r:embed="rId20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D33D9FC-46A7-5CEC-B864-32342729073B}"/>
              </a:ext>
            </a:extLst>
          </p:cNvPr>
          <p:cNvCxnSpPr/>
          <p:nvPr/>
        </p:nvCxnSpPr>
        <p:spPr>
          <a:xfrm>
            <a:off x="7051088" y="5867532"/>
            <a:ext cx="11521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8B26444-5CD4-F5F7-46B8-C6FC3B051421}"/>
              </a:ext>
            </a:extLst>
          </p:cNvPr>
          <p:cNvCxnSpPr/>
          <p:nvPr/>
        </p:nvCxnSpPr>
        <p:spPr>
          <a:xfrm>
            <a:off x="8275225" y="5916220"/>
            <a:ext cx="1" cy="8295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2AC4A8A-207D-732A-1D50-A4BB1B3293A1}"/>
              </a:ext>
            </a:extLst>
          </p:cNvPr>
          <p:cNvCxnSpPr/>
          <p:nvPr/>
        </p:nvCxnSpPr>
        <p:spPr>
          <a:xfrm>
            <a:off x="7052014" y="5961650"/>
            <a:ext cx="1151202" cy="784094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2515252F-2DC8-3384-7611-9705F95F0DC7}"/>
              </a:ext>
            </a:extLst>
          </p:cNvPr>
          <p:cNvSpPr/>
          <p:nvPr/>
        </p:nvSpPr>
        <p:spPr>
          <a:xfrm>
            <a:off x="7440621" y="5445224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12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A4045A4B-43BB-DC27-4002-016E1661C30E}"/>
                  </a:ext>
                </a:extLst>
              </p:cNvPr>
              <p:cNvSpPr/>
              <p:nvPr/>
            </p:nvSpPr>
            <p:spPr>
              <a:xfrm>
                <a:off x="8256240" y="6049503"/>
                <a:ext cx="72487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33</a:t>
                </a: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A4045A4B-43BB-DC27-4002-016E1661C3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240" y="6049503"/>
                <a:ext cx="724877" cy="461665"/>
              </a:xfrm>
              <a:prstGeom prst="rect">
                <a:avLst/>
              </a:prstGeom>
              <a:blipFill>
                <a:blip r:embed="rId21"/>
                <a:stretch>
                  <a:fillRect t="-10526" r="-12605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5EAEE3A-2BAA-7C36-B195-6D196EE97753}"/>
                  </a:ext>
                </a:extLst>
              </p:cNvPr>
              <p:cNvSpPr txBox="1"/>
              <p:nvPr/>
            </p:nvSpPr>
            <p:spPr>
              <a:xfrm>
                <a:off x="6770058" y="5770909"/>
                <a:ext cx="2691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5EAEE3A-2BAA-7C36-B195-6D196EE977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0058" y="5770909"/>
                <a:ext cx="269131" cy="369332"/>
              </a:xfrm>
              <a:prstGeom prst="rect">
                <a:avLst/>
              </a:prstGeom>
              <a:blipFill>
                <a:blip r:embed="rId22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078786FA-3BD7-60E0-ADCB-CE1D5E0DD017}"/>
                  </a:ext>
                </a:extLst>
              </p:cNvPr>
              <p:cNvSpPr/>
              <p:nvPr/>
            </p:nvSpPr>
            <p:spPr>
              <a:xfrm>
                <a:off x="9174018" y="5621404"/>
                <a:ext cx="2719510" cy="10450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  <m: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(−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33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𝟑𝟓</m:t>
                      </m:r>
                      <m:r>
                        <a:rPr lang="en-GB" sz="2800" b="1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800" b="1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8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078786FA-3BD7-60E0-ADCB-CE1D5E0DD0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4018" y="5621404"/>
                <a:ext cx="2719510" cy="104503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500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  <p:bldP spid="4" grpId="0" animBg="1"/>
      <p:bldP spid="20" grpId="0"/>
      <p:bldP spid="25" grpId="0"/>
      <p:bldP spid="35" grpId="0"/>
      <p:bldP spid="36" grpId="0" animBg="1"/>
      <p:bldP spid="34" grpId="0"/>
      <p:bldP spid="37" grpId="0"/>
      <p:bldP spid="38" grpId="0"/>
      <p:bldP spid="4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26715</TotalTime>
  <Words>1104</Words>
  <Application>Microsoft Office PowerPoint</Application>
  <PresentationFormat>Widescreen</PresentationFormat>
  <Paragraphs>232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928</cp:revision>
  <dcterms:created xsi:type="dcterms:W3CDTF">2013-02-28T07:36:55Z</dcterms:created>
  <dcterms:modified xsi:type="dcterms:W3CDTF">2026-04-22T07:31:16Z</dcterms:modified>
</cp:coreProperties>
</file>