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316" r:id="rId2"/>
    <p:sldId id="317" r:id="rId3"/>
    <p:sldId id="318" r:id="rId4"/>
    <p:sldId id="319" r:id="rId5"/>
    <p:sldId id="295" r:id="rId6"/>
    <p:sldId id="275" r:id="rId7"/>
    <p:sldId id="321" r:id="rId8"/>
    <p:sldId id="322" r:id="rId9"/>
    <p:sldId id="323" r:id="rId10"/>
    <p:sldId id="324" r:id="rId11"/>
    <p:sldId id="325" r:id="rId12"/>
    <p:sldId id="277" r:id="rId13"/>
    <p:sldId id="285" r:id="rId14"/>
    <p:sldId id="279" r:id="rId15"/>
    <p:sldId id="282" r:id="rId16"/>
    <p:sldId id="284" r:id="rId17"/>
    <p:sldId id="283" r:id="rId18"/>
    <p:sldId id="281" r:id="rId19"/>
    <p:sldId id="280" r:id="rId20"/>
    <p:sldId id="286" r:id="rId21"/>
    <p:sldId id="326" r:id="rId22"/>
    <p:sldId id="327" r:id="rId23"/>
    <p:sldId id="266" r:id="rId24"/>
    <p:sldId id="267" r:id="rId25"/>
    <p:sldId id="330" r:id="rId26"/>
    <p:sldId id="331" r:id="rId27"/>
    <p:sldId id="332" r:id="rId28"/>
    <p:sldId id="333" r:id="rId29"/>
    <p:sldId id="257" r:id="rId30"/>
    <p:sldId id="265" r:id="rId31"/>
    <p:sldId id="272" r:id="rId32"/>
    <p:sldId id="274" r:id="rId33"/>
    <p:sldId id="289" r:id="rId34"/>
    <p:sldId id="290" r:id="rId35"/>
    <p:sldId id="291" r:id="rId36"/>
    <p:sldId id="292" r:id="rId37"/>
    <p:sldId id="287" r:id="rId38"/>
    <p:sldId id="308" r:id="rId39"/>
    <p:sldId id="309" r:id="rId40"/>
    <p:sldId id="310" r:id="rId41"/>
    <p:sldId id="311" r:id="rId42"/>
    <p:sldId id="312" r:id="rId43"/>
    <p:sldId id="314" r:id="rId44"/>
    <p:sldId id="315" r:id="rId45"/>
    <p:sldId id="313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FF6600"/>
    <a:srgbClr val="FF00FF"/>
    <a:srgbClr val="0000FF"/>
    <a:srgbClr val="FF3399"/>
    <a:srgbClr val="FF33CC"/>
    <a:srgbClr val="00CC99"/>
    <a:srgbClr val="CC66FF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5" autoAdjust="0"/>
    <p:restoredTop sz="94660"/>
  </p:normalViewPr>
  <p:slideViewPr>
    <p:cSldViewPr snapToGrid="0">
      <p:cViewPr varScale="1">
        <p:scale>
          <a:sx n="88" d="100"/>
          <a:sy n="88" d="100"/>
        </p:scale>
        <p:origin x="78" y="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">
      <pc:chgData name="Stewart Gale" userId="3647ddd2-6040-41ae-a96d-232c23482af8" providerId="ADAL" clId="{ADDBF2C4-AD8D-4E1D-8386-BD3D3561C83C}" dt="2025-10-29T08:12:54.706" v="3" actId="20577"/>
      <pc:docMkLst>
        <pc:docMk/>
      </pc:docMkLst>
      <pc:sldChg chg="modSp mod">
        <pc:chgData name="Stewart Gale" userId="3647ddd2-6040-41ae-a96d-232c23482af8" providerId="ADAL" clId="{ADDBF2C4-AD8D-4E1D-8386-BD3D3561C83C}" dt="2025-10-29T08:12:54.706" v="3" actId="20577"/>
        <pc:sldMkLst>
          <pc:docMk/>
          <pc:sldMk cId="2727411381" sldId="333"/>
        </pc:sldMkLst>
        <pc:spChg chg="mod">
          <ac:chgData name="Stewart Gale" userId="3647ddd2-6040-41ae-a96d-232c23482af8" providerId="ADAL" clId="{ADDBF2C4-AD8D-4E1D-8386-BD3D3561C83C}" dt="2025-10-29T08:12:54.706" v="3" actId="20577"/>
          <ac:spMkLst>
            <pc:docMk/>
            <pc:sldMk cId="2727411381" sldId="333"/>
            <ac:spMk id="14" creationId="{00000000-0000-0000-0000-000000000000}"/>
          </ac:spMkLst>
        </pc:spChg>
      </pc:sldChg>
    </pc:docChg>
  </pc:docChgLst>
  <pc:docChgLst>
    <pc:chgData name="Stewart Gale" userId="3647ddd2-6040-41ae-a96d-232c23482af8" providerId="ADAL" clId="{DBF7C457-24BD-4270-9B15-92531D560FCC}"/>
    <pc:docChg chg="undo custSel addSld delSld modSld sldOrd">
      <pc:chgData name="Stewart Gale" userId="3647ddd2-6040-41ae-a96d-232c23482af8" providerId="ADAL" clId="{DBF7C457-24BD-4270-9B15-92531D560FCC}" dt="2024-11-11T12:35:46.900" v="952"/>
      <pc:docMkLst>
        <pc:docMk/>
      </pc:docMkLst>
      <pc:sldChg chg="delSp modSp del mod">
        <pc:chgData name="Stewart Gale" userId="3647ddd2-6040-41ae-a96d-232c23482af8" providerId="ADAL" clId="{DBF7C457-24BD-4270-9B15-92531D560FCC}" dt="2024-11-10T16:43:27.030" v="372" actId="47"/>
        <pc:sldMkLst>
          <pc:docMk/>
          <pc:sldMk cId="1401974494" sldId="256"/>
        </pc:sldMkLst>
      </pc:sldChg>
      <pc:sldChg chg="addSp delSp modSp mod">
        <pc:chgData name="Stewart Gale" userId="3647ddd2-6040-41ae-a96d-232c23482af8" providerId="ADAL" clId="{DBF7C457-24BD-4270-9B15-92531D560FCC}" dt="2024-11-11T12:34:10.579" v="946" actId="403"/>
        <pc:sldMkLst>
          <pc:docMk/>
          <pc:sldMk cId="3070935946" sldId="257"/>
        </pc:sldMkLst>
      </pc:sldChg>
      <pc:sldChg chg="addSp delSp modSp">
        <pc:chgData name="Stewart Gale" userId="3647ddd2-6040-41ae-a96d-232c23482af8" providerId="ADAL" clId="{DBF7C457-24BD-4270-9B15-92531D560FCC}" dt="2023-01-09T09:54:56.467" v="313"/>
        <pc:sldMkLst>
          <pc:docMk/>
          <pc:sldMk cId="2193859497" sldId="265"/>
        </pc:sldMkLst>
      </pc:sldChg>
      <pc:sldChg chg="modSp add mod">
        <pc:chgData name="Stewart Gale" userId="3647ddd2-6040-41ae-a96d-232c23482af8" providerId="ADAL" clId="{DBF7C457-24BD-4270-9B15-92531D560FCC}" dt="2024-11-11T12:29:43.705" v="876" actId="1076"/>
        <pc:sldMkLst>
          <pc:docMk/>
          <pc:sldMk cId="1269581631" sldId="266"/>
        </pc:sldMkLst>
      </pc:sldChg>
      <pc:sldChg chg="modSp add mod">
        <pc:chgData name="Stewart Gale" userId="3647ddd2-6040-41ae-a96d-232c23482af8" providerId="ADAL" clId="{DBF7C457-24BD-4270-9B15-92531D560FCC}" dt="2024-11-11T12:30:00.578" v="882" actId="1076"/>
        <pc:sldMkLst>
          <pc:docMk/>
          <pc:sldMk cId="2636507474" sldId="267"/>
        </pc:sldMkLst>
      </pc:sldChg>
      <pc:sldChg chg="addSp delSp modSp">
        <pc:chgData name="Stewart Gale" userId="3647ddd2-6040-41ae-a96d-232c23482af8" providerId="ADAL" clId="{DBF7C457-24BD-4270-9B15-92531D560FCC}" dt="2023-01-09T09:55:04.521" v="315"/>
        <pc:sldMkLst>
          <pc:docMk/>
          <pc:sldMk cId="1225314441" sldId="272"/>
        </pc:sldMkLst>
      </pc:sldChg>
      <pc:sldChg chg="addSp delSp modSp">
        <pc:chgData name="Stewart Gale" userId="3647ddd2-6040-41ae-a96d-232c23482af8" providerId="ADAL" clId="{DBF7C457-24BD-4270-9B15-92531D560FCC}" dt="2023-01-09T09:55:08.895" v="317"/>
        <pc:sldMkLst>
          <pc:docMk/>
          <pc:sldMk cId="4254251525" sldId="274"/>
        </pc:sldMkLst>
      </pc:sldChg>
      <pc:sldChg chg="addSp delSp modSp mod delAnim">
        <pc:chgData name="Stewart Gale" userId="3647ddd2-6040-41ae-a96d-232c23482af8" providerId="ADAL" clId="{DBF7C457-24BD-4270-9B15-92531D560FCC}" dt="2024-11-11T12:17:34.684" v="656" actId="1076"/>
        <pc:sldMkLst>
          <pc:docMk/>
          <pc:sldMk cId="3995914535" sldId="275"/>
        </pc:sldMkLst>
      </pc:sldChg>
      <pc:sldChg chg="add del">
        <pc:chgData name="Stewart Gale" userId="3647ddd2-6040-41ae-a96d-232c23482af8" providerId="ADAL" clId="{DBF7C457-24BD-4270-9B15-92531D560FCC}" dt="2024-11-11T12:30:03.618" v="883" actId="47"/>
        <pc:sldMkLst>
          <pc:docMk/>
          <pc:sldMk cId="4254058891" sldId="278"/>
        </pc:sldMkLst>
      </pc:sldChg>
      <pc:sldChg chg="modAnim">
        <pc:chgData name="Stewart Gale" userId="3647ddd2-6040-41ae-a96d-232c23482af8" providerId="ADAL" clId="{DBF7C457-24BD-4270-9B15-92531D560FCC}" dt="2023-01-09T09:44:48.423" v="113"/>
        <pc:sldMkLst>
          <pc:docMk/>
          <pc:sldMk cId="513737141" sldId="280"/>
        </pc:sldMkLst>
      </pc:sldChg>
      <pc:sldChg chg="modSp mod">
        <pc:chgData name="Stewart Gale" userId="3647ddd2-6040-41ae-a96d-232c23482af8" providerId="ADAL" clId="{DBF7C457-24BD-4270-9B15-92531D560FCC}" dt="2023-01-09T09:53:06.579" v="295" actId="14100"/>
        <pc:sldMkLst>
          <pc:docMk/>
          <pc:sldMk cId="1849433512" sldId="286"/>
        </pc:sldMkLst>
      </pc:sldChg>
      <pc:sldChg chg="modSp del mod">
        <pc:chgData name="Stewart Gale" userId="3647ddd2-6040-41ae-a96d-232c23482af8" providerId="ADAL" clId="{DBF7C457-24BD-4270-9B15-92531D560FCC}" dt="2024-11-11T12:35:25.350" v="949" actId="2696"/>
        <pc:sldMkLst>
          <pc:docMk/>
          <pc:sldMk cId="1747729446" sldId="287"/>
        </pc:sldMkLst>
      </pc:sldChg>
      <pc:sldChg chg="add">
        <pc:chgData name="Stewart Gale" userId="3647ddd2-6040-41ae-a96d-232c23482af8" providerId="ADAL" clId="{DBF7C457-24BD-4270-9B15-92531D560FCC}" dt="2024-11-11T12:35:30.780" v="950"/>
        <pc:sldMkLst>
          <pc:docMk/>
          <pc:sldMk cId="3755722470" sldId="287"/>
        </pc:sldMkLst>
      </pc:sldChg>
      <pc:sldChg chg="del">
        <pc:chgData name="Stewart Gale" userId="3647ddd2-6040-41ae-a96d-232c23482af8" providerId="ADAL" clId="{DBF7C457-24BD-4270-9B15-92531D560FCC}" dt="2023-01-09T09:47:32.194" v="126" actId="47"/>
        <pc:sldMkLst>
          <pc:docMk/>
          <pc:sldMk cId="827749468" sldId="288"/>
        </pc:sldMkLst>
      </pc:sldChg>
      <pc:sldChg chg="addSp delSp modSp">
        <pc:chgData name="Stewart Gale" userId="3647ddd2-6040-41ae-a96d-232c23482af8" providerId="ADAL" clId="{DBF7C457-24BD-4270-9B15-92531D560FCC}" dt="2023-01-09T09:55:13.620" v="319"/>
        <pc:sldMkLst>
          <pc:docMk/>
          <pc:sldMk cId="4192664580" sldId="289"/>
        </pc:sldMkLst>
      </pc:sldChg>
      <pc:sldChg chg="addSp delSp modSp">
        <pc:chgData name="Stewart Gale" userId="3647ddd2-6040-41ae-a96d-232c23482af8" providerId="ADAL" clId="{DBF7C457-24BD-4270-9B15-92531D560FCC}" dt="2023-01-09T09:55:17.442" v="321"/>
        <pc:sldMkLst>
          <pc:docMk/>
          <pc:sldMk cId="1630671624" sldId="290"/>
        </pc:sldMkLst>
      </pc:sldChg>
      <pc:sldChg chg="addSp delSp modSp">
        <pc:chgData name="Stewart Gale" userId="3647ddd2-6040-41ae-a96d-232c23482af8" providerId="ADAL" clId="{DBF7C457-24BD-4270-9B15-92531D560FCC}" dt="2023-01-09T09:55:20.880" v="323"/>
        <pc:sldMkLst>
          <pc:docMk/>
          <pc:sldMk cId="303979542" sldId="291"/>
        </pc:sldMkLst>
      </pc:sldChg>
      <pc:sldChg chg="addSp delSp modSp">
        <pc:chgData name="Stewart Gale" userId="3647ddd2-6040-41ae-a96d-232c23482af8" providerId="ADAL" clId="{DBF7C457-24BD-4270-9B15-92531D560FCC}" dt="2023-01-09T09:55:24.372" v="325"/>
        <pc:sldMkLst>
          <pc:docMk/>
          <pc:sldMk cId="875666094" sldId="292"/>
        </pc:sldMkLst>
      </pc:sldChg>
      <pc:sldChg chg="modSp add del mod">
        <pc:chgData name="Stewart Gale" userId="3647ddd2-6040-41ae-a96d-232c23482af8" providerId="ADAL" clId="{DBF7C457-24BD-4270-9B15-92531D560FCC}" dt="2024-11-11T12:30:08.588" v="887" actId="47"/>
        <pc:sldMkLst>
          <pc:docMk/>
          <pc:sldMk cId="3026307492" sldId="293"/>
        </pc:sldMkLst>
      </pc:sldChg>
      <pc:sldChg chg="modSp del mod">
        <pc:chgData name="Stewart Gale" userId="3647ddd2-6040-41ae-a96d-232c23482af8" providerId="ADAL" clId="{DBF7C457-24BD-4270-9B15-92531D560FCC}" dt="2024-11-11T12:21:31.210" v="732" actId="47"/>
        <pc:sldMkLst>
          <pc:docMk/>
          <pc:sldMk cId="3192335914" sldId="293"/>
        </pc:sldMkLst>
      </pc:sldChg>
      <pc:sldChg chg="modSp add del mod">
        <pc:chgData name="Stewart Gale" userId="3647ddd2-6040-41ae-a96d-232c23482af8" providerId="ADAL" clId="{DBF7C457-24BD-4270-9B15-92531D560FCC}" dt="2024-11-11T12:30:07.228" v="886" actId="47"/>
        <pc:sldMkLst>
          <pc:docMk/>
          <pc:sldMk cId="1894489220" sldId="294"/>
        </pc:sldMkLst>
      </pc:sldChg>
      <pc:sldChg chg="addSp delSp modSp mod delAnim modAnim">
        <pc:chgData name="Stewart Gale" userId="3647ddd2-6040-41ae-a96d-232c23482af8" providerId="ADAL" clId="{DBF7C457-24BD-4270-9B15-92531D560FCC}" dt="2024-11-11T12:15:24.652" v="618" actId="207"/>
        <pc:sldMkLst>
          <pc:docMk/>
          <pc:sldMk cId="54756718" sldId="295"/>
        </pc:sldMkLst>
      </pc:sldChg>
      <pc:sldChg chg="modSp del">
        <pc:chgData name="Stewart Gale" userId="3647ddd2-6040-41ae-a96d-232c23482af8" providerId="ADAL" clId="{DBF7C457-24BD-4270-9B15-92531D560FCC}" dt="2024-11-11T12:24:59.073" v="807" actId="47"/>
        <pc:sldMkLst>
          <pc:docMk/>
          <pc:sldMk cId="2301209812" sldId="297"/>
        </pc:sldMkLst>
      </pc:sldChg>
      <pc:sldChg chg="modSp del">
        <pc:chgData name="Stewart Gale" userId="3647ddd2-6040-41ae-a96d-232c23482af8" providerId="ADAL" clId="{DBF7C457-24BD-4270-9B15-92531D560FCC}" dt="2024-11-11T12:23:14.607" v="764" actId="47"/>
        <pc:sldMkLst>
          <pc:docMk/>
          <pc:sldMk cId="2880846660" sldId="298"/>
        </pc:sldMkLst>
      </pc:sldChg>
      <pc:sldChg chg="modSp del">
        <pc:chgData name="Stewart Gale" userId="3647ddd2-6040-41ae-a96d-232c23482af8" providerId="ADAL" clId="{DBF7C457-24BD-4270-9B15-92531D560FCC}" dt="2024-11-11T12:26:39.976" v="844" actId="47"/>
        <pc:sldMkLst>
          <pc:docMk/>
          <pc:sldMk cId="1558223959" sldId="299"/>
        </pc:sldMkLst>
      </pc:sldChg>
      <pc:sldChg chg="modSp ord">
        <pc:chgData name="Stewart Gale" userId="3647ddd2-6040-41ae-a96d-232c23482af8" providerId="ADAL" clId="{DBF7C457-24BD-4270-9B15-92531D560FCC}" dt="2024-11-11T12:34:34.380" v="948"/>
        <pc:sldMkLst>
          <pc:docMk/>
          <pc:sldMk cId="170395044" sldId="300"/>
        </pc:sldMkLst>
      </pc:sldChg>
      <pc:sldChg chg="ord">
        <pc:chgData name="Stewart Gale" userId="3647ddd2-6040-41ae-a96d-232c23482af8" providerId="ADAL" clId="{DBF7C457-24BD-4270-9B15-92531D560FCC}" dt="2024-11-11T12:34:34.380" v="948"/>
        <pc:sldMkLst>
          <pc:docMk/>
          <pc:sldMk cId="1545284046" sldId="301"/>
        </pc:sldMkLst>
      </pc:sldChg>
      <pc:sldChg chg="ord">
        <pc:chgData name="Stewart Gale" userId="3647ddd2-6040-41ae-a96d-232c23482af8" providerId="ADAL" clId="{DBF7C457-24BD-4270-9B15-92531D560FCC}" dt="2024-11-11T12:34:34.380" v="948"/>
        <pc:sldMkLst>
          <pc:docMk/>
          <pc:sldMk cId="438631768" sldId="302"/>
        </pc:sldMkLst>
      </pc:sldChg>
      <pc:sldChg chg="ord">
        <pc:chgData name="Stewart Gale" userId="3647ddd2-6040-41ae-a96d-232c23482af8" providerId="ADAL" clId="{DBF7C457-24BD-4270-9B15-92531D560FCC}" dt="2024-11-11T12:34:34.380" v="948"/>
        <pc:sldMkLst>
          <pc:docMk/>
          <pc:sldMk cId="2722288014" sldId="303"/>
        </pc:sldMkLst>
      </pc:sldChg>
      <pc:sldChg chg="ord">
        <pc:chgData name="Stewart Gale" userId="3647ddd2-6040-41ae-a96d-232c23482af8" providerId="ADAL" clId="{DBF7C457-24BD-4270-9B15-92531D560FCC}" dt="2024-11-11T12:34:34.380" v="948"/>
        <pc:sldMkLst>
          <pc:docMk/>
          <pc:sldMk cId="1385240357" sldId="304"/>
        </pc:sldMkLst>
      </pc:sldChg>
      <pc:sldChg chg="ord">
        <pc:chgData name="Stewart Gale" userId="3647ddd2-6040-41ae-a96d-232c23482af8" providerId="ADAL" clId="{DBF7C457-24BD-4270-9B15-92531D560FCC}" dt="2024-11-11T12:34:34.380" v="948"/>
        <pc:sldMkLst>
          <pc:docMk/>
          <pc:sldMk cId="2847312719" sldId="305"/>
        </pc:sldMkLst>
      </pc:sldChg>
      <pc:sldChg chg="modSp ord">
        <pc:chgData name="Stewart Gale" userId="3647ddd2-6040-41ae-a96d-232c23482af8" providerId="ADAL" clId="{DBF7C457-24BD-4270-9B15-92531D560FCC}" dt="2024-11-11T12:34:34.380" v="948"/>
        <pc:sldMkLst>
          <pc:docMk/>
          <pc:sldMk cId="3044159150" sldId="306"/>
        </pc:sldMkLst>
      </pc:sldChg>
      <pc:sldChg chg="ord">
        <pc:chgData name="Stewart Gale" userId="3647ddd2-6040-41ae-a96d-232c23482af8" providerId="ADAL" clId="{DBF7C457-24BD-4270-9B15-92531D560FCC}" dt="2024-11-11T12:34:34.380" v="948"/>
        <pc:sldMkLst>
          <pc:docMk/>
          <pc:sldMk cId="378070562" sldId="307"/>
        </pc:sldMkLst>
      </pc:sldChg>
      <pc:sldChg chg="modAnim">
        <pc:chgData name="Stewart Gale" userId="3647ddd2-6040-41ae-a96d-232c23482af8" providerId="ADAL" clId="{DBF7C457-24BD-4270-9B15-92531D560FCC}" dt="2023-01-09T06:40:37.860" v="32"/>
        <pc:sldMkLst>
          <pc:docMk/>
          <pc:sldMk cId="2121747436" sldId="309"/>
        </pc:sldMkLst>
      </pc:sldChg>
      <pc:sldChg chg="modAnim">
        <pc:chgData name="Stewart Gale" userId="3647ddd2-6040-41ae-a96d-232c23482af8" providerId="ADAL" clId="{DBF7C457-24BD-4270-9B15-92531D560FCC}" dt="2023-01-09T06:40:40.768" v="33"/>
        <pc:sldMkLst>
          <pc:docMk/>
          <pc:sldMk cId="1831774994" sldId="310"/>
        </pc:sldMkLst>
      </pc:sldChg>
      <pc:sldChg chg="modAnim">
        <pc:chgData name="Stewart Gale" userId="3647ddd2-6040-41ae-a96d-232c23482af8" providerId="ADAL" clId="{DBF7C457-24BD-4270-9B15-92531D560FCC}" dt="2023-01-09T06:40:44.159" v="34"/>
        <pc:sldMkLst>
          <pc:docMk/>
          <pc:sldMk cId="3237876972" sldId="311"/>
        </pc:sldMkLst>
      </pc:sldChg>
      <pc:sldChg chg="modAnim">
        <pc:chgData name="Stewart Gale" userId="3647ddd2-6040-41ae-a96d-232c23482af8" providerId="ADAL" clId="{DBF7C457-24BD-4270-9B15-92531D560FCC}" dt="2023-01-09T06:40:47.080" v="35"/>
        <pc:sldMkLst>
          <pc:docMk/>
          <pc:sldMk cId="120996797" sldId="312"/>
        </pc:sldMkLst>
      </pc:sldChg>
      <pc:sldChg chg="ord modAnim">
        <pc:chgData name="Stewart Gale" userId="3647ddd2-6040-41ae-a96d-232c23482af8" providerId="ADAL" clId="{DBF7C457-24BD-4270-9B15-92531D560FCC}" dt="2024-11-11T12:35:46.900" v="952"/>
        <pc:sldMkLst>
          <pc:docMk/>
          <pc:sldMk cId="766525471" sldId="313"/>
        </pc:sldMkLst>
      </pc:sldChg>
      <pc:sldChg chg="modAnim">
        <pc:chgData name="Stewart Gale" userId="3647ddd2-6040-41ae-a96d-232c23482af8" providerId="ADAL" clId="{DBF7C457-24BD-4270-9B15-92531D560FCC}" dt="2023-01-09T06:40:53.619" v="37"/>
        <pc:sldMkLst>
          <pc:docMk/>
          <pc:sldMk cId="2150281513" sldId="314"/>
        </pc:sldMkLst>
      </pc:sldChg>
      <pc:sldChg chg="modAnim">
        <pc:chgData name="Stewart Gale" userId="3647ddd2-6040-41ae-a96d-232c23482af8" providerId="ADAL" clId="{DBF7C457-24BD-4270-9B15-92531D560FCC}" dt="2023-01-09T06:40:57.795" v="38"/>
        <pc:sldMkLst>
          <pc:docMk/>
          <pc:sldMk cId="3139180756" sldId="315"/>
        </pc:sldMkLst>
      </pc:sldChg>
      <pc:sldChg chg="delSp modSp add mod ord">
        <pc:chgData name="Stewart Gale" userId="3647ddd2-6040-41ae-a96d-232c23482af8" providerId="ADAL" clId="{DBF7C457-24BD-4270-9B15-92531D560FCC}" dt="2023-01-04T10:27:51.705" v="13" actId="1076"/>
        <pc:sldMkLst>
          <pc:docMk/>
          <pc:sldMk cId="2102071790" sldId="316"/>
        </pc:sldMkLst>
      </pc:sldChg>
      <pc:sldChg chg="addSp delSp modSp new mod modAnim">
        <pc:chgData name="Stewart Gale" userId="3647ddd2-6040-41ae-a96d-232c23482af8" providerId="ADAL" clId="{DBF7C457-24BD-4270-9B15-92531D560FCC}" dt="2024-11-11T12:15:58.858" v="623" actId="113"/>
        <pc:sldMkLst>
          <pc:docMk/>
          <pc:sldMk cId="3158229976" sldId="317"/>
        </pc:sldMkLst>
      </pc:sldChg>
      <pc:sldChg chg="modSp add mod">
        <pc:chgData name="Stewart Gale" userId="3647ddd2-6040-41ae-a96d-232c23482af8" providerId="ADAL" clId="{DBF7C457-24BD-4270-9B15-92531D560FCC}" dt="2024-11-11T12:15:50.847" v="621" actId="113"/>
        <pc:sldMkLst>
          <pc:docMk/>
          <pc:sldMk cId="1847922810" sldId="318"/>
        </pc:sldMkLst>
      </pc:sldChg>
      <pc:sldChg chg="addSp modSp add mod modAnim">
        <pc:chgData name="Stewart Gale" userId="3647ddd2-6040-41ae-a96d-232c23482af8" providerId="ADAL" clId="{DBF7C457-24BD-4270-9B15-92531D560FCC}" dt="2024-11-11T12:15:38.931" v="619" actId="113"/>
        <pc:sldMkLst>
          <pc:docMk/>
          <pc:sldMk cId="1006596277" sldId="319"/>
        </pc:sldMkLst>
      </pc:sldChg>
      <pc:sldChg chg="add del">
        <pc:chgData name="Stewart Gale" userId="3647ddd2-6040-41ae-a96d-232c23482af8" providerId="ADAL" clId="{DBF7C457-24BD-4270-9B15-92531D560FCC}" dt="2024-11-11T12:19:52.984" v="697" actId="47"/>
        <pc:sldMkLst>
          <pc:docMk/>
          <pc:sldMk cId="2860463103" sldId="320"/>
        </pc:sldMkLst>
      </pc:sldChg>
      <pc:sldChg chg="addSp delSp modSp add mod modAnim">
        <pc:chgData name="Stewart Gale" userId="3647ddd2-6040-41ae-a96d-232c23482af8" providerId="ADAL" clId="{DBF7C457-24BD-4270-9B15-92531D560FCC}" dt="2024-11-11T12:19:35.425" v="696"/>
        <pc:sldMkLst>
          <pc:docMk/>
          <pc:sldMk cId="1119627991" sldId="321"/>
        </pc:sldMkLst>
      </pc:sldChg>
      <pc:sldChg chg="delSp modSp add mod delAnim">
        <pc:chgData name="Stewart Gale" userId="3647ddd2-6040-41ae-a96d-232c23482af8" providerId="ADAL" clId="{DBF7C457-24BD-4270-9B15-92531D560FCC}" dt="2024-11-11T12:21:24.099" v="731" actId="1076"/>
        <pc:sldMkLst>
          <pc:docMk/>
          <pc:sldMk cId="2446277243" sldId="322"/>
        </pc:sldMkLst>
      </pc:sldChg>
      <pc:sldChg chg="addSp modSp add mod modAnim">
        <pc:chgData name="Stewart Gale" userId="3647ddd2-6040-41ae-a96d-232c23482af8" providerId="ADAL" clId="{DBF7C457-24BD-4270-9B15-92531D560FCC}" dt="2024-11-11T12:23:04.417" v="763" actId="1076"/>
        <pc:sldMkLst>
          <pc:docMk/>
          <pc:sldMk cId="3284657548" sldId="323"/>
        </pc:sldMkLst>
      </pc:sldChg>
      <pc:sldChg chg="modSp add mod">
        <pc:chgData name="Stewart Gale" userId="3647ddd2-6040-41ae-a96d-232c23482af8" providerId="ADAL" clId="{DBF7C457-24BD-4270-9B15-92531D560FCC}" dt="2024-11-11T12:24:56.251" v="806" actId="1076"/>
        <pc:sldMkLst>
          <pc:docMk/>
          <pc:sldMk cId="1229842553" sldId="324"/>
        </pc:sldMkLst>
      </pc:sldChg>
      <pc:sldChg chg="modSp add mod">
        <pc:chgData name="Stewart Gale" userId="3647ddd2-6040-41ae-a96d-232c23482af8" providerId="ADAL" clId="{DBF7C457-24BD-4270-9B15-92531D560FCC}" dt="2024-11-11T12:26:38.207" v="843" actId="14100"/>
        <pc:sldMkLst>
          <pc:docMk/>
          <pc:sldMk cId="783142546" sldId="325"/>
        </pc:sldMkLst>
      </pc:sldChg>
      <pc:sldChg chg="modSp add mod">
        <pc:chgData name="Stewart Gale" userId="3647ddd2-6040-41ae-a96d-232c23482af8" providerId="ADAL" clId="{DBF7C457-24BD-4270-9B15-92531D560FCC}" dt="2024-11-11T12:28:34.099" v="863" actId="20577"/>
        <pc:sldMkLst>
          <pc:docMk/>
          <pc:sldMk cId="4104285535" sldId="326"/>
        </pc:sldMkLst>
      </pc:sldChg>
      <pc:sldChg chg="modSp add mod">
        <pc:chgData name="Stewart Gale" userId="3647ddd2-6040-41ae-a96d-232c23482af8" providerId="ADAL" clId="{DBF7C457-24BD-4270-9B15-92531D560FCC}" dt="2024-11-11T12:29:29.891" v="871" actId="20577"/>
        <pc:sldMkLst>
          <pc:docMk/>
          <pc:sldMk cId="634739824" sldId="327"/>
        </pc:sldMkLst>
      </pc:sldChg>
      <pc:sldChg chg="modSp add del mod">
        <pc:chgData name="Stewart Gale" userId="3647ddd2-6040-41ae-a96d-232c23482af8" providerId="ADAL" clId="{DBF7C457-24BD-4270-9B15-92531D560FCC}" dt="2024-11-11T12:30:05.138" v="884" actId="47"/>
        <pc:sldMkLst>
          <pc:docMk/>
          <pc:sldMk cId="3113673358" sldId="328"/>
        </pc:sldMkLst>
      </pc:sldChg>
      <pc:sldChg chg="modSp add del mod">
        <pc:chgData name="Stewart Gale" userId="3647ddd2-6040-41ae-a96d-232c23482af8" providerId="ADAL" clId="{DBF7C457-24BD-4270-9B15-92531D560FCC}" dt="2024-11-11T12:30:06.254" v="885" actId="47"/>
        <pc:sldMkLst>
          <pc:docMk/>
          <pc:sldMk cId="202504051" sldId="329"/>
        </pc:sldMkLst>
      </pc:sldChg>
      <pc:sldChg chg="modSp add mod">
        <pc:chgData name="Stewart Gale" userId="3647ddd2-6040-41ae-a96d-232c23482af8" providerId="ADAL" clId="{DBF7C457-24BD-4270-9B15-92531D560FCC}" dt="2024-11-11T12:31:26.794" v="908" actId="2711"/>
        <pc:sldMkLst>
          <pc:docMk/>
          <pc:sldMk cId="367456649" sldId="330"/>
        </pc:sldMkLst>
      </pc:sldChg>
      <pc:sldChg chg="modSp add mod">
        <pc:chgData name="Stewart Gale" userId="3647ddd2-6040-41ae-a96d-232c23482af8" providerId="ADAL" clId="{DBF7C457-24BD-4270-9B15-92531D560FCC}" dt="2024-11-11T12:31:19.142" v="907" actId="2711"/>
        <pc:sldMkLst>
          <pc:docMk/>
          <pc:sldMk cId="2368145211" sldId="331"/>
        </pc:sldMkLst>
      </pc:sldChg>
      <pc:sldChg chg="modSp add mod">
        <pc:chgData name="Stewart Gale" userId="3647ddd2-6040-41ae-a96d-232c23482af8" providerId="ADAL" clId="{DBF7C457-24BD-4270-9B15-92531D560FCC}" dt="2024-11-11T12:32:13.168" v="922" actId="1076"/>
        <pc:sldMkLst>
          <pc:docMk/>
          <pc:sldMk cId="410468064" sldId="332"/>
        </pc:sldMkLst>
      </pc:sldChg>
      <pc:sldChg chg="modSp add mod">
        <pc:chgData name="Stewart Gale" userId="3647ddd2-6040-41ae-a96d-232c23482af8" providerId="ADAL" clId="{DBF7C457-24BD-4270-9B15-92531D560FCC}" dt="2024-11-11T12:32:42.169" v="932" actId="1076"/>
        <pc:sldMkLst>
          <pc:docMk/>
          <pc:sldMk cId="2727411381" sldId="333"/>
        </pc:sldMkLst>
      </pc:sldChg>
      <pc:sldChg chg="add del">
        <pc:chgData name="Stewart Gale" userId="3647ddd2-6040-41ae-a96d-232c23482af8" providerId="ADAL" clId="{DBF7C457-24BD-4270-9B15-92531D560FCC}" dt="2024-11-11T12:32:49.950" v="933" actId="47"/>
        <pc:sldMkLst>
          <pc:docMk/>
          <pc:sldMk cId="183550392" sldId="334"/>
        </pc:sldMkLst>
      </pc:sldChg>
      <pc:sldChg chg="add del">
        <pc:chgData name="Stewart Gale" userId="3647ddd2-6040-41ae-a96d-232c23482af8" providerId="ADAL" clId="{DBF7C457-24BD-4270-9B15-92531D560FCC}" dt="2024-11-11T12:32:52.609" v="934" actId="47"/>
        <pc:sldMkLst>
          <pc:docMk/>
          <pc:sldMk cId="4242509730" sldId="33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7EBF9-9F6A-489B-98C7-DB964058E6D7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952C0C-5A23-4EA6-9D9F-82B79083B4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506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F8BA8F-B9DE-433D-BF13-16FE6E0DBD2D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913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F8BA8F-B9DE-433D-BF13-16FE6E0DBD2D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695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F8BA8F-B9DE-433D-BF13-16FE6E0DBD2D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541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F8BA8F-B9DE-433D-BF13-16FE6E0DBD2D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7674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B7FC-304F-417F-9318-DD0A33ED70FB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0D08-9D4D-469F-B43E-EA8E712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318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B7FC-304F-417F-9318-DD0A33ED70FB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0D08-9D4D-469F-B43E-EA8E712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34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B7FC-304F-417F-9318-DD0A33ED70FB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0D08-9D4D-469F-B43E-EA8E712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016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B7FC-304F-417F-9318-DD0A33ED70FB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0D08-9D4D-469F-B43E-EA8E712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825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B7FC-304F-417F-9318-DD0A33ED70FB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0D08-9D4D-469F-B43E-EA8E712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803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B7FC-304F-417F-9318-DD0A33ED70FB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0D08-9D4D-469F-B43E-EA8E712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239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B7FC-304F-417F-9318-DD0A33ED70FB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0D08-9D4D-469F-B43E-EA8E712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269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B7FC-304F-417F-9318-DD0A33ED70FB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0D08-9D4D-469F-B43E-EA8E712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105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B7FC-304F-417F-9318-DD0A33ED70FB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0D08-9D4D-469F-B43E-EA8E712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10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B7FC-304F-417F-9318-DD0A33ED70FB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0D08-9D4D-469F-B43E-EA8E712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775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B7FC-304F-417F-9318-DD0A33ED70FB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0D08-9D4D-469F-B43E-EA8E712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335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5B7FC-304F-417F-9318-DD0A33ED70FB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C0D08-9D4D-469F-B43E-EA8E712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15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wmf"/><Relationship Id="rId11" Type="http://schemas.openxmlformats.org/officeDocument/2006/relationships/image" Target="../media/image47.wmf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4.bin"/><Relationship Id="rId4" Type="http://schemas.openxmlformats.org/officeDocument/2006/relationships/image" Target="../media/image44.wmf"/><Relationship Id="rId9" Type="http://schemas.openxmlformats.org/officeDocument/2006/relationships/image" Target="../media/image46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wmf"/><Relationship Id="rId11" Type="http://schemas.openxmlformats.org/officeDocument/2006/relationships/image" Target="../media/image51.wmf"/><Relationship Id="rId5" Type="http://schemas.openxmlformats.org/officeDocument/2006/relationships/oleObject" Target="../embeddings/oleObject6.bin"/><Relationship Id="rId10" Type="http://schemas.openxmlformats.org/officeDocument/2006/relationships/oleObject" Target="../embeddings/oleObject8.bin"/><Relationship Id="rId4" Type="http://schemas.openxmlformats.org/officeDocument/2006/relationships/image" Target="../media/image48.wmf"/><Relationship Id="rId9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wmf"/><Relationship Id="rId11" Type="http://schemas.openxmlformats.org/officeDocument/2006/relationships/image" Target="../media/image56.png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50.wmf"/><Relationship Id="rId4" Type="http://schemas.openxmlformats.org/officeDocument/2006/relationships/image" Target="../media/image52.wmf"/><Relationship Id="rId9" Type="http://schemas.openxmlformats.org/officeDocument/2006/relationships/oleObject" Target="../embeddings/oleObject12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wmf"/><Relationship Id="rId11" Type="http://schemas.openxmlformats.org/officeDocument/2006/relationships/image" Target="../media/image60.png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56.wmf"/><Relationship Id="rId4" Type="http://schemas.openxmlformats.org/officeDocument/2006/relationships/image" Target="../media/image52.wmf"/><Relationship Id="rId9" Type="http://schemas.openxmlformats.org/officeDocument/2006/relationships/oleObject" Target="../embeddings/oleObject16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94657" y="1783367"/>
            <a:ext cx="106026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Transforming </a:t>
            </a:r>
          </a:p>
          <a:p>
            <a:pPr algn="ctr"/>
            <a:r>
              <a:rPr lang="en-GB" sz="9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G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raphs</a:t>
            </a:r>
            <a:r>
              <a:rPr lang="en-GB" sz="9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2071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658A2-025C-52C9-1861-36B1300F3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A983ED-A3A5-2346-124B-24FBAE1111FD}"/>
                  </a:ext>
                </a:extLst>
              </p:cNvPr>
              <p:cNvSpPr txBox="1"/>
              <p:nvPr/>
            </p:nvSpPr>
            <p:spPr>
              <a:xfrm>
                <a:off x="576943" y="2886317"/>
                <a:ext cx="544830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dirty="0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8800" i="1" dirty="0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GB" sz="8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8800" b="0" i="1" dirty="0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A983ED-A3A5-2346-124B-24FBAE111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43" y="2886317"/>
                <a:ext cx="5448300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3F1E624-EA51-1E6B-1822-F904EE931404}"/>
                  </a:ext>
                </a:extLst>
              </p:cNvPr>
              <p:cNvSpPr txBox="1"/>
              <p:nvPr/>
            </p:nvSpPr>
            <p:spPr>
              <a:xfrm>
                <a:off x="1558901" y="618616"/>
                <a:ext cx="7998756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b="0" i="1" dirty="0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8800" b="0" i="1" dirty="0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8800" b="0" i="1" dirty="0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8800" b="0" i="1" dirty="0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=7</m:t>
                    </m:r>
                    <m:r>
                      <a:rPr lang="en-GB" sz="8800" b="0" i="1" dirty="0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800" b="0" i="1" dirty="0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8800" dirty="0">
                    <a:solidFill>
                      <a:srgbClr val="FF66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3F1E624-EA51-1E6B-1822-F904EE931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901" y="618616"/>
                <a:ext cx="7998756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A29DB1-54EF-3CC9-98BE-635472D65839}"/>
                  </a:ext>
                </a:extLst>
              </p:cNvPr>
              <p:cNvSpPr txBox="1"/>
              <p:nvPr/>
            </p:nvSpPr>
            <p:spPr>
              <a:xfrm>
                <a:off x="5788479" y="2929234"/>
                <a:ext cx="5777591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noProof="0" dirty="0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d>
                        <m:dPr>
                          <m:ctrlPr>
                            <a:rPr kumimoji="0" lang="en-GB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  <m:r>
                            <a:rPr kumimoji="0" lang="en-GB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8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</m:t>
                      </m:r>
                    </m:oMath>
                  </m:oMathPara>
                </a14:m>
                <a:endParaRPr lang="en-GB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A29DB1-54EF-3CC9-98BE-635472D658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8479" y="2929234"/>
                <a:ext cx="5777591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62F661D-0840-CCB5-A3A2-EC8ABC8FEBA4}"/>
                  </a:ext>
                </a:extLst>
              </p:cNvPr>
              <p:cNvSpPr txBox="1"/>
              <p:nvPr/>
            </p:nvSpPr>
            <p:spPr>
              <a:xfrm>
                <a:off x="4506687" y="4959067"/>
                <a:ext cx="6455228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8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8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𝟏𝟒</m:t>
                      </m:r>
                      <m:r>
                        <a:rPr kumimoji="0" lang="en-GB" sz="8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8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8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b="1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62F661D-0840-CCB5-A3A2-EC8ABC8FEB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6687" y="4959067"/>
                <a:ext cx="6455228" cy="1446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984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52782-13F1-0E02-289E-C8A40D9C3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988BD78-9252-0A8F-CEAB-FC3BFF24C35E}"/>
                  </a:ext>
                </a:extLst>
              </p:cNvPr>
              <p:cNvSpPr txBox="1"/>
              <p:nvPr/>
            </p:nvSpPr>
            <p:spPr>
              <a:xfrm>
                <a:off x="576943" y="2886317"/>
                <a:ext cx="544830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800" b="0" i="1" dirty="0" smtClean="0">
                          <a:solidFill>
                            <a:srgbClr val="9933FF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8800" i="1" dirty="0" smtClean="0">
                              <a:solidFill>
                                <a:srgbClr val="99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8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8800" b="0" i="1" dirty="0" smtClean="0">
                          <a:solidFill>
                            <a:srgbClr val="99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srgbClr val="9933FF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988BD78-9252-0A8F-CEAB-FC3BFF24C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43" y="2886317"/>
                <a:ext cx="5448300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07DA075-2817-F863-5D36-19BEF2C93958}"/>
                  </a:ext>
                </a:extLst>
              </p:cNvPr>
              <p:cNvSpPr txBox="1"/>
              <p:nvPr/>
            </p:nvSpPr>
            <p:spPr>
              <a:xfrm>
                <a:off x="1558901" y="618616"/>
                <a:ext cx="616451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b="0" i="1" dirty="0" smtClean="0">
                        <a:solidFill>
                          <a:srgbClr val="9933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8800" b="0" i="1" dirty="0" smtClean="0">
                            <a:solidFill>
                              <a:srgbClr val="9933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8800" b="0" i="1" dirty="0" smtClean="0">
                            <a:solidFill>
                              <a:srgbClr val="9933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8800" b="0" i="1" dirty="0" smtClean="0">
                        <a:solidFill>
                          <a:srgbClr val="9933FF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8800" b="0" i="1" dirty="0" smtClean="0">
                        <a:solidFill>
                          <a:srgbClr val="9933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8800" dirty="0">
                    <a:solidFill>
                      <a:srgbClr val="9933FF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07DA075-2817-F863-5D36-19BEF2C939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901" y="618616"/>
                <a:ext cx="6164513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3BD8E9E-B605-9D17-D9CF-46EE798D5013}"/>
                  </a:ext>
                </a:extLst>
              </p:cNvPr>
              <p:cNvSpPr txBox="1"/>
              <p:nvPr/>
            </p:nvSpPr>
            <p:spPr>
              <a:xfrm>
                <a:off x="5788479" y="2929234"/>
                <a:ext cx="3660321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d>
                        <m:dPr>
                          <m:ctrlPr>
                            <a:rPr kumimoji="0" lang="en-GB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9933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9933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3(</m:t>
                          </m:r>
                          <m:r>
                            <a:rPr kumimoji="0" lang="en-GB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9933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GB" dirty="0">
                  <a:solidFill>
                    <a:srgbClr val="9933FF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3BD8E9E-B605-9D17-D9CF-46EE798D50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8479" y="2929234"/>
                <a:ext cx="3660321" cy="1446550"/>
              </a:xfrm>
              <a:prstGeom prst="rect">
                <a:avLst/>
              </a:prstGeom>
              <a:blipFill>
                <a:blip r:embed="rId4"/>
                <a:stretch>
                  <a:fillRect r="-24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7048C18-2D13-54CD-C585-4ABD5F6DD041}"/>
                  </a:ext>
                </a:extLst>
              </p:cNvPr>
              <p:cNvSpPr txBox="1"/>
              <p:nvPr/>
            </p:nvSpPr>
            <p:spPr>
              <a:xfrm>
                <a:off x="4506687" y="4959067"/>
                <a:ext cx="3826327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8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8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  <m:r>
                        <a:rPr kumimoji="0" lang="en-GB" sz="8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</m:oMath>
                  </m:oMathPara>
                </a14:m>
                <a:endParaRPr lang="en-GB" b="1" dirty="0">
                  <a:solidFill>
                    <a:srgbClr val="9933FF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7048C18-2D13-54CD-C585-4ABD5F6DD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6687" y="4959067"/>
                <a:ext cx="3826327" cy="1446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314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148" t="16208" r="23665" b="19363"/>
          <a:stretch/>
        </p:blipFill>
        <p:spPr>
          <a:xfrm>
            <a:off x="1110342" y="1878778"/>
            <a:ext cx="5649686" cy="47408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0"/>
            <a:ext cx="10814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</a:t>
            </a:r>
            <a:r>
              <a:rPr lang="en-GB" sz="5400" b="1" dirty="0">
                <a:solidFill>
                  <a:srgbClr val="FF0000"/>
                </a:solidFill>
              </a:rPr>
              <a:t>red curve</a:t>
            </a:r>
            <a:r>
              <a:rPr lang="en-GB" sz="5400" b="1" dirty="0"/>
              <a:t> </a:t>
            </a:r>
            <a:r>
              <a:rPr lang="en-GB" sz="5400" dirty="0"/>
              <a:t>is the </a:t>
            </a:r>
            <a:r>
              <a:rPr lang="en-GB" sz="5400" b="1" dirty="0"/>
              <a:t>starting</a:t>
            </a:r>
            <a:r>
              <a:rPr lang="en-GB" sz="5400" dirty="0"/>
              <a:t> position.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685316" y="1975757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A. </a:t>
            </a:r>
            <a:r>
              <a:rPr lang="en-GB" sz="3200" dirty="0">
                <a:solidFill>
                  <a:schemeClr val="tx1"/>
                </a:solidFill>
              </a:rPr>
              <a:t>Shift Up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85316" y="2546924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B. </a:t>
            </a:r>
            <a:r>
              <a:rPr lang="en-GB" sz="3200" dirty="0">
                <a:solidFill>
                  <a:schemeClr val="tx1"/>
                </a:solidFill>
              </a:rPr>
              <a:t>Shift Down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5316" y="3118091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C. </a:t>
            </a:r>
            <a:r>
              <a:rPr lang="en-GB" sz="3200" dirty="0">
                <a:solidFill>
                  <a:schemeClr val="tx1"/>
                </a:solidFill>
              </a:rPr>
              <a:t>Shift Left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85316" y="3726743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D. </a:t>
            </a:r>
            <a:r>
              <a:rPr lang="en-GB" sz="3200" dirty="0">
                <a:solidFill>
                  <a:schemeClr val="tx1"/>
                </a:solidFill>
              </a:rPr>
              <a:t>Shift Right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85316" y="4292420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E. </a:t>
            </a:r>
            <a:r>
              <a:rPr lang="en-GB" sz="3200" dirty="0">
                <a:solidFill>
                  <a:schemeClr val="tx1"/>
                </a:solidFill>
              </a:rPr>
              <a:t>Reflect in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chemeClr val="tx1"/>
                </a:solidFill>
              </a:rPr>
              <a:t> axis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685316" y="4858097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F. </a:t>
            </a:r>
            <a:r>
              <a:rPr lang="en-GB" sz="3200" dirty="0">
                <a:solidFill>
                  <a:prstClr val="black"/>
                </a:solidFill>
              </a:rPr>
              <a:t>Reflect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685316" y="5423774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G. </a:t>
            </a:r>
            <a:r>
              <a:rPr lang="en-GB" sz="3200" dirty="0">
                <a:solidFill>
                  <a:schemeClr val="tx1"/>
                </a:solidFill>
              </a:rPr>
              <a:t>Stretch in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GB" sz="3200" dirty="0">
                <a:solidFill>
                  <a:schemeClr val="tx1"/>
                </a:solidFill>
              </a:rPr>
              <a:t>axis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85316" y="5989451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H. </a:t>
            </a:r>
            <a:r>
              <a:rPr lang="en-GB" sz="3200" dirty="0">
                <a:solidFill>
                  <a:prstClr val="black"/>
                </a:solidFill>
              </a:rPr>
              <a:t>Stretch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6928" y="868627"/>
            <a:ext cx="103250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transformation to </a:t>
            </a:r>
            <a:r>
              <a:rPr lang="en-GB" sz="5400" b="1" dirty="0">
                <a:solidFill>
                  <a:srgbClr val="0000FF"/>
                </a:solidFill>
              </a:rPr>
              <a:t>blue</a:t>
            </a:r>
            <a:r>
              <a:rPr lang="en-GB" sz="54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94889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0"/>
            <a:ext cx="10814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</a:t>
            </a:r>
            <a:r>
              <a:rPr lang="en-GB" sz="5400" b="1" dirty="0">
                <a:solidFill>
                  <a:srgbClr val="FF0000"/>
                </a:solidFill>
              </a:rPr>
              <a:t>red curve</a:t>
            </a:r>
            <a:r>
              <a:rPr lang="en-GB" sz="5400" b="1" dirty="0"/>
              <a:t> </a:t>
            </a:r>
            <a:r>
              <a:rPr lang="en-GB" sz="5400" dirty="0"/>
              <a:t>is the </a:t>
            </a:r>
            <a:r>
              <a:rPr lang="en-GB" sz="5400" b="1" dirty="0"/>
              <a:t>starting</a:t>
            </a:r>
            <a:r>
              <a:rPr lang="en-GB" sz="5400" dirty="0"/>
              <a:t> position.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685316" y="1975757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A. </a:t>
            </a:r>
            <a:r>
              <a:rPr lang="en-GB" sz="3200" dirty="0">
                <a:solidFill>
                  <a:schemeClr val="tx1"/>
                </a:solidFill>
              </a:rPr>
              <a:t>Shift Up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85316" y="2546924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B. </a:t>
            </a:r>
            <a:r>
              <a:rPr lang="en-GB" sz="3200" dirty="0">
                <a:solidFill>
                  <a:schemeClr val="tx1"/>
                </a:solidFill>
              </a:rPr>
              <a:t>Shift Down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5316" y="3118091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C. </a:t>
            </a:r>
            <a:r>
              <a:rPr lang="en-GB" sz="3200" dirty="0">
                <a:solidFill>
                  <a:schemeClr val="tx1"/>
                </a:solidFill>
              </a:rPr>
              <a:t>Shift Left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85316" y="3726743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D. </a:t>
            </a:r>
            <a:r>
              <a:rPr lang="en-GB" sz="3200" dirty="0">
                <a:solidFill>
                  <a:schemeClr val="tx1"/>
                </a:solidFill>
              </a:rPr>
              <a:t>Shift Right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85316" y="4292420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E. </a:t>
            </a:r>
            <a:r>
              <a:rPr lang="en-GB" sz="3200" dirty="0">
                <a:solidFill>
                  <a:schemeClr val="tx1"/>
                </a:solidFill>
              </a:rPr>
              <a:t>Reflect in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chemeClr val="tx1"/>
                </a:solidFill>
              </a:rPr>
              <a:t> axis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685316" y="4858097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F. </a:t>
            </a:r>
            <a:r>
              <a:rPr lang="en-GB" sz="3200" dirty="0">
                <a:solidFill>
                  <a:prstClr val="black"/>
                </a:solidFill>
              </a:rPr>
              <a:t>Reflect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685316" y="5423774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G. </a:t>
            </a:r>
            <a:r>
              <a:rPr lang="en-GB" sz="3200" dirty="0">
                <a:solidFill>
                  <a:schemeClr val="tx1"/>
                </a:solidFill>
              </a:rPr>
              <a:t>Stretch in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GB" sz="3200" dirty="0">
                <a:solidFill>
                  <a:schemeClr val="tx1"/>
                </a:solidFill>
              </a:rPr>
              <a:t>axis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85316" y="5989451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H. </a:t>
            </a:r>
            <a:r>
              <a:rPr lang="en-GB" sz="3200" dirty="0">
                <a:solidFill>
                  <a:prstClr val="black"/>
                </a:solidFill>
              </a:rPr>
              <a:t>Stretch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6928" y="868627"/>
            <a:ext cx="103250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transformation to </a:t>
            </a:r>
            <a:r>
              <a:rPr lang="en-GB" sz="5400" b="1" dirty="0">
                <a:solidFill>
                  <a:srgbClr val="0000FF"/>
                </a:solidFill>
              </a:rPr>
              <a:t>blue</a:t>
            </a:r>
            <a:r>
              <a:rPr lang="en-GB" sz="5400" dirty="0"/>
              <a:t>?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7773" t="17154" r="37411" b="16626"/>
          <a:stretch/>
        </p:blipFill>
        <p:spPr>
          <a:xfrm>
            <a:off x="1911927" y="1791957"/>
            <a:ext cx="3923607" cy="465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2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0"/>
            <a:ext cx="10814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</a:t>
            </a:r>
            <a:r>
              <a:rPr lang="en-GB" sz="5400" b="1" dirty="0">
                <a:solidFill>
                  <a:srgbClr val="FF0000"/>
                </a:solidFill>
              </a:rPr>
              <a:t>red curve</a:t>
            </a:r>
            <a:r>
              <a:rPr lang="en-GB" sz="5400" b="1" dirty="0"/>
              <a:t> </a:t>
            </a:r>
            <a:r>
              <a:rPr lang="en-GB" sz="5400" dirty="0"/>
              <a:t>is the </a:t>
            </a:r>
            <a:r>
              <a:rPr lang="en-GB" sz="5400" b="1" dirty="0"/>
              <a:t>starting</a:t>
            </a:r>
            <a:r>
              <a:rPr lang="en-GB" sz="5400" dirty="0"/>
              <a:t> position.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685316" y="1975757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A. </a:t>
            </a:r>
            <a:r>
              <a:rPr lang="en-GB" sz="3200" dirty="0">
                <a:solidFill>
                  <a:schemeClr val="tx1"/>
                </a:solidFill>
              </a:rPr>
              <a:t>Shift Up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85316" y="2546924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B. </a:t>
            </a:r>
            <a:r>
              <a:rPr lang="en-GB" sz="3200" dirty="0">
                <a:solidFill>
                  <a:schemeClr val="tx1"/>
                </a:solidFill>
              </a:rPr>
              <a:t>Shift Down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5316" y="3118091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C. </a:t>
            </a:r>
            <a:r>
              <a:rPr lang="en-GB" sz="3200" dirty="0">
                <a:solidFill>
                  <a:schemeClr val="tx1"/>
                </a:solidFill>
              </a:rPr>
              <a:t>Shift Left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85316" y="3726743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D. </a:t>
            </a:r>
            <a:r>
              <a:rPr lang="en-GB" sz="3200" dirty="0">
                <a:solidFill>
                  <a:schemeClr val="tx1"/>
                </a:solidFill>
              </a:rPr>
              <a:t>Shift Right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85316" y="4292420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E. </a:t>
            </a:r>
            <a:r>
              <a:rPr lang="en-GB" sz="3200" dirty="0">
                <a:solidFill>
                  <a:schemeClr val="tx1"/>
                </a:solidFill>
              </a:rPr>
              <a:t>Reflect in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chemeClr val="tx1"/>
                </a:solidFill>
              </a:rPr>
              <a:t> axis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685316" y="4858097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F. </a:t>
            </a:r>
            <a:r>
              <a:rPr lang="en-GB" sz="3200" dirty="0">
                <a:solidFill>
                  <a:prstClr val="black"/>
                </a:solidFill>
              </a:rPr>
              <a:t>Reflect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685316" y="5423774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G. </a:t>
            </a:r>
            <a:r>
              <a:rPr lang="en-GB" sz="3200" dirty="0">
                <a:solidFill>
                  <a:schemeClr val="tx1"/>
                </a:solidFill>
              </a:rPr>
              <a:t>Stretch in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GB" sz="3200" dirty="0">
                <a:solidFill>
                  <a:schemeClr val="tx1"/>
                </a:solidFill>
              </a:rPr>
              <a:t>axis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85316" y="5989451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H. </a:t>
            </a:r>
            <a:r>
              <a:rPr lang="en-GB" sz="3200" dirty="0">
                <a:solidFill>
                  <a:prstClr val="black"/>
                </a:solidFill>
              </a:rPr>
              <a:t>Stretch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6928" y="868627"/>
            <a:ext cx="103250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transformation to </a:t>
            </a:r>
            <a:r>
              <a:rPr lang="en-GB" sz="5400" b="1" dirty="0">
                <a:solidFill>
                  <a:srgbClr val="0000FF"/>
                </a:solidFill>
              </a:rPr>
              <a:t>blue</a:t>
            </a:r>
            <a:r>
              <a:rPr lang="en-GB" sz="5400" dirty="0"/>
              <a:t>?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3944" t="16100" r="31989" b="17871"/>
          <a:stretch/>
        </p:blipFill>
        <p:spPr>
          <a:xfrm>
            <a:off x="1926822" y="1825640"/>
            <a:ext cx="3646442" cy="471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6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0"/>
            <a:ext cx="10814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</a:t>
            </a:r>
            <a:r>
              <a:rPr lang="en-GB" sz="5400" b="1" dirty="0">
                <a:solidFill>
                  <a:srgbClr val="FF0000"/>
                </a:solidFill>
              </a:rPr>
              <a:t>red curve</a:t>
            </a:r>
            <a:r>
              <a:rPr lang="en-GB" sz="5400" b="1" dirty="0"/>
              <a:t> </a:t>
            </a:r>
            <a:r>
              <a:rPr lang="en-GB" sz="5400" dirty="0"/>
              <a:t>is the </a:t>
            </a:r>
            <a:r>
              <a:rPr lang="en-GB" sz="5400" b="1" dirty="0"/>
              <a:t>starting</a:t>
            </a:r>
            <a:r>
              <a:rPr lang="en-GB" sz="5400" dirty="0"/>
              <a:t> position.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685316" y="1975757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A. </a:t>
            </a:r>
            <a:r>
              <a:rPr lang="en-GB" sz="3200" dirty="0">
                <a:solidFill>
                  <a:schemeClr val="tx1"/>
                </a:solidFill>
              </a:rPr>
              <a:t>Shift Up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85316" y="2546924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B. </a:t>
            </a:r>
            <a:r>
              <a:rPr lang="en-GB" sz="3200" dirty="0">
                <a:solidFill>
                  <a:schemeClr val="tx1"/>
                </a:solidFill>
              </a:rPr>
              <a:t>Shift Down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5316" y="3118091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C. </a:t>
            </a:r>
            <a:r>
              <a:rPr lang="en-GB" sz="3200" dirty="0">
                <a:solidFill>
                  <a:schemeClr val="tx1"/>
                </a:solidFill>
              </a:rPr>
              <a:t>Shift Left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85316" y="3726743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D. </a:t>
            </a:r>
            <a:r>
              <a:rPr lang="en-GB" sz="3200" dirty="0">
                <a:solidFill>
                  <a:schemeClr val="tx1"/>
                </a:solidFill>
              </a:rPr>
              <a:t>Shift Right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85316" y="4292420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E. </a:t>
            </a:r>
            <a:r>
              <a:rPr lang="en-GB" sz="3200" dirty="0">
                <a:solidFill>
                  <a:schemeClr val="tx1"/>
                </a:solidFill>
              </a:rPr>
              <a:t>Reflect in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chemeClr val="tx1"/>
                </a:solidFill>
              </a:rPr>
              <a:t> axis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685316" y="4858097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F. </a:t>
            </a:r>
            <a:r>
              <a:rPr lang="en-GB" sz="3200" dirty="0">
                <a:solidFill>
                  <a:prstClr val="black"/>
                </a:solidFill>
              </a:rPr>
              <a:t>Reflect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685316" y="5423774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G. </a:t>
            </a:r>
            <a:r>
              <a:rPr lang="en-GB" sz="3200" dirty="0">
                <a:solidFill>
                  <a:schemeClr val="tx1"/>
                </a:solidFill>
              </a:rPr>
              <a:t>Stretch in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GB" sz="3200" dirty="0">
                <a:solidFill>
                  <a:schemeClr val="tx1"/>
                </a:solidFill>
              </a:rPr>
              <a:t>axis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85316" y="5989451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H. </a:t>
            </a:r>
            <a:r>
              <a:rPr lang="en-GB" sz="3200" dirty="0">
                <a:solidFill>
                  <a:prstClr val="black"/>
                </a:solidFill>
              </a:rPr>
              <a:t>Stretch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6928" y="868627"/>
            <a:ext cx="103250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transformation to </a:t>
            </a:r>
            <a:r>
              <a:rPr lang="en-GB" sz="5400" b="1" dirty="0">
                <a:solidFill>
                  <a:srgbClr val="0000FF"/>
                </a:solidFill>
              </a:rPr>
              <a:t>blue</a:t>
            </a:r>
            <a:r>
              <a:rPr lang="en-GB" sz="5400" dirty="0"/>
              <a:t>?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3690" t="16771" r="15656" b="18158"/>
          <a:stretch/>
        </p:blipFill>
        <p:spPr>
          <a:xfrm>
            <a:off x="1194261" y="1879880"/>
            <a:ext cx="5521722" cy="472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52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0"/>
            <a:ext cx="10814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</a:t>
            </a:r>
            <a:r>
              <a:rPr lang="en-GB" sz="5400" b="1" dirty="0">
                <a:solidFill>
                  <a:srgbClr val="FF0000"/>
                </a:solidFill>
              </a:rPr>
              <a:t>red curve</a:t>
            </a:r>
            <a:r>
              <a:rPr lang="en-GB" sz="5400" b="1" dirty="0"/>
              <a:t> </a:t>
            </a:r>
            <a:r>
              <a:rPr lang="en-GB" sz="5400" dirty="0"/>
              <a:t>is the </a:t>
            </a:r>
            <a:r>
              <a:rPr lang="en-GB" sz="5400" b="1" dirty="0"/>
              <a:t>starting</a:t>
            </a:r>
            <a:r>
              <a:rPr lang="en-GB" sz="5400" dirty="0"/>
              <a:t> position.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685316" y="1975757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A. </a:t>
            </a:r>
            <a:r>
              <a:rPr lang="en-GB" sz="3200" dirty="0">
                <a:solidFill>
                  <a:schemeClr val="tx1"/>
                </a:solidFill>
              </a:rPr>
              <a:t>Shift Up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85316" y="2546924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B. </a:t>
            </a:r>
            <a:r>
              <a:rPr lang="en-GB" sz="3200" dirty="0">
                <a:solidFill>
                  <a:schemeClr val="tx1"/>
                </a:solidFill>
              </a:rPr>
              <a:t>Shift Down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5316" y="3118091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C. </a:t>
            </a:r>
            <a:r>
              <a:rPr lang="en-GB" sz="3200" dirty="0">
                <a:solidFill>
                  <a:schemeClr val="tx1"/>
                </a:solidFill>
              </a:rPr>
              <a:t>Shift Left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85316" y="3726743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D. </a:t>
            </a:r>
            <a:r>
              <a:rPr lang="en-GB" sz="3200" dirty="0">
                <a:solidFill>
                  <a:schemeClr val="tx1"/>
                </a:solidFill>
              </a:rPr>
              <a:t>Shift Right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85316" y="4292420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E. </a:t>
            </a:r>
            <a:r>
              <a:rPr lang="en-GB" sz="3200" dirty="0">
                <a:solidFill>
                  <a:schemeClr val="tx1"/>
                </a:solidFill>
              </a:rPr>
              <a:t>Reflect in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chemeClr val="tx1"/>
                </a:solidFill>
              </a:rPr>
              <a:t> axis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685316" y="4858097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F. </a:t>
            </a:r>
            <a:r>
              <a:rPr lang="en-GB" sz="3200" dirty="0">
                <a:solidFill>
                  <a:prstClr val="black"/>
                </a:solidFill>
              </a:rPr>
              <a:t>Reflect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685316" y="5423774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G. </a:t>
            </a:r>
            <a:r>
              <a:rPr lang="en-GB" sz="3200" dirty="0">
                <a:solidFill>
                  <a:schemeClr val="tx1"/>
                </a:solidFill>
              </a:rPr>
              <a:t>Stretch in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GB" sz="3200" dirty="0">
                <a:solidFill>
                  <a:schemeClr val="tx1"/>
                </a:solidFill>
              </a:rPr>
              <a:t>axis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85316" y="5989451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H. </a:t>
            </a:r>
            <a:r>
              <a:rPr lang="en-GB" sz="3200" dirty="0">
                <a:solidFill>
                  <a:prstClr val="black"/>
                </a:solidFill>
              </a:rPr>
              <a:t>Stretch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6928" y="868627"/>
            <a:ext cx="103250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transformation to </a:t>
            </a:r>
            <a:r>
              <a:rPr lang="en-GB" sz="5400" b="1" dirty="0">
                <a:solidFill>
                  <a:srgbClr val="0000FF"/>
                </a:solidFill>
              </a:rPr>
              <a:t>blue</a:t>
            </a:r>
            <a:r>
              <a:rPr lang="en-GB" sz="5400" dirty="0"/>
              <a:t>?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7948" t="16771" r="23758" b="18445"/>
          <a:stretch/>
        </p:blipFill>
        <p:spPr>
          <a:xfrm>
            <a:off x="1446414" y="1983653"/>
            <a:ext cx="4987637" cy="44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0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0"/>
            <a:ext cx="10814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</a:t>
            </a:r>
            <a:r>
              <a:rPr lang="en-GB" sz="5400" b="1" dirty="0">
                <a:solidFill>
                  <a:srgbClr val="FF0000"/>
                </a:solidFill>
              </a:rPr>
              <a:t>red curve</a:t>
            </a:r>
            <a:r>
              <a:rPr lang="en-GB" sz="5400" b="1" dirty="0"/>
              <a:t> </a:t>
            </a:r>
            <a:r>
              <a:rPr lang="en-GB" sz="5400" dirty="0"/>
              <a:t>is the </a:t>
            </a:r>
            <a:r>
              <a:rPr lang="en-GB" sz="5400" b="1" dirty="0"/>
              <a:t>starting</a:t>
            </a:r>
            <a:r>
              <a:rPr lang="en-GB" sz="5400" dirty="0"/>
              <a:t> position.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685316" y="1975757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A. </a:t>
            </a:r>
            <a:r>
              <a:rPr lang="en-GB" sz="3200" dirty="0">
                <a:solidFill>
                  <a:schemeClr val="tx1"/>
                </a:solidFill>
              </a:rPr>
              <a:t>Shift Up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85316" y="2546924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B. </a:t>
            </a:r>
            <a:r>
              <a:rPr lang="en-GB" sz="3200" dirty="0">
                <a:solidFill>
                  <a:schemeClr val="tx1"/>
                </a:solidFill>
              </a:rPr>
              <a:t>Shift Down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5316" y="3118091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C. </a:t>
            </a:r>
            <a:r>
              <a:rPr lang="en-GB" sz="3200" dirty="0">
                <a:solidFill>
                  <a:schemeClr val="tx1"/>
                </a:solidFill>
              </a:rPr>
              <a:t>Shift Left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85316" y="3726743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D. </a:t>
            </a:r>
            <a:r>
              <a:rPr lang="en-GB" sz="3200" dirty="0">
                <a:solidFill>
                  <a:schemeClr val="tx1"/>
                </a:solidFill>
              </a:rPr>
              <a:t>Shift Right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85316" y="4292420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E. </a:t>
            </a:r>
            <a:r>
              <a:rPr lang="en-GB" sz="3200" dirty="0">
                <a:solidFill>
                  <a:schemeClr val="tx1"/>
                </a:solidFill>
              </a:rPr>
              <a:t>Reflect in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chemeClr val="tx1"/>
                </a:solidFill>
              </a:rPr>
              <a:t> axis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685316" y="4858097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F. </a:t>
            </a:r>
            <a:r>
              <a:rPr lang="en-GB" sz="3200" dirty="0">
                <a:solidFill>
                  <a:prstClr val="black"/>
                </a:solidFill>
              </a:rPr>
              <a:t>Reflect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685316" y="5423774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G. </a:t>
            </a:r>
            <a:r>
              <a:rPr lang="en-GB" sz="3200" dirty="0">
                <a:solidFill>
                  <a:schemeClr val="tx1"/>
                </a:solidFill>
              </a:rPr>
              <a:t>Stretch in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GB" sz="3200" dirty="0">
                <a:solidFill>
                  <a:schemeClr val="tx1"/>
                </a:solidFill>
              </a:rPr>
              <a:t>axis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85316" y="5989451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H. </a:t>
            </a:r>
            <a:r>
              <a:rPr lang="en-GB" sz="3200" dirty="0">
                <a:solidFill>
                  <a:prstClr val="black"/>
                </a:solidFill>
              </a:rPr>
              <a:t>Stretch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6928" y="868627"/>
            <a:ext cx="103250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transformation to </a:t>
            </a:r>
            <a:r>
              <a:rPr lang="en-GB" sz="5400" b="1" dirty="0">
                <a:solidFill>
                  <a:srgbClr val="0000FF"/>
                </a:solidFill>
              </a:rPr>
              <a:t>blue</a:t>
            </a:r>
            <a:r>
              <a:rPr lang="en-GB" sz="5400" dirty="0"/>
              <a:t>?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3434" t="17249" r="31287" b="17871"/>
          <a:stretch/>
        </p:blipFill>
        <p:spPr>
          <a:xfrm>
            <a:off x="2144683" y="1867963"/>
            <a:ext cx="3773978" cy="462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98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0"/>
            <a:ext cx="10814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</a:t>
            </a:r>
            <a:r>
              <a:rPr lang="en-GB" sz="5400" b="1" dirty="0">
                <a:solidFill>
                  <a:srgbClr val="FF0000"/>
                </a:solidFill>
              </a:rPr>
              <a:t>red curve</a:t>
            </a:r>
            <a:r>
              <a:rPr lang="en-GB" sz="5400" b="1" dirty="0"/>
              <a:t> </a:t>
            </a:r>
            <a:r>
              <a:rPr lang="en-GB" sz="5400" dirty="0"/>
              <a:t>is the </a:t>
            </a:r>
            <a:r>
              <a:rPr lang="en-GB" sz="5400" b="1" dirty="0"/>
              <a:t>starting</a:t>
            </a:r>
            <a:r>
              <a:rPr lang="en-GB" sz="5400" dirty="0"/>
              <a:t> position.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685316" y="1975757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A. </a:t>
            </a:r>
            <a:r>
              <a:rPr lang="en-GB" sz="3200" dirty="0">
                <a:solidFill>
                  <a:schemeClr val="tx1"/>
                </a:solidFill>
              </a:rPr>
              <a:t>Shift Up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85316" y="2546924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B. </a:t>
            </a:r>
            <a:r>
              <a:rPr lang="en-GB" sz="3200" dirty="0">
                <a:solidFill>
                  <a:schemeClr val="tx1"/>
                </a:solidFill>
              </a:rPr>
              <a:t>Shift Down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5316" y="3118091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C. </a:t>
            </a:r>
            <a:r>
              <a:rPr lang="en-GB" sz="3200" dirty="0">
                <a:solidFill>
                  <a:schemeClr val="tx1"/>
                </a:solidFill>
              </a:rPr>
              <a:t>Shift Left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85316" y="3726743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D. </a:t>
            </a:r>
            <a:r>
              <a:rPr lang="en-GB" sz="3200" dirty="0">
                <a:solidFill>
                  <a:schemeClr val="tx1"/>
                </a:solidFill>
              </a:rPr>
              <a:t>Shift Right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85316" y="4292420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E. </a:t>
            </a:r>
            <a:r>
              <a:rPr lang="en-GB" sz="3200" dirty="0">
                <a:solidFill>
                  <a:schemeClr val="tx1"/>
                </a:solidFill>
              </a:rPr>
              <a:t>Reflect in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chemeClr val="tx1"/>
                </a:solidFill>
              </a:rPr>
              <a:t> axis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685316" y="4858097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F. </a:t>
            </a:r>
            <a:r>
              <a:rPr lang="en-GB" sz="3200" dirty="0">
                <a:solidFill>
                  <a:prstClr val="black"/>
                </a:solidFill>
              </a:rPr>
              <a:t>Reflect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685316" y="5423774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G. </a:t>
            </a:r>
            <a:r>
              <a:rPr lang="en-GB" sz="3200" dirty="0">
                <a:solidFill>
                  <a:schemeClr val="tx1"/>
                </a:solidFill>
              </a:rPr>
              <a:t>Stretch in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GB" sz="3200" dirty="0">
                <a:solidFill>
                  <a:schemeClr val="tx1"/>
                </a:solidFill>
              </a:rPr>
              <a:t>axis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85316" y="5989451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H. </a:t>
            </a:r>
            <a:r>
              <a:rPr lang="en-GB" sz="3200" dirty="0">
                <a:solidFill>
                  <a:prstClr val="black"/>
                </a:solidFill>
              </a:rPr>
              <a:t>Stretch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6928" y="868627"/>
            <a:ext cx="103250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transformation to </a:t>
            </a:r>
            <a:r>
              <a:rPr lang="en-GB" sz="5400" b="1" dirty="0">
                <a:solidFill>
                  <a:srgbClr val="0000FF"/>
                </a:solidFill>
              </a:rPr>
              <a:t>blue</a:t>
            </a:r>
            <a:r>
              <a:rPr lang="en-GB" sz="5400" dirty="0"/>
              <a:t>?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796" t="16775" r="30968" b="16336"/>
          <a:stretch/>
        </p:blipFill>
        <p:spPr>
          <a:xfrm>
            <a:off x="1645921" y="2058201"/>
            <a:ext cx="4695034" cy="446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3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0"/>
            <a:ext cx="10814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</a:t>
            </a:r>
            <a:r>
              <a:rPr lang="en-GB" sz="5400" b="1" dirty="0">
                <a:solidFill>
                  <a:srgbClr val="FF0000"/>
                </a:solidFill>
              </a:rPr>
              <a:t>red curve</a:t>
            </a:r>
            <a:r>
              <a:rPr lang="en-GB" sz="5400" b="1" dirty="0"/>
              <a:t> </a:t>
            </a:r>
            <a:r>
              <a:rPr lang="en-GB" sz="5400" dirty="0"/>
              <a:t>is the </a:t>
            </a:r>
            <a:r>
              <a:rPr lang="en-GB" sz="5400" b="1" dirty="0"/>
              <a:t>starting</a:t>
            </a:r>
            <a:r>
              <a:rPr lang="en-GB" sz="5400" dirty="0"/>
              <a:t> position.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685316" y="1975757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A. </a:t>
            </a:r>
            <a:r>
              <a:rPr lang="en-GB" sz="3200" dirty="0">
                <a:solidFill>
                  <a:schemeClr val="tx1"/>
                </a:solidFill>
              </a:rPr>
              <a:t>Shift Up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85316" y="2546924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B. </a:t>
            </a:r>
            <a:r>
              <a:rPr lang="en-GB" sz="3200" dirty="0">
                <a:solidFill>
                  <a:schemeClr val="tx1"/>
                </a:solidFill>
              </a:rPr>
              <a:t>Shift Down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5316" y="3118091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C. </a:t>
            </a:r>
            <a:r>
              <a:rPr lang="en-GB" sz="3200" dirty="0">
                <a:solidFill>
                  <a:schemeClr val="tx1"/>
                </a:solidFill>
              </a:rPr>
              <a:t>Shift Left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85316" y="3726743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D. </a:t>
            </a:r>
            <a:r>
              <a:rPr lang="en-GB" sz="3200" dirty="0">
                <a:solidFill>
                  <a:schemeClr val="tx1"/>
                </a:solidFill>
              </a:rPr>
              <a:t>Shift Right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85316" y="4292420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E. </a:t>
            </a:r>
            <a:r>
              <a:rPr lang="en-GB" sz="3200" dirty="0">
                <a:solidFill>
                  <a:schemeClr val="tx1"/>
                </a:solidFill>
              </a:rPr>
              <a:t>Reflect in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chemeClr val="tx1"/>
                </a:solidFill>
              </a:rPr>
              <a:t> axis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685316" y="4858097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F. </a:t>
            </a:r>
            <a:r>
              <a:rPr lang="en-GB" sz="3200" dirty="0">
                <a:solidFill>
                  <a:prstClr val="black"/>
                </a:solidFill>
              </a:rPr>
              <a:t>Reflect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685316" y="5423774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G. </a:t>
            </a:r>
            <a:r>
              <a:rPr lang="en-GB" sz="3200" dirty="0">
                <a:solidFill>
                  <a:schemeClr val="tx1"/>
                </a:solidFill>
              </a:rPr>
              <a:t>Stretch in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GB" sz="3200" dirty="0">
                <a:solidFill>
                  <a:schemeClr val="tx1"/>
                </a:solidFill>
              </a:rPr>
              <a:t>axis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85316" y="5989451"/>
            <a:ext cx="3467097" cy="4547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tx1"/>
                </a:solidFill>
              </a:rPr>
              <a:t>H. </a:t>
            </a:r>
            <a:r>
              <a:rPr lang="en-GB" sz="3200" dirty="0">
                <a:solidFill>
                  <a:prstClr val="black"/>
                </a:solidFill>
              </a:rPr>
              <a:t>Stretch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6928" y="868627"/>
            <a:ext cx="103250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transformation to </a:t>
            </a:r>
            <a:r>
              <a:rPr lang="en-GB" sz="5400" b="1" dirty="0">
                <a:solidFill>
                  <a:srgbClr val="0000FF"/>
                </a:solidFill>
              </a:rPr>
              <a:t>blue</a:t>
            </a:r>
            <a:r>
              <a:rPr lang="en-GB" sz="5400" dirty="0"/>
              <a:t>?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5859" t="17066" r="38113" b="15948"/>
          <a:stretch/>
        </p:blipFill>
        <p:spPr>
          <a:xfrm>
            <a:off x="1130532" y="1853612"/>
            <a:ext cx="4821382" cy="487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3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945C9B-D982-2464-6D0F-1B2E5AB76599}"/>
                  </a:ext>
                </a:extLst>
              </p:cNvPr>
              <p:cNvSpPr txBox="1"/>
              <p:nvPr/>
            </p:nvSpPr>
            <p:spPr>
              <a:xfrm>
                <a:off x="2046514" y="1281796"/>
                <a:ext cx="6096000" cy="1603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9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9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9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GB" sz="9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9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96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945C9B-D982-2464-6D0F-1B2E5AB765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6514" y="1281796"/>
                <a:ext cx="6096000" cy="16030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E69127-17CA-1EBD-EAFB-D8D6F5ACD6BB}"/>
                  </a:ext>
                </a:extLst>
              </p:cNvPr>
              <p:cNvSpPr txBox="1"/>
              <p:nvPr/>
            </p:nvSpPr>
            <p:spPr>
              <a:xfrm>
                <a:off x="1872342" y="4073982"/>
                <a:ext cx="4065814" cy="1603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9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(3)=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E69127-17CA-1EBD-EAFB-D8D6F5ACD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342" y="4073982"/>
                <a:ext cx="4065814" cy="16030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70F263D-6347-A9CD-A8D5-FC5E001A8DB4}"/>
                  </a:ext>
                </a:extLst>
              </p:cNvPr>
              <p:cNvSpPr txBox="1"/>
              <p:nvPr/>
            </p:nvSpPr>
            <p:spPr>
              <a:xfrm>
                <a:off x="6052457" y="4073982"/>
                <a:ext cx="4620986" cy="1603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960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sz="96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0" lang="en-US" sz="96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kumimoji="0" lang="en-US" sz="96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kumimoji="0" lang="en-GB" sz="96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GB" sz="9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lang="en-GB" sz="9600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GB" sz="9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r>
                  <a:rPr kumimoji="0" lang="en-GB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</a:rPr>
                  <a:t>9</a:t>
                </a:r>
                <a:r>
                  <a:rPr kumimoji="0" lang="en-GB" sz="9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70F263D-6347-A9CD-A8D5-FC5E001A8D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2457" y="4073982"/>
                <a:ext cx="4620986" cy="1603068"/>
              </a:xfrm>
              <a:prstGeom prst="rect">
                <a:avLst/>
              </a:prstGeom>
              <a:blipFill>
                <a:blip r:embed="rId4"/>
                <a:stretch>
                  <a:fillRect t="-19392" r="-11609" b="-40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822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3784810"/>
                  </p:ext>
                </p:extLst>
              </p:nvPr>
            </p:nvGraphicFramePr>
            <p:xfrm>
              <a:off x="600526" y="1165981"/>
              <a:ext cx="10922004" cy="536000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40668">
                      <a:extLst>
                        <a:ext uri="{9D8B030D-6E8A-4147-A177-3AD203B41FA5}">
                          <a16:colId xmlns:a16="http://schemas.microsoft.com/office/drawing/2014/main" val="1540511601"/>
                        </a:ext>
                      </a:extLst>
                    </a:gridCol>
                    <a:gridCol w="3640668">
                      <a:extLst>
                        <a:ext uri="{9D8B030D-6E8A-4147-A177-3AD203B41FA5}">
                          <a16:colId xmlns:a16="http://schemas.microsoft.com/office/drawing/2014/main" val="2695147482"/>
                        </a:ext>
                      </a:extLst>
                    </a:gridCol>
                    <a:gridCol w="3640668">
                      <a:extLst>
                        <a:ext uri="{9D8B030D-6E8A-4147-A177-3AD203B41FA5}">
                          <a16:colId xmlns:a16="http://schemas.microsoft.com/office/drawing/2014/main" val="2906834919"/>
                        </a:ext>
                      </a:extLst>
                    </a:gridCol>
                  </a:tblGrid>
                  <a:tr h="6570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Starting Graph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Finishing Graph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Transformation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56462479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 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8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GB" sz="28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= </m:t>
                                  </m:r>
                                  <m:r>
                                    <a:rPr lang="en-GB" sz="28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8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GB" sz="2800" dirty="0">
                              <a:solidFill>
                                <a:srgbClr val="0000FF"/>
                              </a:solidFill>
                            </a:rPr>
                            <a:t> + 2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47801598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 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8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GB" sz="28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= </m:t>
                                  </m:r>
                                  <m:r>
                                    <a:rPr lang="en-GB" sz="28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8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GB" sz="2800" dirty="0">
                              <a:solidFill>
                                <a:srgbClr val="0000FF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</m:oMath>
                          </a14:m>
                          <a:r>
                            <a:rPr lang="en-GB" sz="2800" dirty="0">
                              <a:solidFill>
                                <a:srgbClr val="0000FF"/>
                              </a:solidFill>
                            </a:rPr>
                            <a:t> 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67048086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 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=(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+3)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80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09889845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 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=(</m:t>
                                    </m:r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 −3)</m:t>
                                    </m:r>
                                  </m:e>
                                  <m:sup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kumimoji="0" lang="en-GB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92726569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 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=−</m:t>
                                    </m:r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kumimoji="0" lang="en-GB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46603005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 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=(−</m:t>
                                    </m:r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kumimoji="0" lang="en-GB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87864388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 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=(4</m:t>
                                    </m:r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kumimoji="0" lang="en-GB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66719953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 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=4</m:t>
                                    </m:r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kumimoji="0" lang="en-GB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8711223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3784810"/>
                  </p:ext>
                </p:extLst>
              </p:nvPr>
            </p:nvGraphicFramePr>
            <p:xfrm>
              <a:off x="600526" y="1165981"/>
              <a:ext cx="10922004" cy="536000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40668">
                      <a:extLst>
                        <a:ext uri="{9D8B030D-6E8A-4147-A177-3AD203B41FA5}">
                          <a16:colId xmlns:a16="http://schemas.microsoft.com/office/drawing/2014/main" val="1540511601"/>
                        </a:ext>
                      </a:extLst>
                    </a:gridCol>
                    <a:gridCol w="3640668">
                      <a:extLst>
                        <a:ext uri="{9D8B030D-6E8A-4147-A177-3AD203B41FA5}">
                          <a16:colId xmlns:a16="http://schemas.microsoft.com/office/drawing/2014/main" val="2695147482"/>
                        </a:ext>
                      </a:extLst>
                    </a:gridCol>
                    <a:gridCol w="3640668">
                      <a:extLst>
                        <a:ext uri="{9D8B030D-6E8A-4147-A177-3AD203B41FA5}">
                          <a16:colId xmlns:a16="http://schemas.microsoft.com/office/drawing/2014/main" val="2906834919"/>
                        </a:ext>
                      </a:extLst>
                    </a:gridCol>
                  </a:tblGrid>
                  <a:tr h="6570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 smtClean="0">
                              <a:solidFill>
                                <a:schemeClr val="tx1"/>
                              </a:solidFill>
                            </a:rPr>
                            <a:t>Starting Graph</a:t>
                          </a:r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dirty="0" smtClean="0">
                              <a:solidFill>
                                <a:schemeClr val="tx1"/>
                              </a:solidFill>
                            </a:rPr>
                            <a:t>Finishing Graph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 smtClean="0">
                              <a:solidFill>
                                <a:schemeClr val="tx1"/>
                              </a:solidFill>
                            </a:rPr>
                            <a:t>Transformation</a:t>
                          </a:r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56462479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7" t="-118750" r="-200167" b="-706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335" t="-118750" r="-100503" b="-706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47801598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7" t="-216495" r="-200167" b="-5989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335" t="-216495" r="-100503" b="-5989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67048086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7" t="-319792" r="-200167" b="-5052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335" t="-319792" r="-100503" b="-5052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09889845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7" t="-415464" r="-20016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335" t="-415464" r="-100503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92726569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7" t="-520833" r="-200167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335" t="-520833" r="-100503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46603005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7" t="-614433" r="-200167" b="-2010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335" t="-614433" r="-100503" b="-2010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87864388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7" t="-721875" r="-200167" b="-103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335" t="-721875" r="-100503" b="-103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66719953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7" t="-813402" r="-200167" b="-20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335" t="-813402" r="-100503" b="-20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8711223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extBox 4"/>
          <p:cNvSpPr txBox="1"/>
          <p:nvPr/>
        </p:nvSpPr>
        <p:spPr>
          <a:xfrm>
            <a:off x="429985" y="255815"/>
            <a:ext cx="11527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Use ‘</a:t>
            </a:r>
            <a:r>
              <a:rPr lang="en-GB" sz="3200" b="1" dirty="0"/>
              <a:t>Graphing Calculator – </a:t>
            </a:r>
            <a:r>
              <a:rPr lang="en-GB" sz="3200" b="1" dirty="0" err="1"/>
              <a:t>Desmos</a:t>
            </a:r>
            <a:r>
              <a:rPr lang="en-GB" sz="3200" dirty="0"/>
              <a:t>’ to identify the transformations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979233" y="1915886"/>
            <a:ext cx="3467097" cy="454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>
                <a:solidFill>
                  <a:schemeClr val="tx1"/>
                </a:solidFill>
              </a:rPr>
              <a:t>Shift Up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979233" y="2487053"/>
            <a:ext cx="3467097" cy="454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>
                <a:solidFill>
                  <a:schemeClr val="tx1"/>
                </a:solidFill>
              </a:rPr>
              <a:t>Shift Down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979233" y="3058220"/>
            <a:ext cx="3467097" cy="454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>
                <a:solidFill>
                  <a:schemeClr val="tx1"/>
                </a:solidFill>
              </a:rPr>
              <a:t>Shift Left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979233" y="3666872"/>
            <a:ext cx="3467097" cy="454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>
                <a:solidFill>
                  <a:schemeClr val="tx1"/>
                </a:solidFill>
              </a:rPr>
              <a:t>Shift Right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979233" y="4232549"/>
            <a:ext cx="3467097" cy="454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>
                <a:solidFill>
                  <a:schemeClr val="tx1"/>
                </a:solidFill>
              </a:rPr>
              <a:t>Reflect in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chemeClr val="tx1"/>
                </a:solidFill>
              </a:rPr>
              <a:t> axis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979231" y="4831449"/>
            <a:ext cx="3467097" cy="454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>
                <a:solidFill>
                  <a:prstClr val="black"/>
                </a:solidFill>
              </a:rPr>
              <a:t>Reflect in </a:t>
            </a:r>
            <a:r>
              <a:rPr lang="en-GB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prstClr val="black"/>
                </a:solidFill>
              </a:rPr>
              <a:t> axis 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979232" y="5396560"/>
            <a:ext cx="3467097" cy="454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>
                <a:solidFill>
                  <a:schemeClr val="tx1"/>
                </a:solidFill>
              </a:rPr>
              <a:t>Horizontal stretch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79233" y="5994894"/>
            <a:ext cx="2806823" cy="454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>
                <a:solidFill>
                  <a:prstClr val="black"/>
                </a:solidFill>
              </a:rPr>
              <a:t>Vertical stretch</a:t>
            </a:r>
            <a:endParaRPr lang="en-GB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43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182751" y="2334241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6" name="Rounded Rectangle 15"/>
          <p:cNvSpPr/>
          <p:nvPr/>
        </p:nvSpPr>
        <p:spPr>
          <a:xfrm>
            <a:off x="4182751" y="3339523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7" name="Rounded Rectangle 16"/>
          <p:cNvSpPr/>
          <p:nvPr/>
        </p:nvSpPr>
        <p:spPr>
          <a:xfrm>
            <a:off x="4182751" y="4338080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8" name="Rounded Rectangle 17"/>
          <p:cNvSpPr/>
          <p:nvPr/>
        </p:nvSpPr>
        <p:spPr>
          <a:xfrm>
            <a:off x="4182751" y="5382241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2669001"/>
              </p:ext>
            </p:extLst>
          </p:nvPr>
        </p:nvGraphicFramePr>
        <p:xfrm>
          <a:off x="5020951" y="3517323"/>
          <a:ext cx="21653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87320" imgH="203040" progId="Equation.3">
                  <p:embed/>
                </p:oleObj>
              </mc:Choice>
              <mc:Fallback>
                <p:oleObj name="Equation" r:id="rId3" imgW="787320" imgH="203040" progId="Equation.3">
                  <p:embed/>
                  <p:pic>
                    <p:nvPicPr>
                      <p:cNvPr id="22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0951" y="3517323"/>
                        <a:ext cx="216535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95811"/>
              </p:ext>
            </p:extLst>
          </p:nvPr>
        </p:nvGraphicFramePr>
        <p:xfrm>
          <a:off x="5195576" y="5560041"/>
          <a:ext cx="18161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60240" imgH="203040" progId="Equation.3">
                  <p:embed/>
                </p:oleObj>
              </mc:Choice>
              <mc:Fallback>
                <p:oleObj name="Equation" r:id="rId5" imgW="660240" imgH="203040" progId="Equation.3">
                  <p:embed/>
                  <p:pic>
                    <p:nvPicPr>
                      <p:cNvPr id="24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5576" y="5560041"/>
                        <a:ext cx="181610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28"/>
          <p:cNvSpPr/>
          <p:nvPr/>
        </p:nvSpPr>
        <p:spPr>
          <a:xfrm>
            <a:off x="4182752" y="2325311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198782" y="3343434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174736" y="5383109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02128" y="200730"/>
                <a:ext cx="10646229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Which of these shows a translation </a:t>
                </a:r>
              </a:p>
              <a:p>
                <a:pPr algn="ctr"/>
                <a:r>
                  <a:rPr lang="en-GB" sz="5400" dirty="0"/>
                  <a:t>of the graph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/>
                      </a:rPr>
                      <m:t>𝑦</m:t>
                    </m:r>
                    <m:r>
                      <a:rPr lang="en-GB" sz="5400" i="1">
                        <a:latin typeface="Cambria Math"/>
                      </a:rPr>
                      <m:t>=</m:t>
                    </m:r>
                    <m:r>
                      <a:rPr lang="en-GB" sz="5400" i="1">
                        <a:latin typeface="Cambria Math"/>
                      </a:rPr>
                      <m:t>𝑓</m:t>
                    </m:r>
                    <m:r>
                      <a:rPr lang="en-GB" sz="5400" i="1">
                        <a:latin typeface="Cambria Math"/>
                      </a:rPr>
                      <m:t>(</m:t>
                    </m:r>
                    <m:r>
                      <a:rPr lang="en-GB" sz="5400" i="1">
                        <a:latin typeface="Cambria Math"/>
                      </a:rPr>
                      <m:t>𝑥</m:t>
                    </m:r>
                    <m:r>
                      <a:rPr lang="en-GB" sz="5400" i="1">
                        <a:latin typeface="Cambria Math"/>
                      </a:rPr>
                      <m:t>)</m:t>
                    </m:r>
                  </m:oMath>
                </a14:m>
                <a:r>
                  <a:rPr lang="en-GB" sz="5400" dirty="0"/>
                  <a:t> 6 up?</a:t>
                </a: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128" y="200730"/>
                <a:ext cx="10646229" cy="1754326"/>
              </a:xfrm>
              <a:prstGeom prst="rect">
                <a:avLst/>
              </a:prstGeom>
              <a:blipFill>
                <a:blip r:embed="rId7"/>
                <a:stretch>
                  <a:fillRect t="-9722" r="-1030" b="-204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ounded Rectangle 18"/>
          <p:cNvSpPr/>
          <p:nvPr/>
        </p:nvSpPr>
        <p:spPr>
          <a:xfrm>
            <a:off x="4179021" y="4357027"/>
            <a:ext cx="3581400" cy="914400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5911920"/>
              </p:ext>
            </p:extLst>
          </p:nvPr>
        </p:nvGraphicFramePr>
        <p:xfrm>
          <a:off x="5178115" y="2477116"/>
          <a:ext cx="1851025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72840" imgH="228600" progId="Equation.3">
                  <p:embed/>
                </p:oleObj>
              </mc:Choice>
              <mc:Fallback>
                <p:oleObj name="Equation" r:id="rId8" imgW="672840" imgH="228600" progId="Equation.3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8115" y="2477116"/>
                        <a:ext cx="1851025" cy="628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8050514"/>
              </p:ext>
            </p:extLst>
          </p:nvPr>
        </p:nvGraphicFramePr>
        <p:xfrm>
          <a:off x="5020951" y="4515880"/>
          <a:ext cx="21653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787320" imgH="203040" progId="Equation.3">
                  <p:embed/>
                </p:oleObj>
              </mc:Choice>
              <mc:Fallback>
                <p:oleObj name="Equation" r:id="rId10" imgW="787320" imgH="203040" progId="Equation.3">
                  <p:embed/>
                  <p:pic>
                    <p:nvPicPr>
                      <p:cNvPr id="23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0951" y="4515880"/>
                        <a:ext cx="216535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Rectangle 30"/>
          <p:cNvSpPr/>
          <p:nvPr/>
        </p:nvSpPr>
        <p:spPr>
          <a:xfrm>
            <a:off x="4209200" y="4348097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10428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4201581" y="5562600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9" name="Rounded Rectangle 18"/>
          <p:cNvSpPr/>
          <p:nvPr/>
        </p:nvSpPr>
        <p:spPr>
          <a:xfrm>
            <a:off x="4204299" y="5572398"/>
            <a:ext cx="3581400" cy="914400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5" name="Rounded Rectangle 4"/>
          <p:cNvSpPr/>
          <p:nvPr/>
        </p:nvSpPr>
        <p:spPr>
          <a:xfrm>
            <a:off x="4201581" y="2514600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6" name="Rounded Rectangle 15"/>
          <p:cNvSpPr/>
          <p:nvPr/>
        </p:nvSpPr>
        <p:spPr>
          <a:xfrm>
            <a:off x="4201581" y="3519882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7" name="Rounded Rectangle 16"/>
          <p:cNvSpPr/>
          <p:nvPr/>
        </p:nvSpPr>
        <p:spPr>
          <a:xfrm>
            <a:off x="4201581" y="4518439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6106014"/>
              </p:ext>
            </p:extLst>
          </p:nvPr>
        </p:nvGraphicFramePr>
        <p:xfrm>
          <a:off x="5039781" y="3697682"/>
          <a:ext cx="21653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87320" imgH="203040" progId="Equation.3">
                  <p:embed/>
                </p:oleObj>
              </mc:Choice>
              <mc:Fallback>
                <p:oleObj name="Equation" r:id="rId3" imgW="787320" imgH="203040" progId="Equation.3">
                  <p:embed/>
                  <p:pic>
                    <p:nvPicPr>
                      <p:cNvPr id="22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9781" y="3697682"/>
                        <a:ext cx="216535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4008108"/>
              </p:ext>
            </p:extLst>
          </p:nvPr>
        </p:nvGraphicFramePr>
        <p:xfrm>
          <a:off x="5039781" y="4696239"/>
          <a:ext cx="21653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87320" imgH="203040" progId="Equation.3">
                  <p:embed/>
                </p:oleObj>
              </mc:Choice>
              <mc:Fallback>
                <p:oleObj name="Equation" r:id="rId5" imgW="787320" imgH="203040" progId="Equation.3">
                  <p:embed/>
                  <p:pic>
                    <p:nvPicPr>
                      <p:cNvPr id="23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9781" y="4696239"/>
                        <a:ext cx="216535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8746116"/>
              </p:ext>
            </p:extLst>
          </p:nvPr>
        </p:nvGraphicFramePr>
        <p:xfrm>
          <a:off x="5039781" y="5740400"/>
          <a:ext cx="21653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87320" imgH="203040" progId="Equation.3">
                  <p:embed/>
                </p:oleObj>
              </mc:Choice>
              <mc:Fallback>
                <p:oleObj name="Equation" r:id="rId7" imgW="787320" imgH="203040" progId="Equation.3">
                  <p:embed/>
                  <p:pic>
                    <p:nvPicPr>
                      <p:cNvPr id="24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9781" y="5740400"/>
                        <a:ext cx="216535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28"/>
          <p:cNvSpPr/>
          <p:nvPr/>
        </p:nvSpPr>
        <p:spPr>
          <a:xfrm>
            <a:off x="4201582" y="2505670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217612" y="3523793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228030" y="4528456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193566" y="5563468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97329" y="305382"/>
                <a:ext cx="11332028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Which of these shows a translation </a:t>
                </a:r>
              </a:p>
              <a:p>
                <a:pPr algn="ctr"/>
                <a:r>
                  <a:rPr lang="en-GB" sz="5400" dirty="0"/>
                  <a:t>of the graph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/>
                      </a:rPr>
                      <m:t>𝑦</m:t>
                    </m:r>
                    <m:r>
                      <a:rPr lang="en-GB" sz="5400" i="1">
                        <a:latin typeface="Cambria Math"/>
                      </a:rPr>
                      <m:t>=</m:t>
                    </m:r>
                    <m:r>
                      <a:rPr lang="en-GB" sz="5400" i="1">
                        <a:latin typeface="Cambria Math"/>
                      </a:rPr>
                      <m:t>𝑓</m:t>
                    </m:r>
                    <m:r>
                      <a:rPr lang="en-GB" sz="5400" i="1">
                        <a:latin typeface="Cambria Math"/>
                      </a:rPr>
                      <m:t>(</m:t>
                    </m:r>
                    <m:r>
                      <a:rPr lang="en-GB" sz="5400" i="1">
                        <a:latin typeface="Cambria Math"/>
                      </a:rPr>
                      <m:t>𝑥</m:t>
                    </m:r>
                    <m:r>
                      <a:rPr lang="en-GB" sz="5400" i="1">
                        <a:latin typeface="Cambria Math"/>
                      </a:rPr>
                      <m:t>)</m:t>
                    </m:r>
                  </m:oMath>
                </a14:m>
                <a:r>
                  <a:rPr lang="en-GB" sz="5400" dirty="0"/>
                  <a:t> 2 to the right?</a:t>
                </a: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329" y="305382"/>
                <a:ext cx="11332028" cy="1754326"/>
              </a:xfrm>
              <a:prstGeom prst="rect">
                <a:avLst/>
              </a:prstGeom>
              <a:blipFill>
                <a:blip r:embed="rId9"/>
                <a:stretch>
                  <a:fillRect t="-9722" b="-204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9626438"/>
              </p:ext>
            </p:extLst>
          </p:nvPr>
        </p:nvGraphicFramePr>
        <p:xfrm>
          <a:off x="5196945" y="2657475"/>
          <a:ext cx="1851025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672808" imgH="228501" progId="Equation.3">
                  <p:embed/>
                </p:oleObj>
              </mc:Choice>
              <mc:Fallback>
                <p:oleObj name="Equation" r:id="rId10" imgW="672808" imgH="228501" progId="Equation.3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6945" y="2657475"/>
                        <a:ext cx="1851025" cy="628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473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305300" y="2471564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6" name="Rounded Rectangle 15"/>
          <p:cNvSpPr/>
          <p:nvPr/>
        </p:nvSpPr>
        <p:spPr>
          <a:xfrm>
            <a:off x="4305300" y="3476846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7" name="Rounded Rectangle 16"/>
          <p:cNvSpPr/>
          <p:nvPr/>
        </p:nvSpPr>
        <p:spPr>
          <a:xfrm>
            <a:off x="4305300" y="4475403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8" name="Rounded Rectangle 17"/>
          <p:cNvSpPr/>
          <p:nvPr/>
        </p:nvSpPr>
        <p:spPr>
          <a:xfrm>
            <a:off x="4305300" y="5519564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5201791"/>
              </p:ext>
            </p:extLst>
          </p:nvPr>
        </p:nvGraphicFramePr>
        <p:xfrm>
          <a:off x="5143500" y="2649364"/>
          <a:ext cx="21653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87320" imgH="203040" progId="Equation.3">
                  <p:embed/>
                </p:oleObj>
              </mc:Choice>
              <mc:Fallback>
                <p:oleObj name="Equation" r:id="rId3" imgW="787320" imgH="203040" progId="Equation.3">
                  <p:embed/>
                  <p:pic>
                    <p:nvPicPr>
                      <p:cNvPr id="21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0" y="2649364"/>
                        <a:ext cx="216535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9736586"/>
              </p:ext>
            </p:extLst>
          </p:nvPr>
        </p:nvGraphicFramePr>
        <p:xfrm>
          <a:off x="5143500" y="3654646"/>
          <a:ext cx="21653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87320" imgH="203040" progId="Equation.3">
                  <p:embed/>
                </p:oleObj>
              </mc:Choice>
              <mc:Fallback>
                <p:oleObj name="Equation" r:id="rId5" imgW="787320" imgH="203040" progId="Equation.3">
                  <p:embed/>
                  <p:pic>
                    <p:nvPicPr>
                      <p:cNvPr id="22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0" y="3654646"/>
                        <a:ext cx="216535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ounded Rectangle 18"/>
          <p:cNvSpPr/>
          <p:nvPr/>
        </p:nvSpPr>
        <p:spPr>
          <a:xfrm>
            <a:off x="4331749" y="4452404"/>
            <a:ext cx="3581400" cy="914400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4552126"/>
              </p:ext>
            </p:extLst>
          </p:nvPr>
        </p:nvGraphicFramePr>
        <p:xfrm>
          <a:off x="5143500" y="4653203"/>
          <a:ext cx="21653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87320" imgH="203040" progId="Equation.3">
                  <p:embed/>
                </p:oleObj>
              </mc:Choice>
              <mc:Fallback>
                <p:oleObj name="Equation" r:id="rId7" imgW="787320" imgH="203040" progId="Equation.3">
                  <p:embed/>
                  <p:pic>
                    <p:nvPicPr>
                      <p:cNvPr id="23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0" y="4653203"/>
                        <a:ext cx="216535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8769788"/>
              </p:ext>
            </p:extLst>
          </p:nvPr>
        </p:nvGraphicFramePr>
        <p:xfrm>
          <a:off x="5143500" y="5697364"/>
          <a:ext cx="21653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787320" imgH="203040" progId="Equation.3">
                  <p:embed/>
                </p:oleObj>
              </mc:Choice>
              <mc:Fallback>
                <p:oleObj name="Equation" r:id="rId9" imgW="787320" imgH="203040" progId="Equation.3">
                  <p:embed/>
                  <p:pic>
                    <p:nvPicPr>
                      <p:cNvPr id="24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0" y="5697364"/>
                        <a:ext cx="216535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28"/>
          <p:cNvSpPr/>
          <p:nvPr/>
        </p:nvSpPr>
        <p:spPr>
          <a:xfrm>
            <a:off x="4305301" y="2462634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321331" y="3480757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331749" y="4485420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297285" y="5520432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75557" y="351091"/>
                <a:ext cx="11462657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Which of these shows a translation </a:t>
                </a:r>
              </a:p>
              <a:p>
                <a:pPr algn="ctr"/>
                <a:r>
                  <a:rPr lang="en-GB" sz="5400" dirty="0"/>
                  <a:t>of the graph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/>
                      </a:rPr>
                      <m:t>𝑦</m:t>
                    </m:r>
                    <m:r>
                      <a:rPr lang="en-GB" sz="5400" i="1">
                        <a:latin typeface="Cambria Math"/>
                      </a:rPr>
                      <m:t>=</m:t>
                    </m:r>
                    <m:r>
                      <a:rPr lang="en-GB" sz="5400" i="1">
                        <a:latin typeface="Cambria Math"/>
                      </a:rPr>
                      <m:t>𝑓</m:t>
                    </m:r>
                    <m:r>
                      <a:rPr lang="en-GB" sz="5400" i="1">
                        <a:latin typeface="Cambria Math"/>
                      </a:rPr>
                      <m:t>(</m:t>
                    </m:r>
                    <m:r>
                      <a:rPr lang="en-GB" sz="5400" i="1">
                        <a:latin typeface="Cambria Math"/>
                      </a:rPr>
                      <m:t>𝑥</m:t>
                    </m:r>
                    <m:r>
                      <a:rPr lang="en-GB" sz="5400" i="1">
                        <a:latin typeface="Cambria Math"/>
                      </a:rPr>
                      <m:t>)</m:t>
                    </m:r>
                  </m:oMath>
                </a14:m>
                <a:r>
                  <a:rPr lang="en-GB" sz="5400" dirty="0"/>
                  <a:t> 2 to the left?</a:t>
                </a: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57" y="351091"/>
                <a:ext cx="11462657" cy="1754326"/>
              </a:xfrm>
              <a:prstGeom prst="rect">
                <a:avLst/>
              </a:prstGeom>
              <a:blipFill>
                <a:blip r:embed="rId11"/>
                <a:stretch>
                  <a:fillRect t="-9756" b="-20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958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190696" y="2514600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6" name="Rounded Rectangle 15"/>
          <p:cNvSpPr/>
          <p:nvPr/>
        </p:nvSpPr>
        <p:spPr>
          <a:xfrm>
            <a:off x="4190696" y="3519882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7" name="Rounded Rectangle 16"/>
          <p:cNvSpPr/>
          <p:nvPr/>
        </p:nvSpPr>
        <p:spPr>
          <a:xfrm>
            <a:off x="4190696" y="4518439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8" name="Rounded Rectangle 17"/>
          <p:cNvSpPr/>
          <p:nvPr/>
        </p:nvSpPr>
        <p:spPr>
          <a:xfrm>
            <a:off x="4190696" y="5562600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9" name="Rounded Rectangle 18"/>
          <p:cNvSpPr/>
          <p:nvPr/>
        </p:nvSpPr>
        <p:spPr>
          <a:xfrm>
            <a:off x="4204405" y="3505716"/>
            <a:ext cx="3581400" cy="914400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9107106"/>
              </p:ext>
            </p:extLst>
          </p:nvPr>
        </p:nvGraphicFramePr>
        <p:xfrm>
          <a:off x="5028896" y="2692400"/>
          <a:ext cx="21653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87320" imgH="203040" progId="Equation.3">
                  <p:embed/>
                </p:oleObj>
              </mc:Choice>
              <mc:Fallback>
                <p:oleObj name="Equation" r:id="rId3" imgW="787320" imgH="203040" progId="Equation.3">
                  <p:embed/>
                  <p:pic>
                    <p:nvPicPr>
                      <p:cNvPr id="21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8896" y="2692400"/>
                        <a:ext cx="216535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3214323"/>
              </p:ext>
            </p:extLst>
          </p:nvPr>
        </p:nvGraphicFramePr>
        <p:xfrm>
          <a:off x="5028896" y="3697682"/>
          <a:ext cx="21653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87320" imgH="203040" progId="Equation.3">
                  <p:embed/>
                </p:oleObj>
              </mc:Choice>
              <mc:Fallback>
                <p:oleObj name="Equation" r:id="rId5" imgW="787320" imgH="203040" progId="Equation.3">
                  <p:embed/>
                  <p:pic>
                    <p:nvPicPr>
                      <p:cNvPr id="22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8896" y="3697682"/>
                        <a:ext cx="216535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4306185"/>
              </p:ext>
            </p:extLst>
          </p:nvPr>
        </p:nvGraphicFramePr>
        <p:xfrm>
          <a:off x="5028896" y="4696239"/>
          <a:ext cx="21653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87320" imgH="203040" progId="Equation.3">
                  <p:embed/>
                </p:oleObj>
              </mc:Choice>
              <mc:Fallback>
                <p:oleObj name="Equation" r:id="rId7" imgW="787320" imgH="203040" progId="Equation.3">
                  <p:embed/>
                  <p:pic>
                    <p:nvPicPr>
                      <p:cNvPr id="23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8896" y="4696239"/>
                        <a:ext cx="216535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2522325"/>
              </p:ext>
            </p:extLst>
          </p:nvPr>
        </p:nvGraphicFramePr>
        <p:xfrm>
          <a:off x="5028896" y="5740400"/>
          <a:ext cx="21653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787320" imgH="203040" progId="Equation.3">
                  <p:embed/>
                </p:oleObj>
              </mc:Choice>
              <mc:Fallback>
                <p:oleObj name="Equation" r:id="rId9" imgW="787320" imgH="203040" progId="Equation.3">
                  <p:embed/>
                  <p:pic>
                    <p:nvPicPr>
                      <p:cNvPr id="24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8896" y="5740400"/>
                        <a:ext cx="216535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28"/>
          <p:cNvSpPr/>
          <p:nvPr/>
        </p:nvSpPr>
        <p:spPr>
          <a:xfrm>
            <a:off x="4190697" y="2505670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206727" y="3523793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217145" y="4528456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182681" y="5563468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72142" y="309634"/>
                <a:ext cx="11560629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Which of these shows a translation </a:t>
                </a:r>
              </a:p>
              <a:p>
                <a:pPr algn="ctr"/>
                <a:r>
                  <a:rPr lang="en-GB" sz="5400" dirty="0"/>
                  <a:t>of the graph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/>
                      </a:rPr>
                      <m:t>𝑦</m:t>
                    </m:r>
                    <m:r>
                      <a:rPr lang="en-GB" sz="5400" i="1">
                        <a:latin typeface="Cambria Math"/>
                      </a:rPr>
                      <m:t>=</m:t>
                    </m:r>
                    <m:r>
                      <a:rPr lang="en-GB" sz="5400" i="1">
                        <a:latin typeface="Cambria Math"/>
                      </a:rPr>
                      <m:t>𝑓</m:t>
                    </m:r>
                    <m:r>
                      <a:rPr lang="en-GB" sz="5400" i="1">
                        <a:latin typeface="Cambria Math"/>
                      </a:rPr>
                      <m:t>(</m:t>
                    </m:r>
                    <m:r>
                      <a:rPr lang="en-GB" sz="5400" i="1">
                        <a:latin typeface="Cambria Math"/>
                      </a:rPr>
                      <m:t>𝑥</m:t>
                    </m:r>
                    <m:r>
                      <a:rPr lang="en-GB" sz="5400" i="1">
                        <a:latin typeface="Cambria Math"/>
                      </a:rPr>
                      <m:t>)</m:t>
                    </m:r>
                  </m:oMath>
                </a14:m>
                <a:r>
                  <a:rPr lang="en-GB" sz="5400" dirty="0"/>
                  <a:t> 2 down?</a:t>
                </a: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42" y="309634"/>
                <a:ext cx="11560629" cy="1754326"/>
              </a:xfrm>
              <a:prstGeom prst="rect">
                <a:avLst/>
              </a:prstGeom>
              <a:blipFill>
                <a:blip r:embed="rId11"/>
                <a:stretch>
                  <a:fillRect t="-9722" b="-204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650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458" y="365147"/>
            <a:ext cx="10619014" cy="1457908"/>
          </a:xfrm>
        </p:spPr>
        <p:txBody>
          <a:bodyPr>
            <a:noAutofit/>
          </a:bodyPr>
          <a:lstStyle/>
          <a:p>
            <a:pPr algn="ctr"/>
            <a:r>
              <a:rPr lang="en-GB" sz="5400" dirty="0">
                <a:latin typeface="+mn-lt"/>
              </a:rPr>
              <a:t>What will happen to the point (3,2) </a:t>
            </a:r>
            <a:br>
              <a:rPr lang="en-GB" sz="5400" dirty="0">
                <a:latin typeface="+mn-lt"/>
              </a:rPr>
            </a:br>
            <a:r>
              <a:rPr lang="en-GB" sz="5400" dirty="0">
                <a:latin typeface="+mn-lt"/>
              </a:rPr>
              <a:t>under the transformation f(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>
                <a:latin typeface="+mn-lt"/>
              </a:rPr>
              <a:t>) + 5?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48874" y="2246853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7" name="Rounded Rectangle 6"/>
          <p:cNvSpPr/>
          <p:nvPr/>
        </p:nvSpPr>
        <p:spPr>
          <a:xfrm>
            <a:off x="4348874" y="3252135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8" name="Rounded Rectangle 7"/>
          <p:cNvSpPr/>
          <p:nvPr/>
        </p:nvSpPr>
        <p:spPr>
          <a:xfrm>
            <a:off x="4348874" y="4250692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9" name="Rounded Rectangle 8"/>
          <p:cNvSpPr/>
          <p:nvPr/>
        </p:nvSpPr>
        <p:spPr>
          <a:xfrm>
            <a:off x="4348874" y="5294853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0" name="Rounded Rectangle 9"/>
          <p:cNvSpPr/>
          <p:nvPr/>
        </p:nvSpPr>
        <p:spPr>
          <a:xfrm>
            <a:off x="4348874" y="2246076"/>
            <a:ext cx="3581400" cy="914400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1" name="Rectangle 10"/>
          <p:cNvSpPr/>
          <p:nvPr/>
        </p:nvSpPr>
        <p:spPr>
          <a:xfrm>
            <a:off x="4348875" y="2237923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64905" y="3256046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375323" y="4260709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40859" y="5295721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68954" y="3288478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(7,3)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99552" y="2293201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(3,7)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68134" y="4296297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(3,5)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67314" y="5367333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(5,2)</a:t>
            </a:r>
          </a:p>
        </p:txBody>
      </p:sp>
    </p:spTree>
    <p:extLst>
      <p:ext uri="{BB962C8B-B14F-4D97-AF65-F5344CB8AC3E}">
        <p14:creationId xmlns:p14="http://schemas.microsoft.com/office/powerpoint/2010/main" val="36745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243" y="404664"/>
            <a:ext cx="11321143" cy="1465756"/>
          </a:xfrm>
        </p:spPr>
        <p:txBody>
          <a:bodyPr>
            <a:noAutofit/>
          </a:bodyPr>
          <a:lstStyle/>
          <a:p>
            <a:pPr algn="ctr"/>
            <a:r>
              <a:rPr lang="en-GB" sz="5400" dirty="0">
                <a:latin typeface="+mn-lt"/>
              </a:rPr>
              <a:t>What will happen to the point (3, 2) </a:t>
            </a:r>
            <a:br>
              <a:rPr lang="en-GB" sz="5400" dirty="0">
                <a:latin typeface="+mn-lt"/>
              </a:rPr>
            </a:br>
            <a:r>
              <a:rPr lang="en-GB" sz="5400" dirty="0">
                <a:latin typeface="+mn-lt"/>
              </a:rPr>
              <a:t>under the transformation f(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>
                <a:latin typeface="+mn-lt"/>
              </a:rPr>
              <a:t>) – 8?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094415" y="2232078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6" name="Rounded Rectangle 5"/>
          <p:cNvSpPr/>
          <p:nvPr/>
        </p:nvSpPr>
        <p:spPr>
          <a:xfrm>
            <a:off x="4094415" y="3237360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7" name="Rounded Rectangle 6"/>
          <p:cNvSpPr/>
          <p:nvPr/>
        </p:nvSpPr>
        <p:spPr>
          <a:xfrm>
            <a:off x="4094415" y="4235917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8" name="Rounded Rectangle 7"/>
          <p:cNvSpPr/>
          <p:nvPr/>
        </p:nvSpPr>
        <p:spPr>
          <a:xfrm>
            <a:off x="4094415" y="5280078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9" name="Rounded Rectangle 8"/>
          <p:cNvSpPr/>
          <p:nvPr/>
        </p:nvSpPr>
        <p:spPr>
          <a:xfrm>
            <a:off x="4086400" y="4235917"/>
            <a:ext cx="3581400" cy="914400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0" name="Rectangle 9"/>
          <p:cNvSpPr/>
          <p:nvPr/>
        </p:nvSpPr>
        <p:spPr>
          <a:xfrm>
            <a:off x="4094416" y="222314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10446" y="3241271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120864" y="4245934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86400" y="5280946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3818" y="3299364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(-8,3)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4416" y="2304087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(3,-8)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2998" y="4307183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(3,-6)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2178" y="5378219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(-5,2)</a:t>
            </a:r>
          </a:p>
        </p:txBody>
      </p:sp>
    </p:spTree>
    <p:extLst>
      <p:ext uri="{BB962C8B-B14F-4D97-AF65-F5344CB8AC3E}">
        <p14:creationId xmlns:p14="http://schemas.microsoft.com/office/powerpoint/2010/main" val="236814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572" y="372006"/>
            <a:ext cx="11364686" cy="1598308"/>
          </a:xfrm>
        </p:spPr>
        <p:txBody>
          <a:bodyPr>
            <a:noAutofit/>
          </a:bodyPr>
          <a:lstStyle/>
          <a:p>
            <a:pPr algn="ctr"/>
            <a:r>
              <a:rPr lang="en-GB" sz="5400" dirty="0">
                <a:latin typeface="+mn-lt"/>
              </a:rPr>
              <a:t>What will happen to the point (3, 2) </a:t>
            </a:r>
            <a:br>
              <a:rPr lang="en-GB" sz="5400" dirty="0">
                <a:latin typeface="+mn-lt"/>
              </a:rPr>
            </a:br>
            <a:r>
              <a:rPr lang="en-GB" sz="5400" dirty="0">
                <a:latin typeface="+mn-lt"/>
              </a:rPr>
              <a:t>under the transformation f(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>
                <a:latin typeface="+mn-lt"/>
              </a:rPr>
              <a:t> + 1)?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02494" y="2226636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6" name="Rounded Rectangle 5"/>
          <p:cNvSpPr/>
          <p:nvPr/>
        </p:nvSpPr>
        <p:spPr>
          <a:xfrm>
            <a:off x="4302494" y="3231918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7" name="Rounded Rectangle 6"/>
          <p:cNvSpPr/>
          <p:nvPr/>
        </p:nvSpPr>
        <p:spPr>
          <a:xfrm>
            <a:off x="4302494" y="4230475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8" name="Rounded Rectangle 7"/>
          <p:cNvSpPr/>
          <p:nvPr/>
        </p:nvSpPr>
        <p:spPr>
          <a:xfrm>
            <a:off x="4302494" y="5274636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9" name="Rounded Rectangle 8"/>
          <p:cNvSpPr/>
          <p:nvPr/>
        </p:nvSpPr>
        <p:spPr>
          <a:xfrm>
            <a:off x="4294479" y="4230475"/>
            <a:ext cx="3581400" cy="914400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0" name="Rectangle 9"/>
          <p:cNvSpPr/>
          <p:nvPr/>
        </p:nvSpPr>
        <p:spPr>
          <a:xfrm>
            <a:off x="4302495" y="2217706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18525" y="3235829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28943" y="4240492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94479" y="5275504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43951" y="3293922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(1,2)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4549" y="2298645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(3,1)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43131" y="4301741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(2,2)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42311" y="5372777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(3,3)</a:t>
            </a:r>
          </a:p>
        </p:txBody>
      </p:sp>
    </p:spTree>
    <p:extLst>
      <p:ext uri="{BB962C8B-B14F-4D97-AF65-F5344CB8AC3E}">
        <p14:creationId xmlns:p14="http://schemas.microsoft.com/office/powerpoint/2010/main" val="410468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771" y="311247"/>
            <a:ext cx="11255829" cy="1659430"/>
          </a:xfrm>
        </p:spPr>
        <p:txBody>
          <a:bodyPr>
            <a:noAutofit/>
          </a:bodyPr>
          <a:lstStyle/>
          <a:p>
            <a:pPr algn="ctr"/>
            <a:r>
              <a:rPr lang="en-GB" sz="5400" dirty="0">
                <a:latin typeface="+mn-lt"/>
              </a:rPr>
              <a:t>What will happen to the point (3, 2) </a:t>
            </a:r>
            <a:br>
              <a:rPr lang="en-GB" sz="5400" dirty="0">
                <a:latin typeface="+mn-lt"/>
              </a:rPr>
            </a:br>
            <a:r>
              <a:rPr lang="en-GB" sz="5400" dirty="0">
                <a:latin typeface="+mn-lt"/>
              </a:rPr>
              <a:t>under the transformation f(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>
                <a:latin typeface="+mn-lt"/>
              </a:rPr>
              <a:t> – 4) 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05300" y="2270178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6" name="Rounded Rectangle 5"/>
          <p:cNvSpPr/>
          <p:nvPr/>
        </p:nvSpPr>
        <p:spPr>
          <a:xfrm>
            <a:off x="4305300" y="3275460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7" name="Rounded Rectangle 6"/>
          <p:cNvSpPr/>
          <p:nvPr/>
        </p:nvSpPr>
        <p:spPr>
          <a:xfrm>
            <a:off x="4305300" y="4274017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8" name="Rounded Rectangle 7"/>
          <p:cNvSpPr/>
          <p:nvPr/>
        </p:nvSpPr>
        <p:spPr>
          <a:xfrm>
            <a:off x="4305300" y="5318178"/>
            <a:ext cx="3581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9" name="Rounded Rectangle 8"/>
          <p:cNvSpPr/>
          <p:nvPr/>
        </p:nvSpPr>
        <p:spPr>
          <a:xfrm>
            <a:off x="4297285" y="3268735"/>
            <a:ext cx="3581400" cy="914400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6600" dirty="0"/>
          </a:p>
        </p:txBody>
      </p:sp>
      <p:sp>
        <p:nvSpPr>
          <p:cNvPr id="10" name="Rectangle 9"/>
          <p:cNvSpPr/>
          <p:nvPr/>
        </p:nvSpPr>
        <p:spPr>
          <a:xfrm>
            <a:off x="4305301" y="226124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21331" y="3279371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31749" y="4284034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97285" y="5319046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45569" y="3337464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/>
              <a:t>(7,2)</a:t>
            </a:r>
            <a:endParaRPr lang="en-GB" sz="4400" dirty="0"/>
          </a:p>
        </p:txBody>
      </p:sp>
      <p:sp>
        <p:nvSpPr>
          <p:cNvPr id="15" name="TextBox 14"/>
          <p:cNvSpPr txBox="1"/>
          <p:nvPr/>
        </p:nvSpPr>
        <p:spPr>
          <a:xfrm>
            <a:off x="5025380" y="2342187"/>
            <a:ext cx="24430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(-1,2)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44749" y="4345283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(3,-4)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43929" y="5416319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(-4,2)</a:t>
            </a:r>
          </a:p>
        </p:txBody>
      </p:sp>
    </p:spTree>
    <p:extLst>
      <p:ext uri="{BB962C8B-B14F-4D97-AF65-F5344CB8AC3E}">
        <p14:creationId xmlns:p14="http://schemas.microsoft.com/office/powerpoint/2010/main" val="272741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20"/>
          <p:cNvSpPr>
            <a:spLocks noChangeShapeType="1"/>
          </p:cNvSpPr>
          <p:nvPr/>
        </p:nvSpPr>
        <p:spPr bwMode="auto">
          <a:xfrm>
            <a:off x="393502" y="3538982"/>
            <a:ext cx="577610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Text Box 221"/>
          <p:cNvSpPr txBox="1">
            <a:spLocks noChangeArrowheads="1"/>
          </p:cNvSpPr>
          <p:nvPr/>
        </p:nvSpPr>
        <p:spPr bwMode="auto">
          <a:xfrm>
            <a:off x="5854131" y="3462875"/>
            <a:ext cx="608181" cy="400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chemeClr val="bg1"/>
                </a:solidFill>
                <a:latin typeface="Times New Roman" pitchFamily="18" charset="0"/>
              </a:rPr>
              <a:t>x</a:t>
            </a:r>
            <a:endParaRPr lang="en-GB" sz="2000" i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6" name="Line 222"/>
          <p:cNvSpPr>
            <a:spLocks noChangeShapeType="1"/>
          </p:cNvSpPr>
          <p:nvPr/>
        </p:nvSpPr>
        <p:spPr bwMode="auto">
          <a:xfrm>
            <a:off x="3281553" y="637911"/>
            <a:ext cx="0" cy="580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6" name="Text Box 236"/>
          <p:cNvSpPr txBox="1">
            <a:spLocks noChangeArrowheads="1"/>
          </p:cNvSpPr>
          <p:nvPr/>
        </p:nvSpPr>
        <p:spPr bwMode="auto">
          <a:xfrm>
            <a:off x="3460148" y="237800"/>
            <a:ext cx="2729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chemeClr val="bg1"/>
                </a:solidFill>
                <a:latin typeface="Times New Roman" pitchFamily="18" charset="0"/>
              </a:rPr>
              <a:t>y</a:t>
            </a:r>
            <a:endParaRPr lang="en-GB" sz="2000" i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33" name="Text Box 236"/>
          <p:cNvSpPr txBox="1">
            <a:spLocks noChangeArrowheads="1"/>
          </p:cNvSpPr>
          <p:nvPr/>
        </p:nvSpPr>
        <p:spPr bwMode="auto">
          <a:xfrm>
            <a:off x="3043000" y="3082594"/>
            <a:ext cx="27297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1</a:t>
            </a:r>
            <a:endParaRPr lang="en-GB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35" name="Text Box 236"/>
          <p:cNvSpPr txBox="1">
            <a:spLocks noChangeArrowheads="1"/>
          </p:cNvSpPr>
          <p:nvPr/>
        </p:nvSpPr>
        <p:spPr bwMode="auto">
          <a:xfrm>
            <a:off x="3040415" y="2766735"/>
            <a:ext cx="27297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2</a:t>
            </a:r>
            <a:endParaRPr lang="en-GB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37" name="Text Box 236"/>
          <p:cNvSpPr txBox="1">
            <a:spLocks noChangeArrowheads="1"/>
          </p:cNvSpPr>
          <p:nvPr/>
        </p:nvSpPr>
        <p:spPr bwMode="auto">
          <a:xfrm>
            <a:off x="3042354" y="2424947"/>
            <a:ext cx="27297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3</a:t>
            </a:r>
            <a:endParaRPr lang="en-GB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38" name="Text Box 236"/>
          <p:cNvSpPr txBox="1">
            <a:spLocks noChangeArrowheads="1"/>
          </p:cNvSpPr>
          <p:nvPr/>
        </p:nvSpPr>
        <p:spPr bwMode="auto">
          <a:xfrm>
            <a:off x="3039769" y="2109088"/>
            <a:ext cx="27297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4</a:t>
            </a:r>
            <a:endParaRPr lang="en-GB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40" name="Text Box 236"/>
          <p:cNvSpPr txBox="1">
            <a:spLocks noChangeArrowheads="1"/>
          </p:cNvSpPr>
          <p:nvPr/>
        </p:nvSpPr>
        <p:spPr bwMode="auto">
          <a:xfrm>
            <a:off x="3050229" y="1803934"/>
            <a:ext cx="27297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5</a:t>
            </a:r>
            <a:endParaRPr lang="en-GB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41" name="Text Box 236"/>
          <p:cNvSpPr txBox="1">
            <a:spLocks noChangeArrowheads="1"/>
          </p:cNvSpPr>
          <p:nvPr/>
        </p:nvSpPr>
        <p:spPr bwMode="auto">
          <a:xfrm>
            <a:off x="3047644" y="1488075"/>
            <a:ext cx="27297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6</a:t>
            </a:r>
            <a:endParaRPr lang="en-GB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43" name="Text Box 236"/>
          <p:cNvSpPr txBox="1">
            <a:spLocks noChangeArrowheads="1"/>
          </p:cNvSpPr>
          <p:nvPr/>
        </p:nvSpPr>
        <p:spPr bwMode="auto">
          <a:xfrm>
            <a:off x="3043837" y="1148110"/>
            <a:ext cx="27297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7</a:t>
            </a:r>
            <a:endParaRPr lang="en-GB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44" name="Text Box 236"/>
          <p:cNvSpPr txBox="1">
            <a:spLocks noChangeArrowheads="1"/>
          </p:cNvSpPr>
          <p:nvPr/>
        </p:nvSpPr>
        <p:spPr bwMode="auto">
          <a:xfrm>
            <a:off x="3039844" y="832688"/>
            <a:ext cx="27297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8</a:t>
            </a:r>
            <a:endParaRPr lang="en-GB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71" name="Text Box 227"/>
          <p:cNvSpPr txBox="1">
            <a:spLocks noChangeArrowheads="1"/>
          </p:cNvSpPr>
          <p:nvPr/>
        </p:nvSpPr>
        <p:spPr bwMode="auto">
          <a:xfrm>
            <a:off x="7156383" y="1949717"/>
            <a:ext cx="4265907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rgbClr val="00B050"/>
                </a:solidFill>
                <a:latin typeface="Times New Roman" pitchFamily="18" charset="0"/>
              </a:rPr>
              <a:t>f(</a:t>
            </a:r>
            <a:r>
              <a:rPr lang="en-GB" sz="6600" i="1" dirty="0">
                <a:solidFill>
                  <a:srgbClr val="00B050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00B050"/>
                </a:solidFill>
                <a:latin typeface="Times New Roman" pitchFamily="18" charset="0"/>
              </a:rPr>
              <a:t>) </a:t>
            </a:r>
            <a:r>
              <a:rPr lang="en-GB" sz="6600" dirty="0">
                <a:solidFill>
                  <a:srgbClr val="00B050"/>
                </a:solidFill>
              </a:rPr>
              <a:t>+ 1</a:t>
            </a:r>
          </a:p>
        </p:txBody>
      </p:sp>
      <p:grpSp>
        <p:nvGrpSpPr>
          <p:cNvPr id="276" name="Group 275"/>
          <p:cNvGrpSpPr/>
          <p:nvPr/>
        </p:nvGrpSpPr>
        <p:grpSpPr>
          <a:xfrm>
            <a:off x="1958412" y="947171"/>
            <a:ext cx="2693022" cy="2585444"/>
            <a:chOff x="1958412" y="947171"/>
            <a:chExt cx="2693022" cy="2585444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2B2B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Oval 271"/>
            <p:cNvSpPr/>
            <p:nvPr/>
          </p:nvSpPr>
          <p:spPr>
            <a:xfrm>
              <a:off x="4162271" y="2183085"/>
              <a:ext cx="153478" cy="170894"/>
            </a:xfrm>
            <a:prstGeom prst="ellipse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3" name="TextBox 272"/>
          <p:cNvSpPr txBox="1"/>
          <p:nvPr/>
        </p:nvSpPr>
        <p:spPr>
          <a:xfrm>
            <a:off x="4239010" y="2235845"/>
            <a:ext cx="720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(2,4)</a:t>
            </a:r>
          </a:p>
        </p:txBody>
      </p:sp>
      <p:sp>
        <p:nvSpPr>
          <p:cNvPr id="274" name="Text Box 227"/>
          <p:cNvSpPr txBox="1">
            <a:spLocks noChangeArrowheads="1"/>
          </p:cNvSpPr>
          <p:nvPr/>
        </p:nvSpPr>
        <p:spPr bwMode="auto">
          <a:xfrm>
            <a:off x="7996824" y="613590"/>
            <a:ext cx="144973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rgbClr val="0000FF"/>
                </a:solidFill>
                <a:latin typeface="Times New Roman" pitchFamily="18" charset="0"/>
              </a:rPr>
              <a:t>f(</a:t>
            </a:r>
            <a:r>
              <a:rPr lang="en-GB" sz="6600" i="1" dirty="0">
                <a:solidFill>
                  <a:srgbClr val="0000FF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0000FF"/>
                </a:solidFill>
                <a:latin typeface="Times New Roman" pitchFamily="18" charset="0"/>
              </a:rPr>
              <a:t>)</a:t>
            </a:r>
            <a:endParaRPr lang="en-GB" sz="6600" dirty="0">
              <a:solidFill>
                <a:schemeClr val="bg1"/>
              </a:solidFill>
            </a:endParaRPr>
          </a:p>
        </p:txBody>
      </p:sp>
      <p:pic>
        <p:nvPicPr>
          <p:cNvPr id="280" name="Picture 2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286" y="612583"/>
            <a:ext cx="2725148" cy="2609314"/>
          </a:xfrm>
          <a:prstGeom prst="rect">
            <a:avLst/>
          </a:prstGeom>
        </p:spPr>
      </p:pic>
      <p:sp>
        <p:nvSpPr>
          <p:cNvPr id="261" name="TextBox 260"/>
          <p:cNvSpPr txBox="1"/>
          <p:nvPr/>
        </p:nvSpPr>
        <p:spPr>
          <a:xfrm>
            <a:off x="6822114" y="3444333"/>
            <a:ext cx="49344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new </a:t>
            </a:r>
          </a:p>
          <a:p>
            <a:pPr algn="ctr"/>
            <a:r>
              <a:rPr lang="en-GB" sz="5400" dirty="0"/>
              <a:t>co-ordinate?</a:t>
            </a:r>
          </a:p>
        </p:txBody>
      </p:sp>
      <p:sp>
        <p:nvSpPr>
          <p:cNvPr id="263" name="TextBox 262"/>
          <p:cNvSpPr txBox="1"/>
          <p:nvPr/>
        </p:nvSpPr>
        <p:spPr>
          <a:xfrm>
            <a:off x="7915563" y="5239723"/>
            <a:ext cx="25781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(2,5)</a:t>
            </a:r>
          </a:p>
        </p:txBody>
      </p:sp>
    </p:spTree>
    <p:extLst>
      <p:ext uri="{BB962C8B-B14F-4D97-AF65-F5344CB8AC3E}">
        <p14:creationId xmlns:p14="http://schemas.microsoft.com/office/powerpoint/2010/main" val="307093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945C9B-D982-2464-6D0F-1B2E5AB76599}"/>
                  </a:ext>
                </a:extLst>
              </p:cNvPr>
              <p:cNvSpPr txBox="1"/>
              <p:nvPr/>
            </p:nvSpPr>
            <p:spPr>
              <a:xfrm>
                <a:off x="1932214" y="770167"/>
                <a:ext cx="6096000" cy="1603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9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9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9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GB" sz="9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9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96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945C9B-D982-2464-6D0F-1B2E5AB765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2214" y="770167"/>
                <a:ext cx="6096000" cy="16030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E69127-17CA-1EBD-EAFB-D8D6F5ACD6BB}"/>
                  </a:ext>
                </a:extLst>
              </p:cNvPr>
              <p:cNvSpPr txBox="1"/>
              <p:nvPr/>
            </p:nvSpPr>
            <p:spPr>
              <a:xfrm>
                <a:off x="1872342" y="4073982"/>
                <a:ext cx="4065814" cy="1603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9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9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9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E69127-17CA-1EBD-EAFB-D8D6F5ACD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342" y="4073982"/>
                <a:ext cx="4065814" cy="16030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70F263D-6347-A9CD-A8D5-FC5E001A8DB4}"/>
                  </a:ext>
                </a:extLst>
              </p:cNvPr>
              <p:cNvSpPr txBox="1"/>
              <p:nvPr/>
            </p:nvSpPr>
            <p:spPr>
              <a:xfrm>
                <a:off x="6052456" y="4073982"/>
                <a:ext cx="5562601" cy="1603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960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sz="96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0" lang="en-US" sz="96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kumimoji="0" lang="en-US" sz="96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kumimoji="0" lang="en-GB" sz="96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GB" sz="9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lang="en-GB" sz="9600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GB" sz="9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96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GB" sz="96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kumimoji="0" lang="en-GB" sz="96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70F263D-6347-A9CD-A8D5-FC5E001A8D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2456" y="4073982"/>
                <a:ext cx="5562601" cy="16030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792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 Box 227"/>
          <p:cNvSpPr txBox="1">
            <a:spLocks noChangeArrowheads="1"/>
          </p:cNvSpPr>
          <p:nvPr/>
        </p:nvSpPr>
        <p:spPr bwMode="auto">
          <a:xfrm>
            <a:off x="6993097" y="1902131"/>
            <a:ext cx="426590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dirty="0">
                <a:solidFill>
                  <a:srgbClr val="00B050"/>
                </a:solidFill>
                <a:latin typeface="Times New Roman" pitchFamily="18" charset="0"/>
              </a:rPr>
              <a:t>f(</a:t>
            </a:r>
            <a:r>
              <a:rPr lang="en-GB" sz="6000" i="1" dirty="0">
                <a:solidFill>
                  <a:srgbClr val="00B050"/>
                </a:solidFill>
                <a:latin typeface="Times New Roman" pitchFamily="18" charset="0"/>
              </a:rPr>
              <a:t>x</a:t>
            </a:r>
            <a:r>
              <a:rPr lang="en-GB" sz="6000" dirty="0">
                <a:solidFill>
                  <a:srgbClr val="00B050"/>
                </a:solidFill>
                <a:latin typeface="Times New Roman" pitchFamily="18" charset="0"/>
              </a:rPr>
              <a:t>) </a:t>
            </a:r>
            <a:r>
              <a:rPr lang="en-GB" sz="6000" dirty="0">
                <a:solidFill>
                  <a:srgbClr val="00B050"/>
                </a:solidFill>
              </a:rPr>
              <a:t>– 3</a:t>
            </a:r>
          </a:p>
        </p:txBody>
      </p:sp>
      <p:grpSp>
        <p:nvGrpSpPr>
          <p:cNvPr id="276" name="Group 275"/>
          <p:cNvGrpSpPr/>
          <p:nvPr/>
        </p:nvGrpSpPr>
        <p:grpSpPr>
          <a:xfrm>
            <a:off x="1958412" y="947171"/>
            <a:ext cx="2693022" cy="2585444"/>
            <a:chOff x="1958412" y="947171"/>
            <a:chExt cx="2693022" cy="2585444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2B2B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Oval 271"/>
            <p:cNvSpPr/>
            <p:nvPr/>
          </p:nvSpPr>
          <p:spPr>
            <a:xfrm>
              <a:off x="4162271" y="2183085"/>
              <a:ext cx="153478" cy="170894"/>
            </a:xfrm>
            <a:prstGeom prst="ellipse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3" name="TextBox 272"/>
          <p:cNvSpPr txBox="1"/>
          <p:nvPr/>
        </p:nvSpPr>
        <p:spPr>
          <a:xfrm>
            <a:off x="3669368" y="1887361"/>
            <a:ext cx="720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(2,4)</a:t>
            </a:r>
          </a:p>
        </p:txBody>
      </p:sp>
      <p:sp>
        <p:nvSpPr>
          <p:cNvPr id="274" name="Text Box 227"/>
          <p:cNvSpPr txBox="1">
            <a:spLocks noChangeArrowheads="1"/>
          </p:cNvSpPr>
          <p:nvPr/>
        </p:nvSpPr>
        <p:spPr bwMode="auto">
          <a:xfrm>
            <a:off x="7746132" y="586466"/>
            <a:ext cx="161302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dirty="0">
                <a:solidFill>
                  <a:srgbClr val="0000FF"/>
                </a:solidFill>
                <a:latin typeface="Times New Roman" pitchFamily="18" charset="0"/>
              </a:rPr>
              <a:t>f(</a:t>
            </a:r>
            <a:r>
              <a:rPr lang="en-GB" sz="6000" i="1" dirty="0">
                <a:solidFill>
                  <a:srgbClr val="0000FF"/>
                </a:solidFill>
                <a:latin typeface="Times New Roman" pitchFamily="18" charset="0"/>
              </a:rPr>
              <a:t>x</a:t>
            </a:r>
            <a:r>
              <a:rPr lang="en-GB" sz="6000" dirty="0">
                <a:solidFill>
                  <a:srgbClr val="0000FF"/>
                </a:solidFill>
                <a:latin typeface="Times New Roman" pitchFamily="18" charset="0"/>
              </a:rPr>
              <a:t>)</a:t>
            </a:r>
            <a:endParaRPr lang="en-GB" sz="6000" dirty="0">
              <a:solidFill>
                <a:schemeClr val="bg1"/>
              </a:solidFill>
            </a:endParaRPr>
          </a:p>
        </p:txBody>
      </p:sp>
      <p:pic>
        <p:nvPicPr>
          <p:cNvPr id="280" name="Picture 2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973" y="1928806"/>
            <a:ext cx="2725148" cy="2609314"/>
          </a:xfrm>
          <a:prstGeom prst="rect">
            <a:avLst/>
          </a:prstGeom>
        </p:spPr>
      </p:pic>
      <p:sp>
        <p:nvSpPr>
          <p:cNvPr id="270" name="TextBox 269"/>
          <p:cNvSpPr txBox="1"/>
          <p:nvPr/>
        </p:nvSpPr>
        <p:spPr>
          <a:xfrm>
            <a:off x="6888536" y="3396361"/>
            <a:ext cx="47431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new </a:t>
            </a:r>
          </a:p>
          <a:p>
            <a:pPr algn="ctr"/>
            <a:r>
              <a:rPr lang="en-GB" sz="5400" dirty="0"/>
              <a:t>co-ordinate?</a:t>
            </a:r>
          </a:p>
        </p:txBody>
      </p:sp>
      <p:sp>
        <p:nvSpPr>
          <p:cNvPr id="261" name="TextBox 260"/>
          <p:cNvSpPr txBox="1"/>
          <p:nvPr/>
        </p:nvSpPr>
        <p:spPr>
          <a:xfrm>
            <a:off x="7915563" y="5239723"/>
            <a:ext cx="25781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(2,1)</a:t>
            </a:r>
          </a:p>
        </p:txBody>
      </p:sp>
      <p:sp>
        <p:nvSpPr>
          <p:cNvPr id="10" name="Line 220">
            <a:extLst>
              <a:ext uri="{FF2B5EF4-FFF2-40B4-BE49-F238E27FC236}">
                <a16:creationId xmlns:a16="http://schemas.microsoft.com/office/drawing/2014/main" id="{A6D37EF5-E1F6-4F60-91C5-3D7628F5D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502" y="3538982"/>
            <a:ext cx="577610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11" name="Line 222">
            <a:extLst>
              <a:ext uri="{FF2B5EF4-FFF2-40B4-BE49-F238E27FC236}">
                <a16:creationId xmlns:a16="http://schemas.microsoft.com/office/drawing/2014/main" id="{21AB7B87-B58D-0479-6A0F-621BACAA065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1553" y="637911"/>
            <a:ext cx="0" cy="580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85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 Box 227"/>
          <p:cNvSpPr txBox="1">
            <a:spLocks noChangeArrowheads="1"/>
          </p:cNvSpPr>
          <p:nvPr/>
        </p:nvSpPr>
        <p:spPr bwMode="auto">
          <a:xfrm>
            <a:off x="6884239" y="1846147"/>
            <a:ext cx="434210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dirty="0">
                <a:solidFill>
                  <a:srgbClr val="9933FF"/>
                </a:solidFill>
                <a:latin typeface="Times New Roman" pitchFamily="18" charset="0"/>
              </a:rPr>
              <a:t>f(</a:t>
            </a:r>
            <a:r>
              <a:rPr lang="en-GB" sz="6000" i="1" dirty="0">
                <a:solidFill>
                  <a:srgbClr val="9933FF"/>
                </a:solidFill>
                <a:latin typeface="Times New Roman" pitchFamily="18" charset="0"/>
              </a:rPr>
              <a:t>x</a:t>
            </a:r>
            <a:r>
              <a:rPr lang="en-GB" sz="6000" dirty="0">
                <a:solidFill>
                  <a:srgbClr val="9933FF"/>
                </a:solidFill>
                <a:latin typeface="Times New Roman" pitchFamily="18" charset="0"/>
              </a:rPr>
              <a:t> </a:t>
            </a:r>
            <a:r>
              <a:rPr lang="en-GB" sz="6000" dirty="0">
                <a:solidFill>
                  <a:srgbClr val="9933FF"/>
                </a:solidFill>
              </a:rPr>
              <a:t>+ 2</a:t>
            </a:r>
            <a:r>
              <a:rPr lang="en-GB" sz="6000" dirty="0">
                <a:solidFill>
                  <a:srgbClr val="9933FF"/>
                </a:solidFill>
                <a:latin typeface="Times New Roman" pitchFamily="18" charset="0"/>
              </a:rPr>
              <a:t>)</a:t>
            </a:r>
            <a:endParaRPr lang="en-GB" sz="6000" dirty="0">
              <a:solidFill>
                <a:srgbClr val="9933FF"/>
              </a:solidFill>
            </a:endParaRPr>
          </a:p>
        </p:txBody>
      </p:sp>
      <p:grpSp>
        <p:nvGrpSpPr>
          <p:cNvPr id="276" name="Group 275"/>
          <p:cNvGrpSpPr/>
          <p:nvPr/>
        </p:nvGrpSpPr>
        <p:grpSpPr>
          <a:xfrm>
            <a:off x="1958412" y="947171"/>
            <a:ext cx="2693022" cy="2585444"/>
            <a:chOff x="1958412" y="947171"/>
            <a:chExt cx="2693022" cy="2585444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Oval 271"/>
            <p:cNvSpPr/>
            <p:nvPr/>
          </p:nvSpPr>
          <p:spPr>
            <a:xfrm>
              <a:off x="4162271" y="2183085"/>
              <a:ext cx="153478" cy="170894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3" name="TextBox 272"/>
          <p:cNvSpPr txBox="1"/>
          <p:nvPr/>
        </p:nvSpPr>
        <p:spPr>
          <a:xfrm>
            <a:off x="4281769" y="2138702"/>
            <a:ext cx="720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(2,4)</a:t>
            </a:r>
          </a:p>
        </p:txBody>
      </p:sp>
      <p:sp>
        <p:nvSpPr>
          <p:cNvPr id="274" name="Text Box 227"/>
          <p:cNvSpPr txBox="1">
            <a:spLocks noChangeArrowheads="1"/>
          </p:cNvSpPr>
          <p:nvPr/>
        </p:nvSpPr>
        <p:spPr bwMode="auto">
          <a:xfrm>
            <a:off x="7539485" y="560776"/>
            <a:ext cx="188772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dirty="0">
                <a:solidFill>
                  <a:srgbClr val="FF0000"/>
                </a:solidFill>
                <a:latin typeface="Times New Roman" pitchFamily="18" charset="0"/>
              </a:rPr>
              <a:t>f(</a:t>
            </a:r>
            <a:r>
              <a:rPr lang="en-GB" sz="6000" i="1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GB" sz="6000" dirty="0">
                <a:solidFill>
                  <a:srgbClr val="FF0000"/>
                </a:solidFill>
                <a:latin typeface="Times New Roman" pitchFamily="18" charset="0"/>
              </a:rPr>
              <a:t>)</a:t>
            </a:r>
            <a:endParaRPr lang="en-GB" sz="6000" dirty="0">
              <a:solidFill>
                <a:schemeClr val="bg1"/>
              </a:solidFill>
            </a:endParaRPr>
          </a:p>
        </p:txBody>
      </p:sp>
      <p:sp>
        <p:nvSpPr>
          <p:cNvPr id="261" name="TextBox 260"/>
          <p:cNvSpPr txBox="1"/>
          <p:nvPr/>
        </p:nvSpPr>
        <p:spPr>
          <a:xfrm>
            <a:off x="6798114" y="3344204"/>
            <a:ext cx="48066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new </a:t>
            </a:r>
          </a:p>
          <a:p>
            <a:pPr algn="ctr"/>
            <a:r>
              <a:rPr lang="en-GB" sz="5400" dirty="0"/>
              <a:t>co-ordinate?</a:t>
            </a:r>
          </a:p>
        </p:txBody>
      </p:sp>
      <p:grpSp>
        <p:nvGrpSpPr>
          <p:cNvPr id="263" name="Group 262"/>
          <p:cNvGrpSpPr/>
          <p:nvPr/>
        </p:nvGrpSpPr>
        <p:grpSpPr>
          <a:xfrm>
            <a:off x="992422" y="925422"/>
            <a:ext cx="2693022" cy="2585444"/>
            <a:chOff x="1958412" y="947171"/>
            <a:chExt cx="2693022" cy="2585444"/>
          </a:xfrm>
        </p:grpSpPr>
        <p:sp>
          <p:nvSpPr>
            <p:cNvPr id="269" name="Freeform 268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99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0" name="Oval 269"/>
            <p:cNvSpPr/>
            <p:nvPr/>
          </p:nvSpPr>
          <p:spPr>
            <a:xfrm>
              <a:off x="4162271" y="2183085"/>
              <a:ext cx="153478" cy="170894"/>
            </a:xfrm>
            <a:prstGeom prst="ellipse">
              <a:avLst/>
            </a:prstGeom>
            <a:solidFill>
              <a:srgbClr val="9933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5" name="TextBox 274"/>
          <p:cNvSpPr txBox="1"/>
          <p:nvPr/>
        </p:nvSpPr>
        <p:spPr>
          <a:xfrm>
            <a:off x="7915563" y="5239723"/>
            <a:ext cx="25781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(0,4)</a:t>
            </a:r>
          </a:p>
        </p:txBody>
      </p:sp>
      <p:sp>
        <p:nvSpPr>
          <p:cNvPr id="3" name="Line 220">
            <a:extLst>
              <a:ext uri="{FF2B5EF4-FFF2-40B4-BE49-F238E27FC236}">
                <a16:creationId xmlns:a16="http://schemas.microsoft.com/office/drawing/2014/main" id="{03C76F8A-77B2-6307-F710-D97F57CA422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502" y="3538982"/>
            <a:ext cx="577610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Line 222">
            <a:extLst>
              <a:ext uri="{FF2B5EF4-FFF2-40B4-BE49-F238E27FC236}">
                <a16:creationId xmlns:a16="http://schemas.microsoft.com/office/drawing/2014/main" id="{A7AD4276-2039-31FA-6A2E-96A72AED52B7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1553" y="637911"/>
            <a:ext cx="0" cy="580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31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 Box 227"/>
          <p:cNvSpPr txBox="1">
            <a:spLocks noChangeArrowheads="1"/>
          </p:cNvSpPr>
          <p:nvPr/>
        </p:nvSpPr>
        <p:spPr bwMode="auto">
          <a:xfrm>
            <a:off x="6808039" y="1902131"/>
            <a:ext cx="484790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dirty="0">
                <a:solidFill>
                  <a:srgbClr val="9933FF"/>
                </a:solidFill>
                <a:latin typeface="Times New Roman" pitchFamily="18" charset="0"/>
              </a:rPr>
              <a:t>f(</a:t>
            </a:r>
            <a:r>
              <a:rPr lang="en-GB" sz="6000" i="1" dirty="0">
                <a:solidFill>
                  <a:srgbClr val="9933FF"/>
                </a:solidFill>
                <a:latin typeface="Times New Roman" pitchFamily="18" charset="0"/>
              </a:rPr>
              <a:t>x</a:t>
            </a:r>
            <a:r>
              <a:rPr lang="en-GB" sz="6000" dirty="0">
                <a:solidFill>
                  <a:srgbClr val="9933FF"/>
                </a:solidFill>
                <a:latin typeface="Times New Roman" pitchFamily="18" charset="0"/>
              </a:rPr>
              <a:t> </a:t>
            </a:r>
            <a:r>
              <a:rPr lang="en-GB" sz="6000" dirty="0">
                <a:solidFill>
                  <a:srgbClr val="9933FF"/>
                </a:solidFill>
              </a:rPr>
              <a:t>- 2</a:t>
            </a:r>
            <a:r>
              <a:rPr lang="en-GB" sz="6000" dirty="0">
                <a:solidFill>
                  <a:srgbClr val="9933FF"/>
                </a:solidFill>
                <a:latin typeface="Times New Roman" pitchFamily="18" charset="0"/>
              </a:rPr>
              <a:t>)</a:t>
            </a:r>
            <a:endParaRPr lang="en-GB" sz="6000" dirty="0">
              <a:solidFill>
                <a:srgbClr val="9933FF"/>
              </a:solidFill>
            </a:endParaRPr>
          </a:p>
        </p:txBody>
      </p:sp>
      <p:grpSp>
        <p:nvGrpSpPr>
          <p:cNvPr id="276" name="Group 275"/>
          <p:cNvGrpSpPr/>
          <p:nvPr/>
        </p:nvGrpSpPr>
        <p:grpSpPr>
          <a:xfrm>
            <a:off x="1958412" y="947171"/>
            <a:ext cx="2693022" cy="2585444"/>
            <a:chOff x="1958412" y="947171"/>
            <a:chExt cx="2693022" cy="2585444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Oval 271"/>
            <p:cNvSpPr/>
            <p:nvPr/>
          </p:nvSpPr>
          <p:spPr>
            <a:xfrm>
              <a:off x="4162271" y="2183085"/>
              <a:ext cx="153478" cy="170894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3" name="TextBox 272"/>
          <p:cNvSpPr txBox="1"/>
          <p:nvPr/>
        </p:nvSpPr>
        <p:spPr>
          <a:xfrm>
            <a:off x="3649931" y="1897789"/>
            <a:ext cx="720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(2,4)</a:t>
            </a:r>
          </a:p>
        </p:txBody>
      </p:sp>
      <p:sp>
        <p:nvSpPr>
          <p:cNvPr id="274" name="Text Box 227"/>
          <p:cNvSpPr txBox="1">
            <a:spLocks noChangeArrowheads="1"/>
          </p:cNvSpPr>
          <p:nvPr/>
        </p:nvSpPr>
        <p:spPr bwMode="auto">
          <a:xfrm>
            <a:off x="7947838" y="586466"/>
            <a:ext cx="160629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dirty="0">
                <a:solidFill>
                  <a:srgbClr val="FF0000"/>
                </a:solidFill>
                <a:latin typeface="Times New Roman" pitchFamily="18" charset="0"/>
              </a:rPr>
              <a:t>f(</a:t>
            </a:r>
            <a:r>
              <a:rPr lang="en-GB" sz="6000" i="1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GB" sz="6000" dirty="0">
                <a:solidFill>
                  <a:srgbClr val="FF0000"/>
                </a:solidFill>
                <a:latin typeface="Times New Roman" pitchFamily="18" charset="0"/>
              </a:rPr>
              <a:t>)</a:t>
            </a:r>
            <a:endParaRPr lang="en-GB" sz="6000" dirty="0">
              <a:solidFill>
                <a:schemeClr val="bg1"/>
              </a:solidFill>
            </a:endParaRPr>
          </a:p>
        </p:txBody>
      </p:sp>
      <p:sp>
        <p:nvSpPr>
          <p:cNvPr id="261" name="TextBox 260"/>
          <p:cNvSpPr txBox="1"/>
          <p:nvPr/>
        </p:nvSpPr>
        <p:spPr>
          <a:xfrm>
            <a:off x="6865622" y="3344204"/>
            <a:ext cx="47327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new </a:t>
            </a:r>
          </a:p>
          <a:p>
            <a:pPr algn="ctr"/>
            <a:r>
              <a:rPr lang="en-GB" sz="5400" dirty="0"/>
              <a:t>co-ordinate?</a:t>
            </a:r>
          </a:p>
        </p:txBody>
      </p:sp>
      <p:grpSp>
        <p:nvGrpSpPr>
          <p:cNvPr id="263" name="Group 262"/>
          <p:cNvGrpSpPr/>
          <p:nvPr/>
        </p:nvGrpSpPr>
        <p:grpSpPr>
          <a:xfrm>
            <a:off x="2854056" y="936552"/>
            <a:ext cx="2693022" cy="2585444"/>
            <a:chOff x="1958412" y="947171"/>
            <a:chExt cx="2693022" cy="2585444"/>
          </a:xfrm>
        </p:grpSpPr>
        <p:sp>
          <p:nvSpPr>
            <p:cNvPr id="269" name="Freeform 268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99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0" name="Oval 269"/>
            <p:cNvSpPr/>
            <p:nvPr/>
          </p:nvSpPr>
          <p:spPr>
            <a:xfrm>
              <a:off x="4162271" y="2183085"/>
              <a:ext cx="153478" cy="170894"/>
            </a:xfrm>
            <a:prstGeom prst="ellipse">
              <a:avLst/>
            </a:prstGeom>
            <a:solidFill>
              <a:srgbClr val="9933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5" name="TextBox 274"/>
          <p:cNvSpPr txBox="1"/>
          <p:nvPr/>
        </p:nvSpPr>
        <p:spPr>
          <a:xfrm>
            <a:off x="7915563" y="5239723"/>
            <a:ext cx="25781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(4,4)</a:t>
            </a:r>
          </a:p>
        </p:txBody>
      </p:sp>
      <p:sp>
        <p:nvSpPr>
          <p:cNvPr id="3" name="Line 220">
            <a:extLst>
              <a:ext uri="{FF2B5EF4-FFF2-40B4-BE49-F238E27FC236}">
                <a16:creationId xmlns:a16="http://schemas.microsoft.com/office/drawing/2014/main" id="{5F8E7BF6-9684-986E-644C-895EF66F9F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502" y="3538982"/>
            <a:ext cx="577610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Line 222">
            <a:extLst>
              <a:ext uri="{FF2B5EF4-FFF2-40B4-BE49-F238E27FC236}">
                <a16:creationId xmlns:a16="http://schemas.microsoft.com/office/drawing/2014/main" id="{A71B2A4C-C9C2-E352-3CC9-8DDF60AE0F8F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1553" y="637911"/>
            <a:ext cx="0" cy="580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25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 Box 227"/>
          <p:cNvSpPr txBox="1">
            <a:spLocks noChangeArrowheads="1"/>
          </p:cNvSpPr>
          <p:nvPr/>
        </p:nvSpPr>
        <p:spPr bwMode="auto">
          <a:xfrm>
            <a:off x="7322787" y="1963282"/>
            <a:ext cx="19333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dirty="0">
                <a:solidFill>
                  <a:srgbClr val="7030A0"/>
                </a:solidFill>
              </a:rPr>
              <a:t>2</a:t>
            </a:r>
            <a:r>
              <a:rPr lang="en-GB" sz="6000" dirty="0">
                <a:solidFill>
                  <a:srgbClr val="7030A0"/>
                </a:solidFill>
                <a:latin typeface="Times New Roman" pitchFamily="18" charset="0"/>
              </a:rPr>
              <a:t>f(</a:t>
            </a:r>
            <a:r>
              <a:rPr lang="en-GB" sz="6000" i="1" dirty="0">
                <a:solidFill>
                  <a:srgbClr val="7030A0"/>
                </a:solidFill>
                <a:latin typeface="Times New Roman" pitchFamily="18" charset="0"/>
              </a:rPr>
              <a:t>x</a:t>
            </a:r>
            <a:r>
              <a:rPr lang="en-GB" sz="6000" dirty="0">
                <a:solidFill>
                  <a:srgbClr val="7030A0"/>
                </a:solidFill>
                <a:latin typeface="Times New Roman" pitchFamily="18" charset="0"/>
              </a:rPr>
              <a:t>)</a:t>
            </a:r>
            <a:r>
              <a:rPr lang="en-GB" sz="6000" dirty="0">
                <a:solidFill>
                  <a:srgbClr val="7030A0"/>
                </a:solidFill>
              </a:rPr>
              <a:t> </a:t>
            </a:r>
          </a:p>
        </p:txBody>
      </p:sp>
      <p:grpSp>
        <p:nvGrpSpPr>
          <p:cNvPr id="276" name="Group 275"/>
          <p:cNvGrpSpPr/>
          <p:nvPr/>
        </p:nvGrpSpPr>
        <p:grpSpPr>
          <a:xfrm>
            <a:off x="1958412" y="947171"/>
            <a:ext cx="2693022" cy="2585444"/>
            <a:chOff x="1958412" y="947171"/>
            <a:chExt cx="2693022" cy="2585444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Oval 271"/>
            <p:cNvSpPr/>
            <p:nvPr/>
          </p:nvSpPr>
          <p:spPr>
            <a:xfrm>
              <a:off x="4162271" y="2183085"/>
              <a:ext cx="153478" cy="170894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3" name="TextBox 272"/>
          <p:cNvSpPr txBox="1"/>
          <p:nvPr/>
        </p:nvSpPr>
        <p:spPr>
          <a:xfrm>
            <a:off x="4270466" y="2220516"/>
            <a:ext cx="858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(2,4)</a:t>
            </a:r>
          </a:p>
        </p:txBody>
      </p:sp>
      <p:sp>
        <p:nvSpPr>
          <p:cNvPr id="274" name="Text Box 227"/>
          <p:cNvSpPr txBox="1">
            <a:spLocks noChangeArrowheads="1"/>
          </p:cNvSpPr>
          <p:nvPr/>
        </p:nvSpPr>
        <p:spPr bwMode="auto">
          <a:xfrm>
            <a:off x="7483275" y="437855"/>
            <a:ext cx="152625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dirty="0">
                <a:solidFill>
                  <a:srgbClr val="FF0000"/>
                </a:solidFill>
                <a:latin typeface="Times New Roman" pitchFamily="18" charset="0"/>
              </a:rPr>
              <a:t>f(</a:t>
            </a:r>
            <a:r>
              <a:rPr lang="en-GB" sz="6000" i="1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GB" sz="6000" dirty="0">
                <a:solidFill>
                  <a:srgbClr val="FF0000"/>
                </a:solidFill>
                <a:latin typeface="Times New Roman" pitchFamily="18" charset="0"/>
              </a:rPr>
              <a:t>)</a:t>
            </a:r>
            <a:endParaRPr lang="en-GB" sz="6000" dirty="0">
              <a:solidFill>
                <a:schemeClr val="bg1"/>
              </a:solidFill>
            </a:endParaRPr>
          </a:p>
        </p:txBody>
      </p:sp>
      <p:sp>
        <p:nvSpPr>
          <p:cNvPr id="269" name="TextBox 268"/>
          <p:cNvSpPr txBox="1"/>
          <p:nvPr/>
        </p:nvSpPr>
        <p:spPr>
          <a:xfrm>
            <a:off x="6548656" y="3306501"/>
            <a:ext cx="50285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new </a:t>
            </a:r>
          </a:p>
          <a:p>
            <a:pPr algn="ctr"/>
            <a:r>
              <a:rPr lang="en-GB" sz="5400" dirty="0"/>
              <a:t>co-ordinate?</a:t>
            </a:r>
          </a:p>
        </p:txBody>
      </p:sp>
      <p:sp>
        <p:nvSpPr>
          <p:cNvPr id="279" name="Oval 278"/>
          <p:cNvSpPr/>
          <p:nvPr/>
        </p:nvSpPr>
        <p:spPr>
          <a:xfrm>
            <a:off x="4136169" y="899427"/>
            <a:ext cx="153478" cy="170894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43725"/>
          <a:stretch/>
        </p:blipFill>
        <p:spPr>
          <a:xfrm>
            <a:off x="1935913" y="637910"/>
            <a:ext cx="2725148" cy="2931223"/>
          </a:xfrm>
          <a:prstGeom prst="rect">
            <a:avLst/>
          </a:prstGeom>
        </p:spPr>
      </p:pic>
      <p:sp>
        <p:nvSpPr>
          <p:cNvPr id="261" name="TextBox 260"/>
          <p:cNvSpPr txBox="1"/>
          <p:nvPr/>
        </p:nvSpPr>
        <p:spPr>
          <a:xfrm>
            <a:off x="7915563" y="5239723"/>
            <a:ext cx="25781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(2,8)</a:t>
            </a:r>
          </a:p>
        </p:txBody>
      </p:sp>
      <p:sp>
        <p:nvSpPr>
          <p:cNvPr id="4" name="Line 220">
            <a:extLst>
              <a:ext uri="{FF2B5EF4-FFF2-40B4-BE49-F238E27FC236}">
                <a16:creationId xmlns:a16="http://schemas.microsoft.com/office/drawing/2014/main" id="{DE3D4200-F9D5-283E-CD0E-2B179C997D7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502" y="3538982"/>
            <a:ext cx="577610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Line 222">
            <a:extLst>
              <a:ext uri="{FF2B5EF4-FFF2-40B4-BE49-F238E27FC236}">
                <a16:creationId xmlns:a16="http://schemas.microsoft.com/office/drawing/2014/main" id="{BD1913BF-5556-E2E0-C1F3-866925A00D48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1553" y="637911"/>
            <a:ext cx="0" cy="580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66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 Box 227"/>
          <p:cNvSpPr txBox="1">
            <a:spLocks noChangeArrowheads="1"/>
          </p:cNvSpPr>
          <p:nvPr/>
        </p:nvSpPr>
        <p:spPr bwMode="auto">
          <a:xfrm>
            <a:off x="7371215" y="1878636"/>
            <a:ext cx="216778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dirty="0">
                <a:solidFill>
                  <a:srgbClr val="FF33CC"/>
                </a:solidFill>
                <a:latin typeface="Times New Roman" pitchFamily="18" charset="0"/>
              </a:rPr>
              <a:t>f(2</a:t>
            </a:r>
            <a:r>
              <a:rPr lang="en-GB" sz="6000" i="1" dirty="0">
                <a:solidFill>
                  <a:srgbClr val="FF33CC"/>
                </a:solidFill>
                <a:latin typeface="Times New Roman" pitchFamily="18" charset="0"/>
              </a:rPr>
              <a:t>x</a:t>
            </a:r>
            <a:r>
              <a:rPr lang="en-GB" sz="6000" dirty="0">
                <a:solidFill>
                  <a:srgbClr val="FF33CC"/>
                </a:solidFill>
                <a:latin typeface="Times New Roman" pitchFamily="18" charset="0"/>
              </a:rPr>
              <a:t>)</a:t>
            </a:r>
            <a:r>
              <a:rPr lang="en-US" sz="6000" baseline="30000" dirty="0">
                <a:solidFill>
                  <a:srgbClr val="FF33CC"/>
                </a:solidFill>
              </a:rPr>
              <a:t>2</a:t>
            </a:r>
            <a:endParaRPr lang="en-GB" sz="6000" dirty="0">
              <a:solidFill>
                <a:srgbClr val="FF33CC"/>
              </a:solidFill>
            </a:endParaRPr>
          </a:p>
        </p:txBody>
      </p:sp>
      <p:grpSp>
        <p:nvGrpSpPr>
          <p:cNvPr id="276" name="Group 275"/>
          <p:cNvGrpSpPr/>
          <p:nvPr/>
        </p:nvGrpSpPr>
        <p:grpSpPr>
          <a:xfrm>
            <a:off x="1958412" y="947171"/>
            <a:ext cx="2693022" cy="2585444"/>
            <a:chOff x="1958412" y="947171"/>
            <a:chExt cx="2693022" cy="2585444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0066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Oval 271"/>
            <p:cNvSpPr/>
            <p:nvPr/>
          </p:nvSpPr>
          <p:spPr>
            <a:xfrm>
              <a:off x="4162271" y="2183085"/>
              <a:ext cx="153478" cy="170894"/>
            </a:xfrm>
            <a:prstGeom prst="ellipse">
              <a:avLst/>
            </a:prstGeom>
            <a:solidFill>
              <a:srgbClr val="0066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3" name="TextBox 272"/>
          <p:cNvSpPr txBox="1"/>
          <p:nvPr/>
        </p:nvSpPr>
        <p:spPr>
          <a:xfrm>
            <a:off x="4270466" y="2220516"/>
            <a:ext cx="888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(2,4)</a:t>
            </a:r>
          </a:p>
        </p:txBody>
      </p:sp>
      <p:sp>
        <p:nvSpPr>
          <p:cNvPr id="274" name="Text Box 227"/>
          <p:cNvSpPr txBox="1">
            <a:spLocks noChangeArrowheads="1"/>
          </p:cNvSpPr>
          <p:nvPr/>
        </p:nvSpPr>
        <p:spPr bwMode="auto">
          <a:xfrm>
            <a:off x="7468391" y="418301"/>
            <a:ext cx="138113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dirty="0">
                <a:solidFill>
                  <a:srgbClr val="0066CC"/>
                </a:solidFill>
                <a:latin typeface="Times New Roman" pitchFamily="18" charset="0"/>
              </a:rPr>
              <a:t>f(</a:t>
            </a:r>
            <a:r>
              <a:rPr lang="en-GB" sz="6000" i="1" dirty="0">
                <a:solidFill>
                  <a:srgbClr val="0066CC"/>
                </a:solidFill>
                <a:latin typeface="Times New Roman" pitchFamily="18" charset="0"/>
              </a:rPr>
              <a:t>x</a:t>
            </a:r>
            <a:r>
              <a:rPr lang="en-GB" sz="6000" dirty="0">
                <a:solidFill>
                  <a:srgbClr val="0066CC"/>
                </a:solidFill>
                <a:latin typeface="Times New Roman" pitchFamily="18" charset="0"/>
              </a:rPr>
              <a:t>)</a:t>
            </a:r>
            <a:endParaRPr lang="en-GB" sz="6000" dirty="0">
              <a:solidFill>
                <a:srgbClr val="0066CC"/>
              </a:solidFill>
            </a:endParaRPr>
          </a:p>
        </p:txBody>
      </p:sp>
      <p:sp>
        <p:nvSpPr>
          <p:cNvPr id="269" name="TextBox 268"/>
          <p:cNvSpPr txBox="1"/>
          <p:nvPr/>
        </p:nvSpPr>
        <p:spPr>
          <a:xfrm>
            <a:off x="6417668" y="3462875"/>
            <a:ext cx="56241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new </a:t>
            </a:r>
          </a:p>
          <a:p>
            <a:pPr algn="ctr"/>
            <a:r>
              <a:rPr lang="en-GB" sz="6000" dirty="0"/>
              <a:t>co-ordinate?</a:t>
            </a:r>
          </a:p>
        </p:txBody>
      </p:sp>
      <p:sp>
        <p:nvSpPr>
          <p:cNvPr id="262" name="Freeform 261"/>
          <p:cNvSpPr>
            <a:spLocks/>
          </p:cNvSpPr>
          <p:nvPr/>
        </p:nvSpPr>
        <p:spPr bwMode="auto">
          <a:xfrm>
            <a:off x="2629314" y="953139"/>
            <a:ext cx="1348444" cy="2585444"/>
          </a:xfrm>
          <a:custGeom>
            <a:avLst/>
            <a:gdLst>
              <a:gd name="T0" fmla="*/ 0 w 816"/>
              <a:gd name="T1" fmla="*/ 0 h 1155"/>
              <a:gd name="T2" fmla="*/ 302418750 w 816"/>
              <a:gd name="T3" fmla="*/ 1459169277 h 1155"/>
              <a:gd name="T4" fmla="*/ 665321250 w 816"/>
              <a:gd name="T5" fmla="*/ 2147483647 h 1155"/>
              <a:gd name="T6" fmla="*/ 1028223750 w 816"/>
              <a:gd name="T7" fmla="*/ 2147483647 h 1155"/>
              <a:gd name="T8" fmla="*/ 1391126250 w 816"/>
              <a:gd name="T9" fmla="*/ 2147483647 h 1155"/>
              <a:gd name="T10" fmla="*/ 1754028750 w 816"/>
              <a:gd name="T11" fmla="*/ 1459169277 h 1155"/>
              <a:gd name="T12" fmla="*/ 2056447500 w 816"/>
              <a:gd name="T13" fmla="*/ 0 h 115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16" h="1155">
                <a:moveTo>
                  <a:pt x="0" y="0"/>
                </a:moveTo>
                <a:cubicBezTo>
                  <a:pt x="20" y="97"/>
                  <a:pt x="76" y="411"/>
                  <a:pt x="120" y="579"/>
                </a:cubicBezTo>
                <a:cubicBezTo>
                  <a:pt x="164" y="747"/>
                  <a:pt x="216" y="915"/>
                  <a:pt x="264" y="1011"/>
                </a:cubicBezTo>
                <a:cubicBezTo>
                  <a:pt x="312" y="1107"/>
                  <a:pt x="360" y="1155"/>
                  <a:pt x="408" y="1155"/>
                </a:cubicBezTo>
                <a:cubicBezTo>
                  <a:pt x="456" y="1155"/>
                  <a:pt x="504" y="1107"/>
                  <a:pt x="552" y="1011"/>
                </a:cubicBezTo>
                <a:cubicBezTo>
                  <a:pt x="600" y="915"/>
                  <a:pt x="652" y="747"/>
                  <a:pt x="696" y="579"/>
                </a:cubicBezTo>
                <a:cubicBezTo>
                  <a:pt x="740" y="411"/>
                  <a:pt x="791" y="121"/>
                  <a:pt x="816" y="0"/>
                </a:cubicBezTo>
              </a:path>
            </a:pathLst>
          </a:custGeom>
          <a:noFill/>
          <a:ln w="28575" cmpd="sng">
            <a:solidFill>
              <a:srgbClr val="FF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75" name="Oval 274"/>
          <p:cNvSpPr/>
          <p:nvPr/>
        </p:nvSpPr>
        <p:spPr>
          <a:xfrm>
            <a:off x="3679764" y="2170138"/>
            <a:ext cx="153478" cy="170894"/>
          </a:xfrm>
          <a:prstGeom prst="ellipse">
            <a:avLst/>
          </a:prstGeom>
          <a:solidFill>
            <a:srgbClr val="FF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1" name="TextBox 260"/>
          <p:cNvSpPr txBox="1"/>
          <p:nvPr/>
        </p:nvSpPr>
        <p:spPr>
          <a:xfrm>
            <a:off x="7915563" y="5239723"/>
            <a:ext cx="25781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(1,4)</a:t>
            </a:r>
          </a:p>
        </p:txBody>
      </p:sp>
      <p:sp>
        <p:nvSpPr>
          <p:cNvPr id="3" name="Line 220">
            <a:extLst>
              <a:ext uri="{FF2B5EF4-FFF2-40B4-BE49-F238E27FC236}">
                <a16:creationId xmlns:a16="http://schemas.microsoft.com/office/drawing/2014/main" id="{BD7F5E39-39D8-A805-823D-95F9A9FBE983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502" y="3538982"/>
            <a:ext cx="577610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Line 222">
            <a:extLst>
              <a:ext uri="{FF2B5EF4-FFF2-40B4-BE49-F238E27FC236}">
                <a16:creationId xmlns:a16="http://schemas.microsoft.com/office/drawing/2014/main" id="{8667506B-0BF3-8514-083D-9009ABB14BF3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1553" y="637911"/>
            <a:ext cx="0" cy="580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 Box 227"/>
          <p:cNvSpPr txBox="1">
            <a:spLocks noChangeArrowheads="1"/>
          </p:cNvSpPr>
          <p:nvPr/>
        </p:nvSpPr>
        <p:spPr bwMode="auto">
          <a:xfrm>
            <a:off x="7442933" y="1927276"/>
            <a:ext cx="182209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f(-</a:t>
            </a:r>
            <a:r>
              <a:rPr lang="en-GB" sz="6000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x</a:t>
            </a:r>
            <a:r>
              <a:rPr lang="en-GB" sz="60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)</a:t>
            </a:r>
            <a:r>
              <a:rPr lang="en-GB" sz="6000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</p:txBody>
      </p:sp>
      <p:grpSp>
        <p:nvGrpSpPr>
          <p:cNvPr id="276" name="Group 275"/>
          <p:cNvGrpSpPr/>
          <p:nvPr/>
        </p:nvGrpSpPr>
        <p:grpSpPr>
          <a:xfrm>
            <a:off x="1958412" y="947171"/>
            <a:ext cx="2693022" cy="2585444"/>
            <a:chOff x="1958412" y="947171"/>
            <a:chExt cx="2693022" cy="2585444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Oval 271"/>
            <p:cNvSpPr/>
            <p:nvPr/>
          </p:nvSpPr>
          <p:spPr>
            <a:xfrm>
              <a:off x="4162271" y="2183085"/>
              <a:ext cx="153478" cy="17089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3" name="TextBox 272"/>
          <p:cNvSpPr txBox="1"/>
          <p:nvPr/>
        </p:nvSpPr>
        <p:spPr>
          <a:xfrm>
            <a:off x="3418002" y="1887656"/>
            <a:ext cx="765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(2,4)</a:t>
            </a:r>
          </a:p>
        </p:txBody>
      </p:sp>
      <p:sp>
        <p:nvSpPr>
          <p:cNvPr id="274" name="Text Box 227"/>
          <p:cNvSpPr txBox="1">
            <a:spLocks noChangeArrowheads="1"/>
          </p:cNvSpPr>
          <p:nvPr/>
        </p:nvSpPr>
        <p:spPr bwMode="auto">
          <a:xfrm>
            <a:off x="7654724" y="472412"/>
            <a:ext cx="139850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dirty="0">
                <a:solidFill>
                  <a:srgbClr val="C00000"/>
                </a:solidFill>
                <a:latin typeface="Times New Roman" pitchFamily="18" charset="0"/>
              </a:rPr>
              <a:t>f(</a:t>
            </a:r>
            <a:r>
              <a:rPr lang="en-GB" sz="6000" i="1" dirty="0">
                <a:solidFill>
                  <a:srgbClr val="C00000"/>
                </a:solidFill>
                <a:latin typeface="Times New Roman" pitchFamily="18" charset="0"/>
              </a:rPr>
              <a:t>x</a:t>
            </a:r>
            <a:r>
              <a:rPr lang="en-GB" sz="6000" dirty="0">
                <a:solidFill>
                  <a:srgbClr val="C00000"/>
                </a:solidFill>
                <a:latin typeface="Times New Roman" pitchFamily="18" charset="0"/>
              </a:rPr>
              <a:t>)</a:t>
            </a:r>
            <a:endParaRPr lang="en-GB" sz="6000" dirty="0">
              <a:solidFill>
                <a:schemeClr val="bg1"/>
              </a:solidFill>
            </a:endParaRPr>
          </a:p>
        </p:txBody>
      </p:sp>
      <p:grpSp>
        <p:nvGrpSpPr>
          <p:cNvPr id="269" name="Group 268"/>
          <p:cNvGrpSpPr/>
          <p:nvPr/>
        </p:nvGrpSpPr>
        <p:grpSpPr>
          <a:xfrm rot="10800000">
            <a:off x="1937581" y="3543204"/>
            <a:ext cx="2693022" cy="2585444"/>
            <a:chOff x="1958412" y="947171"/>
            <a:chExt cx="2693022" cy="2585444"/>
          </a:xfrm>
        </p:grpSpPr>
        <p:sp>
          <p:nvSpPr>
            <p:cNvPr id="270" name="Freeform 269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chemeClr val="accent3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5" name="Oval 274"/>
            <p:cNvSpPr/>
            <p:nvPr/>
          </p:nvSpPr>
          <p:spPr>
            <a:xfrm>
              <a:off x="2286149" y="2181347"/>
              <a:ext cx="153478" cy="170894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1" name="TextBox 260"/>
          <p:cNvSpPr txBox="1"/>
          <p:nvPr/>
        </p:nvSpPr>
        <p:spPr>
          <a:xfrm>
            <a:off x="6719793" y="3235190"/>
            <a:ext cx="50516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new </a:t>
            </a:r>
          </a:p>
          <a:p>
            <a:pPr algn="ctr"/>
            <a:r>
              <a:rPr lang="en-GB" sz="5400" dirty="0"/>
              <a:t>co-ordinate?</a:t>
            </a:r>
          </a:p>
        </p:txBody>
      </p:sp>
      <p:sp>
        <p:nvSpPr>
          <p:cNvPr id="263" name="TextBox 262"/>
          <p:cNvSpPr txBox="1"/>
          <p:nvPr/>
        </p:nvSpPr>
        <p:spPr>
          <a:xfrm>
            <a:off x="7915563" y="5239723"/>
            <a:ext cx="25781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(2,-4)</a:t>
            </a:r>
          </a:p>
        </p:txBody>
      </p:sp>
      <p:sp>
        <p:nvSpPr>
          <p:cNvPr id="3" name="Line 220">
            <a:extLst>
              <a:ext uri="{FF2B5EF4-FFF2-40B4-BE49-F238E27FC236}">
                <a16:creationId xmlns:a16="http://schemas.microsoft.com/office/drawing/2014/main" id="{31003720-4E9D-CB3A-1058-39277090EBB3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502" y="3538982"/>
            <a:ext cx="577610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Line 222">
            <a:extLst>
              <a:ext uri="{FF2B5EF4-FFF2-40B4-BE49-F238E27FC236}">
                <a16:creationId xmlns:a16="http://schemas.microsoft.com/office/drawing/2014/main" id="{C7545E34-8C05-212D-E7A9-EF6F5E76A2DF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1553" y="637911"/>
            <a:ext cx="0" cy="580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7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 Box 227"/>
          <p:cNvSpPr txBox="1">
            <a:spLocks noChangeArrowheads="1"/>
          </p:cNvSpPr>
          <p:nvPr/>
        </p:nvSpPr>
        <p:spPr bwMode="auto">
          <a:xfrm>
            <a:off x="7413759" y="1930905"/>
            <a:ext cx="176385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dirty="0">
                <a:solidFill>
                  <a:srgbClr val="00B050"/>
                </a:solidFill>
              </a:rPr>
              <a:t>-</a:t>
            </a:r>
            <a:r>
              <a:rPr lang="en-GB" sz="6000" dirty="0">
                <a:solidFill>
                  <a:srgbClr val="00B050"/>
                </a:solidFill>
                <a:latin typeface="Times New Roman" pitchFamily="18" charset="0"/>
              </a:rPr>
              <a:t>f(</a:t>
            </a:r>
            <a:r>
              <a:rPr lang="en-GB" sz="6000" i="1" dirty="0">
                <a:solidFill>
                  <a:srgbClr val="00B050"/>
                </a:solidFill>
                <a:latin typeface="Times New Roman" pitchFamily="18" charset="0"/>
              </a:rPr>
              <a:t>x</a:t>
            </a:r>
            <a:r>
              <a:rPr lang="en-GB" sz="6000" dirty="0">
                <a:solidFill>
                  <a:srgbClr val="00B050"/>
                </a:solidFill>
                <a:latin typeface="Times New Roman" pitchFamily="18" charset="0"/>
              </a:rPr>
              <a:t>)</a:t>
            </a:r>
            <a:endParaRPr lang="en-GB" sz="6000" dirty="0">
              <a:solidFill>
                <a:srgbClr val="00B050"/>
              </a:solidFill>
            </a:endParaRPr>
          </a:p>
        </p:txBody>
      </p:sp>
      <p:sp>
        <p:nvSpPr>
          <p:cNvPr id="272" name="Oval 271"/>
          <p:cNvSpPr/>
          <p:nvPr/>
        </p:nvSpPr>
        <p:spPr>
          <a:xfrm>
            <a:off x="4162271" y="2183085"/>
            <a:ext cx="153478" cy="170894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3" name="TextBox 272"/>
          <p:cNvSpPr txBox="1"/>
          <p:nvPr/>
        </p:nvSpPr>
        <p:spPr>
          <a:xfrm>
            <a:off x="3391247" y="1930905"/>
            <a:ext cx="968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(2,4)</a:t>
            </a:r>
          </a:p>
        </p:txBody>
      </p:sp>
      <p:sp>
        <p:nvSpPr>
          <p:cNvPr id="274" name="Text Box 227"/>
          <p:cNvSpPr txBox="1">
            <a:spLocks noChangeArrowheads="1"/>
          </p:cNvSpPr>
          <p:nvPr/>
        </p:nvSpPr>
        <p:spPr bwMode="auto">
          <a:xfrm>
            <a:off x="7515933" y="668475"/>
            <a:ext cx="185835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dirty="0">
                <a:solidFill>
                  <a:srgbClr val="FF6600"/>
                </a:solidFill>
                <a:latin typeface="Times New Roman" pitchFamily="18" charset="0"/>
              </a:rPr>
              <a:t>f(</a:t>
            </a:r>
            <a:r>
              <a:rPr lang="en-GB" sz="6000" i="1" dirty="0">
                <a:solidFill>
                  <a:srgbClr val="FF6600"/>
                </a:solidFill>
                <a:latin typeface="Times New Roman" pitchFamily="18" charset="0"/>
              </a:rPr>
              <a:t>x</a:t>
            </a:r>
            <a:r>
              <a:rPr lang="en-GB" sz="6000" dirty="0">
                <a:solidFill>
                  <a:srgbClr val="FF6600"/>
                </a:solidFill>
                <a:latin typeface="Times New Roman" pitchFamily="18" charset="0"/>
              </a:rPr>
              <a:t>)</a:t>
            </a:r>
            <a:endParaRPr lang="en-GB" sz="6000" dirty="0">
              <a:solidFill>
                <a:srgbClr val="FF6600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949389" y="964642"/>
            <a:ext cx="2732314" cy="5148942"/>
          </a:xfrm>
          <a:custGeom>
            <a:avLst/>
            <a:gdLst>
              <a:gd name="connsiteX0" fmla="*/ 2732314 w 2732314"/>
              <a:gd name="connsiteY0" fmla="*/ 0 h 5148942"/>
              <a:gd name="connsiteX1" fmla="*/ 2275114 w 2732314"/>
              <a:gd name="connsiteY1" fmla="*/ 1328057 h 5148942"/>
              <a:gd name="connsiteX2" fmla="*/ 1817914 w 2732314"/>
              <a:gd name="connsiteY2" fmla="*/ 2253342 h 5148942"/>
              <a:gd name="connsiteX3" fmla="*/ 1360714 w 2732314"/>
              <a:gd name="connsiteY3" fmla="*/ 2569028 h 5148942"/>
              <a:gd name="connsiteX4" fmla="*/ 881743 w 2732314"/>
              <a:gd name="connsiteY4" fmla="*/ 2906485 h 5148942"/>
              <a:gd name="connsiteX5" fmla="*/ 402771 w 2732314"/>
              <a:gd name="connsiteY5" fmla="*/ 3875314 h 5148942"/>
              <a:gd name="connsiteX6" fmla="*/ 0 w 2732314"/>
              <a:gd name="connsiteY6" fmla="*/ 5148942 h 5148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32314" h="5148942">
                <a:moveTo>
                  <a:pt x="2732314" y="0"/>
                </a:moveTo>
                <a:cubicBezTo>
                  <a:pt x="2579914" y="476250"/>
                  <a:pt x="2427514" y="952500"/>
                  <a:pt x="2275114" y="1328057"/>
                </a:cubicBezTo>
                <a:cubicBezTo>
                  <a:pt x="2122714" y="1703614"/>
                  <a:pt x="1970314" y="2046514"/>
                  <a:pt x="1817914" y="2253342"/>
                </a:cubicBezTo>
                <a:cubicBezTo>
                  <a:pt x="1665514" y="2460170"/>
                  <a:pt x="1360714" y="2569028"/>
                  <a:pt x="1360714" y="2569028"/>
                </a:cubicBezTo>
                <a:cubicBezTo>
                  <a:pt x="1204685" y="2677885"/>
                  <a:pt x="1041400" y="2688771"/>
                  <a:pt x="881743" y="2906485"/>
                </a:cubicBezTo>
                <a:cubicBezTo>
                  <a:pt x="722086" y="3124199"/>
                  <a:pt x="549728" y="3501571"/>
                  <a:pt x="402771" y="3875314"/>
                </a:cubicBezTo>
                <a:cubicBezTo>
                  <a:pt x="255814" y="4249057"/>
                  <a:pt x="127907" y="4698999"/>
                  <a:pt x="0" y="5148942"/>
                </a:cubicBezTo>
              </a:path>
            </a:pathLst>
          </a:cu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roup 4"/>
          <p:cNvGrpSpPr/>
          <p:nvPr/>
        </p:nvGrpSpPr>
        <p:grpSpPr>
          <a:xfrm>
            <a:off x="1935876" y="964642"/>
            <a:ext cx="2727384" cy="5148942"/>
            <a:chOff x="1951875" y="940680"/>
            <a:chExt cx="2727384" cy="5148942"/>
          </a:xfrm>
        </p:grpSpPr>
        <p:sp>
          <p:nvSpPr>
            <p:cNvPr id="261" name="Freeform 260"/>
            <p:cNvSpPr/>
            <p:nvPr/>
          </p:nvSpPr>
          <p:spPr>
            <a:xfrm rot="10800000" flipH="1">
              <a:off x="1951875" y="940680"/>
              <a:ext cx="2727384" cy="5148942"/>
            </a:xfrm>
            <a:custGeom>
              <a:avLst/>
              <a:gdLst>
                <a:gd name="connsiteX0" fmla="*/ 2732314 w 2732314"/>
                <a:gd name="connsiteY0" fmla="*/ 0 h 5148942"/>
                <a:gd name="connsiteX1" fmla="*/ 2275114 w 2732314"/>
                <a:gd name="connsiteY1" fmla="*/ 1328057 h 5148942"/>
                <a:gd name="connsiteX2" fmla="*/ 1817914 w 2732314"/>
                <a:gd name="connsiteY2" fmla="*/ 2253342 h 5148942"/>
                <a:gd name="connsiteX3" fmla="*/ 1360714 w 2732314"/>
                <a:gd name="connsiteY3" fmla="*/ 2569028 h 5148942"/>
                <a:gd name="connsiteX4" fmla="*/ 881743 w 2732314"/>
                <a:gd name="connsiteY4" fmla="*/ 2906485 h 5148942"/>
                <a:gd name="connsiteX5" fmla="*/ 402771 w 2732314"/>
                <a:gd name="connsiteY5" fmla="*/ 3875314 h 5148942"/>
                <a:gd name="connsiteX6" fmla="*/ 0 w 2732314"/>
                <a:gd name="connsiteY6" fmla="*/ 5148942 h 5148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32314" h="5148942">
                  <a:moveTo>
                    <a:pt x="2732314" y="0"/>
                  </a:moveTo>
                  <a:cubicBezTo>
                    <a:pt x="2579914" y="476250"/>
                    <a:pt x="2427514" y="952500"/>
                    <a:pt x="2275114" y="1328057"/>
                  </a:cubicBezTo>
                  <a:cubicBezTo>
                    <a:pt x="2122714" y="1703614"/>
                    <a:pt x="1970314" y="2046514"/>
                    <a:pt x="1817914" y="2253342"/>
                  </a:cubicBezTo>
                  <a:cubicBezTo>
                    <a:pt x="1665514" y="2460170"/>
                    <a:pt x="1360714" y="2569028"/>
                    <a:pt x="1360714" y="2569028"/>
                  </a:cubicBezTo>
                  <a:cubicBezTo>
                    <a:pt x="1204685" y="2677885"/>
                    <a:pt x="1041400" y="2688771"/>
                    <a:pt x="881743" y="2906485"/>
                  </a:cubicBezTo>
                  <a:cubicBezTo>
                    <a:pt x="722086" y="3124199"/>
                    <a:pt x="549728" y="3501571"/>
                    <a:pt x="402771" y="3875314"/>
                  </a:cubicBezTo>
                  <a:cubicBezTo>
                    <a:pt x="255814" y="4249057"/>
                    <a:pt x="127907" y="4698999"/>
                    <a:pt x="0" y="5148942"/>
                  </a:cubicBezTo>
                </a:path>
              </a:pathLst>
            </a:cu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2" name="Oval 261"/>
            <p:cNvSpPr/>
            <p:nvPr/>
          </p:nvSpPr>
          <p:spPr>
            <a:xfrm>
              <a:off x="2294241" y="2156055"/>
              <a:ext cx="153478" cy="170894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3" name="TextBox 262"/>
          <p:cNvSpPr txBox="1"/>
          <p:nvPr/>
        </p:nvSpPr>
        <p:spPr>
          <a:xfrm>
            <a:off x="6803857" y="3291757"/>
            <a:ext cx="49287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new </a:t>
            </a:r>
          </a:p>
          <a:p>
            <a:pPr algn="ctr"/>
            <a:r>
              <a:rPr lang="en-GB" sz="5400" dirty="0"/>
              <a:t>co-ordinate?</a:t>
            </a:r>
          </a:p>
        </p:txBody>
      </p:sp>
      <p:sp>
        <p:nvSpPr>
          <p:cNvPr id="270" name="TextBox 269"/>
          <p:cNvSpPr txBox="1"/>
          <p:nvPr/>
        </p:nvSpPr>
        <p:spPr>
          <a:xfrm>
            <a:off x="7915563" y="5239723"/>
            <a:ext cx="25781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(-2,4)</a:t>
            </a:r>
          </a:p>
        </p:txBody>
      </p:sp>
      <p:sp>
        <p:nvSpPr>
          <p:cNvPr id="3" name="Line 220">
            <a:extLst>
              <a:ext uri="{FF2B5EF4-FFF2-40B4-BE49-F238E27FC236}">
                <a16:creationId xmlns:a16="http://schemas.microsoft.com/office/drawing/2014/main" id="{055600AF-1293-5226-4B1D-9FC61968792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502" y="3538982"/>
            <a:ext cx="577610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Line 222">
            <a:extLst>
              <a:ext uri="{FF2B5EF4-FFF2-40B4-BE49-F238E27FC236}">
                <a16:creationId xmlns:a16="http://schemas.microsoft.com/office/drawing/2014/main" id="{08A4F815-1A97-F498-6E81-5CA2E250FC21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1553" y="637911"/>
            <a:ext cx="0" cy="580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66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/>
            </p:nvGraphicFramePr>
            <p:xfrm>
              <a:off x="600526" y="1165981"/>
              <a:ext cx="11357430" cy="536000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915560">
                      <a:extLst>
                        <a:ext uri="{9D8B030D-6E8A-4147-A177-3AD203B41FA5}">
                          <a16:colId xmlns:a16="http://schemas.microsoft.com/office/drawing/2014/main" val="1540511601"/>
                        </a:ext>
                      </a:extLst>
                    </a:gridCol>
                    <a:gridCol w="3271157">
                      <a:extLst>
                        <a:ext uri="{9D8B030D-6E8A-4147-A177-3AD203B41FA5}">
                          <a16:colId xmlns:a16="http://schemas.microsoft.com/office/drawing/2014/main" val="2695147482"/>
                        </a:ext>
                      </a:extLst>
                    </a:gridCol>
                    <a:gridCol w="5170713">
                      <a:extLst>
                        <a:ext uri="{9D8B030D-6E8A-4147-A177-3AD203B41FA5}">
                          <a16:colId xmlns:a16="http://schemas.microsoft.com/office/drawing/2014/main" val="2906834919"/>
                        </a:ext>
                      </a:extLst>
                    </a:gridCol>
                  </a:tblGrid>
                  <a:tr h="6570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Starting Graph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Finishing Graph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How does the co-ordinate (</a:t>
                          </a:r>
                          <a:r>
                            <a:rPr lang="en-GB" sz="240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, </a:t>
                          </a:r>
                          <a:r>
                            <a:rPr lang="en-GB" sz="240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) change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56462479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= 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47801598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= 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67048086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𝑦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 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𝑓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(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𝑎</m:t>
                                </m:r>
                                <m:r>
                                  <a:rPr kumimoji="0" lang="en-GB" sz="28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kumimoji="0" lang="en-GB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09889845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𝑦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 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𝑓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(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𝑎</m:t>
                                </m:r>
                                <m:r>
                                  <a:rPr kumimoji="0" lang="en-GB" sz="28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kumimoji="0" lang="en-GB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92726569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𝑦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=−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kumimoji="0" lang="en-GB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46603005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𝑦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 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kumimoji="0" lang="en-GB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87864388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𝑦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 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𝑎</m:t>
                                    </m:r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kumimoji="0" lang="en-GB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66719953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FF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𝑦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𝑎</m:t>
                                </m:r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kumimoji="0" lang="en-GB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8711223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/>
            </p:nvGraphicFramePr>
            <p:xfrm>
              <a:off x="600526" y="1165981"/>
              <a:ext cx="11357430" cy="536000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915560">
                      <a:extLst>
                        <a:ext uri="{9D8B030D-6E8A-4147-A177-3AD203B41FA5}">
                          <a16:colId xmlns:a16="http://schemas.microsoft.com/office/drawing/2014/main" val="1540511601"/>
                        </a:ext>
                      </a:extLst>
                    </a:gridCol>
                    <a:gridCol w="3271157">
                      <a:extLst>
                        <a:ext uri="{9D8B030D-6E8A-4147-A177-3AD203B41FA5}">
                          <a16:colId xmlns:a16="http://schemas.microsoft.com/office/drawing/2014/main" val="2695147482"/>
                        </a:ext>
                      </a:extLst>
                    </a:gridCol>
                    <a:gridCol w="5170713">
                      <a:extLst>
                        <a:ext uri="{9D8B030D-6E8A-4147-A177-3AD203B41FA5}">
                          <a16:colId xmlns:a16="http://schemas.microsoft.com/office/drawing/2014/main" val="2906834919"/>
                        </a:ext>
                      </a:extLst>
                    </a:gridCol>
                  </a:tblGrid>
                  <a:tr h="6570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Starting Graph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Finishing Graph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How does the co-ordinate (</a:t>
                          </a:r>
                          <a:r>
                            <a:rPr lang="en-GB" sz="240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, </a:t>
                          </a:r>
                          <a:r>
                            <a:rPr lang="en-GB" sz="240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) change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56462479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9" t="-118750" r="-289562" b="-706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9552" t="-118750" r="-158769" b="-706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47801598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9" t="-216495" r="-289562" b="-5989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9552" t="-216495" r="-158769" b="-5989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67048086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9" t="-319792" r="-289562" b="-5052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9552" t="-319792" r="-158769" b="-5052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09889845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9" t="-415464" r="-28956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9552" t="-415464" r="-158769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92726569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9" t="-520833" r="-289562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9552" t="-520833" r="-158769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46603005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9" t="-614433" r="-289562" b="-2010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9552" t="-614433" r="-158769" b="-2010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87864388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9" t="-721875" r="-289562" b="-103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9552" t="-721875" r="-158769" b="-103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66719953"/>
                      </a:ext>
                    </a:extLst>
                  </a:tr>
                  <a:tr h="587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9" t="-813402" r="-289562" b="-20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9552" t="-813402" r="-158769" b="-20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8711223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extBox 4"/>
          <p:cNvSpPr txBox="1"/>
          <p:nvPr/>
        </p:nvSpPr>
        <p:spPr>
          <a:xfrm>
            <a:off x="43544" y="230169"/>
            <a:ext cx="121049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Identify how the transformation changes the co-ordinate.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843158" y="1915886"/>
            <a:ext cx="3467097" cy="454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>
                <a:solidFill>
                  <a:schemeClr val="tx1"/>
                </a:solidFill>
              </a:rPr>
              <a:t>(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schemeClr val="tx1"/>
                </a:solidFill>
              </a:rPr>
              <a:t> +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843158" y="2487053"/>
            <a:ext cx="3467097" cy="454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>
                <a:solidFill>
                  <a:schemeClr val="tx1"/>
                </a:solidFill>
              </a:rPr>
              <a:t>(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schemeClr val="tx1"/>
                </a:solidFill>
              </a:rPr>
              <a:t> –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843158" y="3058220"/>
            <a:ext cx="3467097" cy="454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>
                <a:solidFill>
                  <a:schemeClr val="tx1"/>
                </a:solidFill>
              </a:rPr>
              <a:t>(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chemeClr val="tx1"/>
                </a:solidFill>
              </a:rPr>
              <a:t> –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843158" y="3666872"/>
            <a:ext cx="3467097" cy="454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>
                <a:solidFill>
                  <a:schemeClr val="tx1"/>
                </a:solidFill>
              </a:rPr>
              <a:t>(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chemeClr val="tx1"/>
                </a:solidFill>
              </a:rPr>
              <a:t> +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843158" y="4232549"/>
            <a:ext cx="3467097" cy="454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>
                <a:solidFill>
                  <a:schemeClr val="tx1"/>
                </a:solidFill>
              </a:rPr>
              <a:t>(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chemeClr val="tx1"/>
                </a:solidFill>
              </a:rPr>
              <a:t>, –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843156" y="4831449"/>
            <a:ext cx="3467097" cy="454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>
                <a:solidFill>
                  <a:schemeClr val="tx1"/>
                </a:solidFill>
              </a:rPr>
              <a:t>(–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schemeClr val="tx1"/>
                </a:solidFill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/>
              <p:cNvSpPr/>
              <p:nvPr/>
            </p:nvSpPr>
            <p:spPr>
              <a:xfrm>
                <a:off x="7712528" y="5406312"/>
                <a:ext cx="1578429" cy="454744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dirty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,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box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) </a:t>
                </a:r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ounded 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2528" y="5406312"/>
                <a:ext cx="1578429" cy="454744"/>
              </a:xfrm>
              <a:prstGeom prst="roundRect">
                <a:avLst/>
              </a:prstGeom>
              <a:blipFill>
                <a:blip r:embed="rId3"/>
                <a:stretch>
                  <a:fillRect t="-24324" b="-432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le 12"/>
          <p:cNvSpPr/>
          <p:nvPr/>
        </p:nvSpPr>
        <p:spPr>
          <a:xfrm>
            <a:off x="7826827" y="5983440"/>
            <a:ext cx="1366157" cy="454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(</a:t>
            </a:r>
            <a:r>
              <a:rPr lang="en-GB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800" dirty="0">
                <a:solidFill>
                  <a:schemeClr val="tx1"/>
                </a:solidFill>
              </a:rPr>
              <a:t> , a</a:t>
            </a:r>
            <a:r>
              <a:rPr lang="en-GB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800" dirty="0">
                <a:solidFill>
                  <a:schemeClr val="tx1"/>
                </a:solidFill>
                <a:cs typeface="Times New Roman" panose="02020603050405020304" pitchFamily="18" charset="0"/>
              </a:rPr>
              <a:t>)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72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20"/>
          <p:cNvSpPr>
            <a:spLocks noChangeShapeType="1"/>
          </p:cNvSpPr>
          <p:nvPr/>
        </p:nvSpPr>
        <p:spPr bwMode="auto">
          <a:xfrm>
            <a:off x="397304" y="3538982"/>
            <a:ext cx="577610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Text Box 221"/>
          <p:cNvSpPr txBox="1">
            <a:spLocks noChangeArrowheads="1"/>
          </p:cNvSpPr>
          <p:nvPr/>
        </p:nvSpPr>
        <p:spPr bwMode="auto">
          <a:xfrm>
            <a:off x="5857933" y="3462875"/>
            <a:ext cx="608181" cy="559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rgbClr val="010066"/>
                </a:solidFill>
                <a:latin typeface="Times New Roman" pitchFamily="18" charset="0"/>
              </a:rPr>
              <a:t>x</a:t>
            </a:r>
            <a:endParaRPr lang="en-GB" sz="2000" i="1">
              <a:solidFill>
                <a:srgbClr val="010066"/>
              </a:solidFill>
              <a:latin typeface="Times New Roman" pitchFamily="18" charset="0"/>
            </a:endParaRPr>
          </a:p>
        </p:txBody>
      </p:sp>
      <p:sp>
        <p:nvSpPr>
          <p:cNvPr id="16" name="Line 222"/>
          <p:cNvSpPr>
            <a:spLocks noChangeShapeType="1"/>
          </p:cNvSpPr>
          <p:nvPr/>
        </p:nvSpPr>
        <p:spPr bwMode="auto">
          <a:xfrm>
            <a:off x="3285355" y="637911"/>
            <a:ext cx="0" cy="580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Text Box 236"/>
          <p:cNvSpPr txBox="1">
            <a:spLocks noChangeArrowheads="1"/>
          </p:cNvSpPr>
          <p:nvPr/>
        </p:nvSpPr>
        <p:spPr bwMode="auto">
          <a:xfrm>
            <a:off x="3463950" y="237800"/>
            <a:ext cx="2729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rgbClr val="010066"/>
                </a:solidFill>
                <a:latin typeface="Times New Roman" pitchFamily="18" charset="0"/>
              </a:rPr>
              <a:t>y</a:t>
            </a:r>
            <a:endParaRPr lang="en-GB" sz="2000" i="1">
              <a:solidFill>
                <a:srgbClr val="010066"/>
              </a:solidFill>
              <a:latin typeface="Times New Roman" pitchFamily="18" charset="0"/>
            </a:endParaRPr>
          </a:p>
        </p:txBody>
      </p:sp>
      <p:sp>
        <p:nvSpPr>
          <p:cNvPr id="271" name="Text Box 227"/>
          <p:cNvSpPr txBox="1">
            <a:spLocks noChangeArrowheads="1"/>
          </p:cNvSpPr>
          <p:nvPr/>
        </p:nvSpPr>
        <p:spPr bwMode="auto">
          <a:xfrm>
            <a:off x="6993097" y="1929727"/>
            <a:ext cx="2847589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rgbClr val="00B050"/>
                </a:solidFill>
                <a:latin typeface="Times New Roman" pitchFamily="18" charset="0"/>
              </a:rPr>
              <a:t>f(</a:t>
            </a:r>
            <a:r>
              <a:rPr lang="en-GB" sz="6600" i="1" dirty="0">
                <a:solidFill>
                  <a:srgbClr val="00B050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00B050"/>
                </a:solidFill>
                <a:latin typeface="Times New Roman" pitchFamily="18" charset="0"/>
              </a:rPr>
              <a:t>) </a:t>
            </a:r>
            <a:r>
              <a:rPr lang="en-GB" sz="6600" dirty="0">
                <a:solidFill>
                  <a:srgbClr val="00B050"/>
                </a:solidFill>
              </a:rPr>
              <a:t>+ a</a:t>
            </a:r>
          </a:p>
        </p:txBody>
      </p:sp>
      <p:grpSp>
        <p:nvGrpSpPr>
          <p:cNvPr id="276" name="Group 275"/>
          <p:cNvGrpSpPr/>
          <p:nvPr/>
        </p:nvGrpSpPr>
        <p:grpSpPr>
          <a:xfrm>
            <a:off x="1958412" y="947171"/>
            <a:ext cx="2693022" cy="2585444"/>
            <a:chOff x="1958412" y="947171"/>
            <a:chExt cx="2693022" cy="2585444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2B2B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Oval 271"/>
            <p:cNvSpPr/>
            <p:nvPr/>
          </p:nvSpPr>
          <p:spPr>
            <a:xfrm>
              <a:off x="4096955" y="2346375"/>
              <a:ext cx="153478" cy="170894"/>
            </a:xfrm>
            <a:prstGeom prst="ellipse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3" name="TextBox 272"/>
          <p:cNvSpPr txBox="1"/>
          <p:nvPr/>
        </p:nvSpPr>
        <p:spPr>
          <a:xfrm>
            <a:off x="4154048" y="2452595"/>
            <a:ext cx="90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(</a:t>
            </a:r>
            <a:r>
              <a:rPr lang="en-GB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b="1" dirty="0" err="1"/>
              <a:t>,</a:t>
            </a:r>
            <a:r>
              <a:rPr lang="en-GB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b="1" dirty="0"/>
              <a:t>)</a:t>
            </a:r>
          </a:p>
        </p:txBody>
      </p:sp>
      <p:sp>
        <p:nvSpPr>
          <p:cNvPr id="274" name="Text Box 227"/>
          <p:cNvSpPr txBox="1">
            <a:spLocks noChangeArrowheads="1"/>
          </p:cNvSpPr>
          <p:nvPr/>
        </p:nvSpPr>
        <p:spPr bwMode="auto">
          <a:xfrm>
            <a:off x="6824367" y="521982"/>
            <a:ext cx="377831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rgbClr val="0000FF"/>
                </a:solidFill>
                <a:latin typeface="Times New Roman" pitchFamily="18" charset="0"/>
              </a:rPr>
              <a:t>f(</a:t>
            </a:r>
            <a:r>
              <a:rPr lang="en-GB" sz="6600" i="1" dirty="0">
                <a:solidFill>
                  <a:srgbClr val="0000FF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0000FF"/>
                </a:solidFill>
                <a:latin typeface="Times New Roman" pitchFamily="18" charset="0"/>
              </a:rPr>
              <a:t>) </a:t>
            </a:r>
            <a:r>
              <a:rPr lang="en-GB" sz="6600" dirty="0">
                <a:solidFill>
                  <a:schemeClr val="bg1"/>
                </a:solidFill>
              </a:rPr>
              <a:t>+ 1</a:t>
            </a:r>
            <a:r>
              <a:rPr lang="en-GB" sz="6600" dirty="0">
                <a:solidFill>
                  <a:srgbClr val="00B050"/>
                </a:solidFill>
              </a:rPr>
              <a:t> </a:t>
            </a:r>
            <a:r>
              <a:rPr lang="en-US" sz="6600" dirty="0">
                <a:solidFill>
                  <a:schemeClr val="bg1"/>
                </a:solidFill>
              </a:rPr>
              <a:t>+ </a:t>
            </a:r>
            <a:endParaRPr lang="en-GB" sz="6600" dirty="0">
              <a:solidFill>
                <a:schemeClr val="bg1"/>
              </a:solidFill>
            </a:endParaRPr>
          </a:p>
        </p:txBody>
      </p:sp>
      <p:pic>
        <p:nvPicPr>
          <p:cNvPr id="280" name="Picture 2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982" y="248686"/>
            <a:ext cx="2725148" cy="2609314"/>
          </a:xfrm>
          <a:prstGeom prst="rect">
            <a:avLst/>
          </a:prstGeom>
        </p:spPr>
      </p:pic>
      <p:sp>
        <p:nvSpPr>
          <p:cNvPr id="269" name="TextBox 268"/>
          <p:cNvSpPr txBox="1"/>
          <p:nvPr/>
        </p:nvSpPr>
        <p:spPr>
          <a:xfrm>
            <a:off x="7160765" y="5046971"/>
            <a:ext cx="38013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(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b="1" dirty="0"/>
              <a:t>, 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a</a:t>
            </a:r>
            <a:r>
              <a:rPr lang="en-GB" sz="6600" b="1" dirty="0"/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95319" y="3462875"/>
            <a:ext cx="51322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is the co-ordinate of the green point?</a:t>
            </a:r>
          </a:p>
        </p:txBody>
      </p:sp>
    </p:spTree>
    <p:extLst>
      <p:ext uri="{BB962C8B-B14F-4D97-AF65-F5344CB8AC3E}">
        <p14:creationId xmlns:p14="http://schemas.microsoft.com/office/powerpoint/2010/main" val="861689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20"/>
          <p:cNvSpPr>
            <a:spLocks noChangeShapeType="1"/>
          </p:cNvSpPr>
          <p:nvPr/>
        </p:nvSpPr>
        <p:spPr bwMode="auto">
          <a:xfrm>
            <a:off x="397304" y="3538982"/>
            <a:ext cx="577610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Text Box 221"/>
          <p:cNvSpPr txBox="1">
            <a:spLocks noChangeArrowheads="1"/>
          </p:cNvSpPr>
          <p:nvPr/>
        </p:nvSpPr>
        <p:spPr bwMode="auto">
          <a:xfrm>
            <a:off x="5857933" y="3462875"/>
            <a:ext cx="608181" cy="559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rgbClr val="010066"/>
                </a:solidFill>
                <a:latin typeface="Times New Roman" pitchFamily="18" charset="0"/>
              </a:rPr>
              <a:t>x</a:t>
            </a:r>
            <a:endParaRPr lang="en-GB" sz="2000" i="1">
              <a:solidFill>
                <a:srgbClr val="010066"/>
              </a:solidFill>
              <a:latin typeface="Times New Roman" pitchFamily="18" charset="0"/>
            </a:endParaRPr>
          </a:p>
        </p:txBody>
      </p:sp>
      <p:sp>
        <p:nvSpPr>
          <p:cNvPr id="16" name="Line 222"/>
          <p:cNvSpPr>
            <a:spLocks noChangeShapeType="1"/>
          </p:cNvSpPr>
          <p:nvPr/>
        </p:nvSpPr>
        <p:spPr bwMode="auto">
          <a:xfrm>
            <a:off x="3285355" y="637911"/>
            <a:ext cx="0" cy="580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Text Box 236"/>
          <p:cNvSpPr txBox="1">
            <a:spLocks noChangeArrowheads="1"/>
          </p:cNvSpPr>
          <p:nvPr/>
        </p:nvSpPr>
        <p:spPr bwMode="auto">
          <a:xfrm>
            <a:off x="3463950" y="237800"/>
            <a:ext cx="2729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rgbClr val="010066"/>
                </a:solidFill>
                <a:latin typeface="Times New Roman" pitchFamily="18" charset="0"/>
              </a:rPr>
              <a:t>y</a:t>
            </a:r>
            <a:endParaRPr lang="en-GB" sz="2000" i="1">
              <a:solidFill>
                <a:srgbClr val="010066"/>
              </a:solidFill>
              <a:latin typeface="Times New Roman" pitchFamily="18" charset="0"/>
            </a:endParaRPr>
          </a:p>
        </p:txBody>
      </p:sp>
      <p:sp>
        <p:nvSpPr>
          <p:cNvPr id="271" name="Text Box 227"/>
          <p:cNvSpPr txBox="1">
            <a:spLocks noChangeArrowheads="1"/>
          </p:cNvSpPr>
          <p:nvPr/>
        </p:nvSpPr>
        <p:spPr bwMode="auto">
          <a:xfrm>
            <a:off x="7300164" y="1803069"/>
            <a:ext cx="284532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rgbClr val="00B050"/>
                </a:solidFill>
                <a:latin typeface="Times New Roman" pitchFamily="18" charset="0"/>
              </a:rPr>
              <a:t>f(</a:t>
            </a:r>
            <a:r>
              <a:rPr lang="en-GB" sz="6600" i="1" dirty="0">
                <a:solidFill>
                  <a:srgbClr val="00B050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00B050"/>
                </a:solidFill>
                <a:latin typeface="Times New Roman" pitchFamily="18" charset="0"/>
              </a:rPr>
              <a:t>) </a:t>
            </a:r>
            <a:r>
              <a:rPr lang="en-GB" sz="6600" dirty="0">
                <a:solidFill>
                  <a:srgbClr val="00B050"/>
                </a:solidFill>
              </a:rPr>
              <a:t>– a</a:t>
            </a:r>
          </a:p>
        </p:txBody>
      </p:sp>
      <p:grpSp>
        <p:nvGrpSpPr>
          <p:cNvPr id="276" name="Group 275"/>
          <p:cNvGrpSpPr/>
          <p:nvPr/>
        </p:nvGrpSpPr>
        <p:grpSpPr>
          <a:xfrm>
            <a:off x="1958412" y="947171"/>
            <a:ext cx="2693022" cy="2585444"/>
            <a:chOff x="1958412" y="947171"/>
            <a:chExt cx="2693022" cy="2585444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2B2B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Oval 271"/>
            <p:cNvSpPr/>
            <p:nvPr/>
          </p:nvSpPr>
          <p:spPr>
            <a:xfrm>
              <a:off x="4096955" y="2346375"/>
              <a:ext cx="153478" cy="170894"/>
            </a:xfrm>
            <a:prstGeom prst="ellipse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3" name="TextBox 272"/>
          <p:cNvSpPr txBox="1"/>
          <p:nvPr/>
        </p:nvSpPr>
        <p:spPr>
          <a:xfrm>
            <a:off x="3413261" y="1960912"/>
            <a:ext cx="90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(</a:t>
            </a:r>
            <a:r>
              <a:rPr lang="en-GB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b="1" dirty="0" err="1"/>
              <a:t>,</a:t>
            </a:r>
            <a:r>
              <a:rPr lang="en-GB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b="1" dirty="0"/>
              <a:t>)</a:t>
            </a:r>
          </a:p>
        </p:txBody>
      </p:sp>
      <p:sp>
        <p:nvSpPr>
          <p:cNvPr id="274" name="Text Box 227"/>
          <p:cNvSpPr txBox="1">
            <a:spLocks noChangeArrowheads="1"/>
          </p:cNvSpPr>
          <p:nvPr/>
        </p:nvSpPr>
        <p:spPr bwMode="auto">
          <a:xfrm>
            <a:off x="7243468" y="480067"/>
            <a:ext cx="162839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rgbClr val="0000FF"/>
                </a:solidFill>
                <a:latin typeface="Times New Roman" pitchFamily="18" charset="0"/>
              </a:rPr>
              <a:t>f(</a:t>
            </a:r>
            <a:r>
              <a:rPr lang="en-GB" sz="6600" i="1" dirty="0">
                <a:solidFill>
                  <a:srgbClr val="0000FF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0000FF"/>
                </a:solidFill>
                <a:latin typeface="Times New Roman" pitchFamily="18" charset="0"/>
              </a:rPr>
              <a:t>) </a:t>
            </a:r>
            <a:endParaRPr lang="en-GB" sz="6600" dirty="0">
              <a:solidFill>
                <a:schemeClr val="bg1"/>
              </a:solidFill>
            </a:endParaRPr>
          </a:p>
        </p:txBody>
      </p:sp>
      <p:pic>
        <p:nvPicPr>
          <p:cNvPr id="280" name="Picture 2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947" y="1968629"/>
            <a:ext cx="2725148" cy="2609314"/>
          </a:xfrm>
          <a:prstGeom prst="rect">
            <a:avLst/>
          </a:prstGeom>
        </p:spPr>
      </p:pic>
      <p:sp>
        <p:nvSpPr>
          <p:cNvPr id="269" name="TextBox 268"/>
          <p:cNvSpPr txBox="1"/>
          <p:nvPr/>
        </p:nvSpPr>
        <p:spPr>
          <a:xfrm>
            <a:off x="7375980" y="4837380"/>
            <a:ext cx="32657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(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b="1" dirty="0"/>
              <a:t>, 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</a:t>
            </a:r>
            <a:r>
              <a:rPr lang="en-GB" sz="6600" b="1" dirty="0"/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17300" y="3212503"/>
            <a:ext cx="5075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is the co-ordinate of the green point?</a:t>
            </a:r>
          </a:p>
        </p:txBody>
      </p:sp>
    </p:spTree>
    <p:extLst>
      <p:ext uri="{BB962C8B-B14F-4D97-AF65-F5344CB8AC3E}">
        <p14:creationId xmlns:p14="http://schemas.microsoft.com/office/powerpoint/2010/main" val="212174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945C9B-D982-2464-6D0F-1B2E5AB76599}"/>
                  </a:ext>
                </a:extLst>
              </p:cNvPr>
              <p:cNvSpPr txBox="1"/>
              <p:nvPr/>
            </p:nvSpPr>
            <p:spPr>
              <a:xfrm>
                <a:off x="1442357" y="1140281"/>
                <a:ext cx="5061857" cy="14771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8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8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GB" sz="8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8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8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945C9B-D982-2464-6D0F-1B2E5AB765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357" y="1140281"/>
                <a:ext cx="5061857" cy="14771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E69127-17CA-1EBD-EAFB-D8D6F5ACD6BB}"/>
                  </a:ext>
                </a:extLst>
              </p:cNvPr>
              <p:cNvSpPr txBox="1"/>
              <p:nvPr/>
            </p:nvSpPr>
            <p:spPr>
              <a:xfrm>
                <a:off x="435428" y="4034158"/>
                <a:ext cx="4882242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8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en-US" sz="8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8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E69127-17CA-1EBD-EAFB-D8D6F5ACD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28" y="4034158"/>
                <a:ext cx="4882242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70F263D-6347-A9CD-A8D5-FC5E001A8DB4}"/>
                  </a:ext>
                </a:extLst>
              </p:cNvPr>
              <p:cNvSpPr txBox="1"/>
              <p:nvPr/>
            </p:nvSpPr>
            <p:spPr>
              <a:xfrm>
                <a:off x="5154385" y="4003572"/>
                <a:ext cx="4125686" cy="14771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880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sz="8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0" lang="en-US" sz="8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0" lang="en-US" sz="8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kumimoji="0" lang="en-US" sz="8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kumimoji="0" lang="en-GB" sz="8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GB" sz="88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lang="en-GB" sz="8800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70F263D-6347-A9CD-A8D5-FC5E001A8D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385" y="4003572"/>
                <a:ext cx="4125686" cy="14771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E3FED2-9E31-091A-BD08-479BB256A157}"/>
                  </a:ext>
                </a:extLst>
              </p:cNvPr>
              <p:cNvSpPr txBox="1"/>
              <p:nvPr/>
            </p:nvSpPr>
            <p:spPr>
              <a:xfrm>
                <a:off x="9508672" y="4003572"/>
                <a:ext cx="2106385" cy="14771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88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88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  <m:r>
                          <a:rPr kumimoji="0" lang="en-US" sz="8800" b="1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𝒂</m:t>
                        </m:r>
                      </m:e>
                      <m:sup>
                        <m:r>
                          <a:rPr kumimoji="0" lang="en-GB" sz="8800" b="1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sup>
                    </m:sSup>
                  </m:oMath>
                </a14:m>
                <a:r>
                  <a:rPr kumimoji="0" lang="en-GB" sz="8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E3FED2-9E31-091A-BD08-479BB256A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8672" y="4003572"/>
                <a:ext cx="2106385" cy="14771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659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20"/>
          <p:cNvSpPr>
            <a:spLocks noChangeShapeType="1"/>
          </p:cNvSpPr>
          <p:nvPr/>
        </p:nvSpPr>
        <p:spPr bwMode="auto">
          <a:xfrm>
            <a:off x="397304" y="3538982"/>
            <a:ext cx="577610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Text Box 221"/>
          <p:cNvSpPr txBox="1">
            <a:spLocks noChangeArrowheads="1"/>
          </p:cNvSpPr>
          <p:nvPr/>
        </p:nvSpPr>
        <p:spPr bwMode="auto">
          <a:xfrm>
            <a:off x="5857933" y="3462875"/>
            <a:ext cx="608181" cy="559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rgbClr val="010066"/>
                </a:solidFill>
                <a:latin typeface="Times New Roman" pitchFamily="18" charset="0"/>
              </a:rPr>
              <a:t>x</a:t>
            </a:r>
            <a:endParaRPr lang="en-GB" sz="2000" i="1">
              <a:solidFill>
                <a:srgbClr val="010066"/>
              </a:solidFill>
              <a:latin typeface="Times New Roman" pitchFamily="18" charset="0"/>
            </a:endParaRPr>
          </a:p>
        </p:txBody>
      </p:sp>
      <p:sp>
        <p:nvSpPr>
          <p:cNvPr id="16" name="Line 222"/>
          <p:cNvSpPr>
            <a:spLocks noChangeShapeType="1"/>
          </p:cNvSpPr>
          <p:nvPr/>
        </p:nvSpPr>
        <p:spPr bwMode="auto">
          <a:xfrm>
            <a:off x="3285355" y="637911"/>
            <a:ext cx="0" cy="580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Text Box 236"/>
          <p:cNvSpPr txBox="1">
            <a:spLocks noChangeArrowheads="1"/>
          </p:cNvSpPr>
          <p:nvPr/>
        </p:nvSpPr>
        <p:spPr bwMode="auto">
          <a:xfrm>
            <a:off x="3463950" y="237800"/>
            <a:ext cx="2729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rgbClr val="010066"/>
                </a:solidFill>
                <a:latin typeface="Times New Roman" pitchFamily="18" charset="0"/>
              </a:rPr>
              <a:t>y</a:t>
            </a:r>
            <a:endParaRPr lang="en-GB" sz="2000" i="1">
              <a:solidFill>
                <a:srgbClr val="010066"/>
              </a:solidFill>
              <a:latin typeface="Times New Roman" pitchFamily="18" charset="0"/>
            </a:endParaRPr>
          </a:p>
        </p:txBody>
      </p:sp>
      <p:grpSp>
        <p:nvGrpSpPr>
          <p:cNvPr id="276" name="Group 275"/>
          <p:cNvGrpSpPr/>
          <p:nvPr/>
        </p:nvGrpSpPr>
        <p:grpSpPr>
          <a:xfrm>
            <a:off x="1958412" y="947171"/>
            <a:ext cx="2693022" cy="2585444"/>
            <a:chOff x="1958412" y="947171"/>
            <a:chExt cx="2693022" cy="2585444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Oval 271"/>
            <p:cNvSpPr/>
            <p:nvPr/>
          </p:nvSpPr>
          <p:spPr>
            <a:xfrm>
              <a:off x="4096955" y="2346375"/>
              <a:ext cx="153478" cy="170894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3" name="TextBox 272"/>
          <p:cNvSpPr txBox="1"/>
          <p:nvPr/>
        </p:nvSpPr>
        <p:spPr>
          <a:xfrm>
            <a:off x="4154048" y="2452595"/>
            <a:ext cx="90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(</a:t>
            </a:r>
            <a:r>
              <a:rPr lang="en-GB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b="1" dirty="0" err="1"/>
              <a:t>,</a:t>
            </a:r>
            <a:r>
              <a:rPr lang="en-GB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b="1" dirty="0"/>
              <a:t>)</a:t>
            </a:r>
          </a:p>
        </p:txBody>
      </p:sp>
      <p:sp>
        <p:nvSpPr>
          <p:cNvPr id="269" name="TextBox 268"/>
          <p:cNvSpPr txBox="1"/>
          <p:nvPr/>
        </p:nvSpPr>
        <p:spPr>
          <a:xfrm>
            <a:off x="7536090" y="4981658"/>
            <a:ext cx="32657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(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b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66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6600" b="1" dirty="0"/>
              <a:t>, 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b="1" dirty="0"/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95319" y="3462875"/>
            <a:ext cx="51322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is the co-ordinate of the purple point?</a:t>
            </a:r>
          </a:p>
        </p:txBody>
      </p:sp>
      <p:sp>
        <p:nvSpPr>
          <p:cNvPr id="17" name="Text Box 227"/>
          <p:cNvSpPr txBox="1">
            <a:spLocks noChangeArrowheads="1"/>
          </p:cNvSpPr>
          <p:nvPr/>
        </p:nvSpPr>
        <p:spPr bwMode="auto">
          <a:xfrm>
            <a:off x="7414804" y="1792377"/>
            <a:ext cx="289113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rgbClr val="9933FF"/>
                </a:solidFill>
                <a:latin typeface="Times New Roman" pitchFamily="18" charset="0"/>
              </a:rPr>
              <a:t>f(</a:t>
            </a:r>
            <a:r>
              <a:rPr lang="en-GB" sz="6600" i="1" dirty="0">
                <a:solidFill>
                  <a:srgbClr val="9933FF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9933FF"/>
                </a:solidFill>
                <a:latin typeface="Times New Roman" pitchFamily="18" charset="0"/>
              </a:rPr>
              <a:t> </a:t>
            </a:r>
            <a:r>
              <a:rPr lang="en-GB" sz="6600" dirty="0">
                <a:solidFill>
                  <a:srgbClr val="9933FF"/>
                </a:solidFill>
              </a:rPr>
              <a:t>+ a</a:t>
            </a:r>
            <a:r>
              <a:rPr lang="en-GB" sz="6600" dirty="0">
                <a:solidFill>
                  <a:srgbClr val="9933FF"/>
                </a:solidFill>
                <a:latin typeface="Times New Roman" pitchFamily="18" charset="0"/>
              </a:rPr>
              <a:t>)</a:t>
            </a:r>
            <a:endParaRPr lang="en-GB" sz="6600" dirty="0">
              <a:solidFill>
                <a:srgbClr val="9933FF"/>
              </a:solidFill>
            </a:endParaRPr>
          </a:p>
        </p:txBody>
      </p:sp>
      <p:sp>
        <p:nvSpPr>
          <p:cNvPr id="18" name="Text Box 227"/>
          <p:cNvSpPr txBox="1">
            <a:spLocks noChangeArrowheads="1"/>
          </p:cNvSpPr>
          <p:nvPr/>
        </p:nvSpPr>
        <p:spPr bwMode="auto">
          <a:xfrm>
            <a:off x="7310285" y="600317"/>
            <a:ext cx="265164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rgbClr val="FF0000"/>
                </a:solidFill>
                <a:latin typeface="Times New Roman" pitchFamily="18" charset="0"/>
              </a:rPr>
              <a:t>f(</a:t>
            </a:r>
            <a:r>
              <a:rPr lang="en-GB" sz="6600" i="1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FF0000"/>
                </a:solidFill>
                <a:latin typeface="Times New Roman" pitchFamily="18" charset="0"/>
              </a:rPr>
              <a:t>) </a:t>
            </a:r>
            <a:r>
              <a:rPr lang="en-US" sz="6600" dirty="0">
                <a:solidFill>
                  <a:schemeClr val="bg1"/>
                </a:solidFill>
              </a:rPr>
              <a:t>1</a:t>
            </a:r>
            <a:endParaRPr lang="en-GB" sz="6600" dirty="0">
              <a:solidFill>
                <a:schemeClr val="bg1"/>
              </a:solidFill>
            </a:endParaRPr>
          </a:p>
        </p:txBody>
      </p:sp>
      <p:grpSp>
        <p:nvGrpSpPr>
          <p:cNvPr id="270" name="Group 269"/>
          <p:cNvGrpSpPr/>
          <p:nvPr/>
        </p:nvGrpSpPr>
        <p:grpSpPr>
          <a:xfrm>
            <a:off x="626504" y="953537"/>
            <a:ext cx="2693022" cy="2585444"/>
            <a:chOff x="1958412" y="947171"/>
            <a:chExt cx="2693022" cy="2585444"/>
          </a:xfrm>
        </p:grpSpPr>
        <p:sp>
          <p:nvSpPr>
            <p:cNvPr id="275" name="Freeform 274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99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7" name="Oval 276"/>
            <p:cNvSpPr/>
            <p:nvPr/>
          </p:nvSpPr>
          <p:spPr>
            <a:xfrm>
              <a:off x="4112017" y="2340009"/>
              <a:ext cx="153478" cy="170894"/>
            </a:xfrm>
            <a:prstGeom prst="ellipse">
              <a:avLst/>
            </a:prstGeom>
            <a:solidFill>
              <a:srgbClr val="9933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3177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20"/>
          <p:cNvSpPr>
            <a:spLocks noChangeShapeType="1"/>
          </p:cNvSpPr>
          <p:nvPr/>
        </p:nvSpPr>
        <p:spPr bwMode="auto">
          <a:xfrm>
            <a:off x="397304" y="3538982"/>
            <a:ext cx="577610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Text Box 221"/>
          <p:cNvSpPr txBox="1">
            <a:spLocks noChangeArrowheads="1"/>
          </p:cNvSpPr>
          <p:nvPr/>
        </p:nvSpPr>
        <p:spPr bwMode="auto">
          <a:xfrm>
            <a:off x="5857933" y="3462875"/>
            <a:ext cx="608181" cy="559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rgbClr val="010066"/>
                </a:solidFill>
                <a:latin typeface="Times New Roman" pitchFamily="18" charset="0"/>
              </a:rPr>
              <a:t>x</a:t>
            </a:r>
            <a:endParaRPr lang="en-GB" sz="2000" i="1">
              <a:solidFill>
                <a:srgbClr val="010066"/>
              </a:solidFill>
              <a:latin typeface="Times New Roman" pitchFamily="18" charset="0"/>
            </a:endParaRPr>
          </a:p>
        </p:txBody>
      </p:sp>
      <p:sp>
        <p:nvSpPr>
          <p:cNvPr id="16" name="Line 222"/>
          <p:cNvSpPr>
            <a:spLocks noChangeShapeType="1"/>
          </p:cNvSpPr>
          <p:nvPr/>
        </p:nvSpPr>
        <p:spPr bwMode="auto">
          <a:xfrm>
            <a:off x="3285355" y="637911"/>
            <a:ext cx="0" cy="580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Text Box 236"/>
          <p:cNvSpPr txBox="1">
            <a:spLocks noChangeArrowheads="1"/>
          </p:cNvSpPr>
          <p:nvPr/>
        </p:nvSpPr>
        <p:spPr bwMode="auto">
          <a:xfrm>
            <a:off x="3463950" y="237800"/>
            <a:ext cx="2729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rgbClr val="010066"/>
                </a:solidFill>
                <a:latin typeface="Times New Roman" pitchFamily="18" charset="0"/>
              </a:rPr>
              <a:t>y</a:t>
            </a:r>
            <a:endParaRPr lang="en-GB" sz="2000" i="1">
              <a:solidFill>
                <a:srgbClr val="010066"/>
              </a:solidFill>
              <a:latin typeface="Times New Roman" pitchFamily="18" charset="0"/>
            </a:endParaRPr>
          </a:p>
        </p:txBody>
      </p:sp>
      <p:grpSp>
        <p:nvGrpSpPr>
          <p:cNvPr id="276" name="Group 275"/>
          <p:cNvGrpSpPr/>
          <p:nvPr/>
        </p:nvGrpSpPr>
        <p:grpSpPr>
          <a:xfrm>
            <a:off x="1958412" y="947171"/>
            <a:ext cx="2693022" cy="2585444"/>
            <a:chOff x="1958412" y="947171"/>
            <a:chExt cx="2693022" cy="2585444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Oval 271"/>
            <p:cNvSpPr/>
            <p:nvPr/>
          </p:nvSpPr>
          <p:spPr>
            <a:xfrm>
              <a:off x="4096955" y="2346375"/>
              <a:ext cx="153478" cy="170894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3" name="TextBox 272"/>
          <p:cNvSpPr txBox="1"/>
          <p:nvPr/>
        </p:nvSpPr>
        <p:spPr>
          <a:xfrm>
            <a:off x="4154048" y="2452595"/>
            <a:ext cx="90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(</a:t>
            </a:r>
            <a:r>
              <a:rPr lang="en-GB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b="1" dirty="0" err="1"/>
              <a:t>,</a:t>
            </a:r>
            <a:r>
              <a:rPr lang="en-GB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b="1" dirty="0"/>
              <a:t>)</a:t>
            </a:r>
          </a:p>
        </p:txBody>
      </p:sp>
      <p:sp>
        <p:nvSpPr>
          <p:cNvPr id="269" name="TextBox 268"/>
          <p:cNvSpPr txBox="1"/>
          <p:nvPr/>
        </p:nvSpPr>
        <p:spPr>
          <a:xfrm>
            <a:off x="7209517" y="4954442"/>
            <a:ext cx="35945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(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a </a:t>
            </a:r>
            <a:r>
              <a:rPr lang="en-GB" sz="6600" b="1" dirty="0"/>
              <a:t>, 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b="1" dirty="0"/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95319" y="3318798"/>
            <a:ext cx="51322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is the co-ordinate of the purple point?</a:t>
            </a:r>
          </a:p>
        </p:txBody>
      </p:sp>
      <p:sp>
        <p:nvSpPr>
          <p:cNvPr id="17" name="Text Box 227"/>
          <p:cNvSpPr txBox="1">
            <a:spLocks noChangeArrowheads="1"/>
          </p:cNvSpPr>
          <p:nvPr/>
        </p:nvSpPr>
        <p:spPr bwMode="auto">
          <a:xfrm>
            <a:off x="6742725" y="1898597"/>
            <a:ext cx="271696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rgbClr val="9933FF"/>
                </a:solidFill>
                <a:latin typeface="Times New Roman" pitchFamily="18" charset="0"/>
              </a:rPr>
              <a:t>f(</a:t>
            </a:r>
            <a:r>
              <a:rPr lang="en-GB" sz="6600" i="1" dirty="0">
                <a:solidFill>
                  <a:srgbClr val="9933FF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9933FF"/>
                </a:solidFill>
                <a:latin typeface="Times New Roman" pitchFamily="18" charset="0"/>
              </a:rPr>
              <a:t> </a:t>
            </a:r>
            <a:r>
              <a:rPr lang="en-GB" sz="6600" dirty="0">
                <a:solidFill>
                  <a:srgbClr val="9933FF"/>
                </a:solidFill>
              </a:rPr>
              <a:t>- a</a:t>
            </a:r>
            <a:r>
              <a:rPr lang="en-GB" sz="6600" dirty="0">
                <a:solidFill>
                  <a:srgbClr val="9933FF"/>
                </a:solidFill>
                <a:latin typeface="Times New Roman" pitchFamily="18" charset="0"/>
              </a:rPr>
              <a:t>)</a:t>
            </a:r>
            <a:endParaRPr lang="en-GB" sz="6600" dirty="0">
              <a:solidFill>
                <a:srgbClr val="9933FF"/>
              </a:solidFill>
            </a:endParaRPr>
          </a:p>
        </p:txBody>
      </p:sp>
      <p:sp>
        <p:nvSpPr>
          <p:cNvPr id="18" name="Text Box 227"/>
          <p:cNvSpPr txBox="1">
            <a:spLocks noChangeArrowheads="1"/>
          </p:cNvSpPr>
          <p:nvPr/>
        </p:nvSpPr>
        <p:spPr bwMode="auto">
          <a:xfrm>
            <a:off x="6780827" y="476724"/>
            <a:ext cx="162294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rgbClr val="FF0000"/>
                </a:solidFill>
                <a:latin typeface="Times New Roman" pitchFamily="18" charset="0"/>
              </a:rPr>
              <a:t>f(</a:t>
            </a:r>
            <a:r>
              <a:rPr lang="en-GB" sz="6600" i="1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FF0000"/>
                </a:solidFill>
                <a:latin typeface="Times New Roman" pitchFamily="18" charset="0"/>
              </a:rPr>
              <a:t>)</a:t>
            </a:r>
            <a:endParaRPr lang="en-GB" sz="6600" dirty="0">
              <a:solidFill>
                <a:schemeClr val="bg1"/>
              </a:solidFill>
            </a:endParaRPr>
          </a:p>
        </p:txBody>
      </p:sp>
      <p:grpSp>
        <p:nvGrpSpPr>
          <p:cNvPr id="270" name="Group 269"/>
          <p:cNvGrpSpPr/>
          <p:nvPr/>
        </p:nvGrpSpPr>
        <p:grpSpPr>
          <a:xfrm>
            <a:off x="626504" y="953537"/>
            <a:ext cx="2693022" cy="2585444"/>
            <a:chOff x="1958412" y="947171"/>
            <a:chExt cx="2693022" cy="2585444"/>
          </a:xfrm>
        </p:grpSpPr>
        <p:sp>
          <p:nvSpPr>
            <p:cNvPr id="275" name="Freeform 274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99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7" name="Oval 276"/>
            <p:cNvSpPr/>
            <p:nvPr/>
          </p:nvSpPr>
          <p:spPr>
            <a:xfrm>
              <a:off x="4112017" y="2340009"/>
              <a:ext cx="153478" cy="170894"/>
            </a:xfrm>
            <a:prstGeom prst="ellipse">
              <a:avLst/>
            </a:prstGeom>
            <a:solidFill>
              <a:srgbClr val="9933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3787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20"/>
          <p:cNvSpPr>
            <a:spLocks noChangeShapeType="1"/>
          </p:cNvSpPr>
          <p:nvPr/>
        </p:nvSpPr>
        <p:spPr bwMode="auto">
          <a:xfrm>
            <a:off x="397304" y="3538982"/>
            <a:ext cx="577610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Text Box 221"/>
          <p:cNvSpPr txBox="1">
            <a:spLocks noChangeArrowheads="1"/>
          </p:cNvSpPr>
          <p:nvPr/>
        </p:nvSpPr>
        <p:spPr bwMode="auto">
          <a:xfrm>
            <a:off x="5857933" y="3462875"/>
            <a:ext cx="608181" cy="559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rgbClr val="010066"/>
                </a:solidFill>
                <a:latin typeface="Times New Roman" pitchFamily="18" charset="0"/>
              </a:rPr>
              <a:t>x</a:t>
            </a:r>
            <a:endParaRPr lang="en-GB" sz="2000" i="1">
              <a:solidFill>
                <a:srgbClr val="010066"/>
              </a:solidFill>
              <a:latin typeface="Times New Roman" pitchFamily="18" charset="0"/>
            </a:endParaRPr>
          </a:p>
        </p:txBody>
      </p:sp>
      <p:sp>
        <p:nvSpPr>
          <p:cNvPr id="16" name="Line 222"/>
          <p:cNvSpPr>
            <a:spLocks noChangeShapeType="1"/>
          </p:cNvSpPr>
          <p:nvPr/>
        </p:nvSpPr>
        <p:spPr bwMode="auto">
          <a:xfrm>
            <a:off x="3285355" y="637911"/>
            <a:ext cx="0" cy="580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Text Box 236"/>
          <p:cNvSpPr txBox="1">
            <a:spLocks noChangeArrowheads="1"/>
          </p:cNvSpPr>
          <p:nvPr/>
        </p:nvSpPr>
        <p:spPr bwMode="auto">
          <a:xfrm>
            <a:off x="3463950" y="237800"/>
            <a:ext cx="2729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rgbClr val="010066"/>
                </a:solidFill>
                <a:latin typeface="Times New Roman" pitchFamily="18" charset="0"/>
              </a:rPr>
              <a:t>y</a:t>
            </a:r>
            <a:endParaRPr lang="en-GB" sz="2000" i="1">
              <a:solidFill>
                <a:srgbClr val="010066"/>
              </a:solidFill>
              <a:latin typeface="Times New Roman" pitchFamily="18" charset="0"/>
            </a:endParaRPr>
          </a:p>
        </p:txBody>
      </p:sp>
      <p:grpSp>
        <p:nvGrpSpPr>
          <p:cNvPr id="276" name="Group 275"/>
          <p:cNvGrpSpPr/>
          <p:nvPr/>
        </p:nvGrpSpPr>
        <p:grpSpPr>
          <a:xfrm>
            <a:off x="1958412" y="947171"/>
            <a:ext cx="2693022" cy="2585444"/>
            <a:chOff x="1958412" y="947171"/>
            <a:chExt cx="2693022" cy="2585444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Oval 271"/>
            <p:cNvSpPr/>
            <p:nvPr/>
          </p:nvSpPr>
          <p:spPr>
            <a:xfrm>
              <a:off x="4096955" y="2346375"/>
              <a:ext cx="153478" cy="170894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3" name="TextBox 272"/>
          <p:cNvSpPr txBox="1"/>
          <p:nvPr/>
        </p:nvSpPr>
        <p:spPr>
          <a:xfrm>
            <a:off x="3431579" y="2039240"/>
            <a:ext cx="869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(</a:t>
            </a:r>
            <a:r>
              <a:rPr lang="en-GB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b="1" dirty="0" err="1"/>
              <a:t>,</a:t>
            </a:r>
            <a:r>
              <a:rPr lang="en-GB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b="1" dirty="0"/>
              <a:t>)</a:t>
            </a:r>
          </a:p>
        </p:txBody>
      </p:sp>
      <p:sp>
        <p:nvSpPr>
          <p:cNvPr id="269" name="TextBox 268"/>
          <p:cNvSpPr txBox="1"/>
          <p:nvPr/>
        </p:nvSpPr>
        <p:spPr>
          <a:xfrm>
            <a:off x="7624469" y="4973722"/>
            <a:ext cx="27128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(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b="1" dirty="0"/>
              <a:t>, </a:t>
            </a:r>
            <a:r>
              <a:rPr lang="en-GB" sz="6600" dirty="0">
                <a:solidFill>
                  <a:srgbClr val="7030A0"/>
                </a:solidFill>
              </a:rPr>
              <a:t>a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b="1" dirty="0"/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39239" y="3360775"/>
            <a:ext cx="51989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is the co-ordinate of the purple point?</a:t>
            </a:r>
          </a:p>
        </p:txBody>
      </p:sp>
      <p:sp>
        <p:nvSpPr>
          <p:cNvPr id="17" name="Text Box 227"/>
          <p:cNvSpPr txBox="1">
            <a:spLocks noChangeArrowheads="1"/>
          </p:cNvSpPr>
          <p:nvPr/>
        </p:nvSpPr>
        <p:spPr bwMode="auto">
          <a:xfrm>
            <a:off x="7412198" y="1963271"/>
            <a:ext cx="190053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 err="1">
                <a:solidFill>
                  <a:srgbClr val="7030A0"/>
                </a:solidFill>
              </a:rPr>
              <a:t>a</a:t>
            </a:r>
            <a:r>
              <a:rPr lang="en-GB" sz="6600" dirty="0" err="1">
                <a:solidFill>
                  <a:srgbClr val="7030A0"/>
                </a:solidFill>
                <a:latin typeface="Times New Roman" pitchFamily="18" charset="0"/>
              </a:rPr>
              <a:t>f</a:t>
            </a:r>
            <a:r>
              <a:rPr lang="en-GB" sz="6600" dirty="0">
                <a:solidFill>
                  <a:srgbClr val="7030A0"/>
                </a:solidFill>
                <a:latin typeface="Times New Roman" pitchFamily="18" charset="0"/>
              </a:rPr>
              <a:t>(</a:t>
            </a:r>
            <a:r>
              <a:rPr lang="en-GB" sz="6600" i="1" dirty="0">
                <a:solidFill>
                  <a:srgbClr val="7030A0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7030A0"/>
                </a:solidFill>
                <a:latin typeface="Times New Roman" pitchFamily="18" charset="0"/>
              </a:rPr>
              <a:t>)</a:t>
            </a:r>
            <a:endParaRPr lang="en-GB" sz="6600" dirty="0">
              <a:solidFill>
                <a:srgbClr val="7030A0"/>
              </a:solidFill>
            </a:endParaRPr>
          </a:p>
        </p:txBody>
      </p:sp>
      <p:sp>
        <p:nvSpPr>
          <p:cNvPr id="18" name="Text Box 227"/>
          <p:cNvSpPr txBox="1">
            <a:spLocks noChangeArrowheads="1"/>
          </p:cNvSpPr>
          <p:nvPr/>
        </p:nvSpPr>
        <p:spPr bwMode="auto">
          <a:xfrm>
            <a:off x="7624469" y="558117"/>
            <a:ext cx="173180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rgbClr val="FF0000"/>
                </a:solidFill>
                <a:latin typeface="Times New Roman" pitchFamily="18" charset="0"/>
              </a:rPr>
              <a:t>f(</a:t>
            </a:r>
            <a:r>
              <a:rPr lang="en-GB" sz="6600" i="1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FF0000"/>
                </a:solidFill>
                <a:latin typeface="Times New Roman" pitchFamily="18" charset="0"/>
              </a:rPr>
              <a:t>)</a:t>
            </a:r>
            <a:endParaRPr lang="en-GB" sz="6600" dirty="0">
              <a:solidFill>
                <a:schemeClr val="bg1"/>
              </a:solidFill>
            </a:endParaRPr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1792395" y="2606816"/>
            <a:ext cx="2985920" cy="940211"/>
          </a:xfrm>
          <a:custGeom>
            <a:avLst/>
            <a:gdLst>
              <a:gd name="T0" fmla="*/ 0 w 816"/>
              <a:gd name="T1" fmla="*/ 0 h 1155"/>
              <a:gd name="T2" fmla="*/ 302418750 w 816"/>
              <a:gd name="T3" fmla="*/ 1459169277 h 1155"/>
              <a:gd name="T4" fmla="*/ 665321250 w 816"/>
              <a:gd name="T5" fmla="*/ 2147483647 h 1155"/>
              <a:gd name="T6" fmla="*/ 1028223750 w 816"/>
              <a:gd name="T7" fmla="*/ 2147483647 h 1155"/>
              <a:gd name="T8" fmla="*/ 1391126250 w 816"/>
              <a:gd name="T9" fmla="*/ 2147483647 h 1155"/>
              <a:gd name="T10" fmla="*/ 1754028750 w 816"/>
              <a:gd name="T11" fmla="*/ 1459169277 h 1155"/>
              <a:gd name="T12" fmla="*/ 2056447500 w 816"/>
              <a:gd name="T13" fmla="*/ 0 h 115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16" h="1155">
                <a:moveTo>
                  <a:pt x="0" y="0"/>
                </a:moveTo>
                <a:cubicBezTo>
                  <a:pt x="20" y="97"/>
                  <a:pt x="76" y="411"/>
                  <a:pt x="120" y="579"/>
                </a:cubicBezTo>
                <a:cubicBezTo>
                  <a:pt x="164" y="747"/>
                  <a:pt x="216" y="915"/>
                  <a:pt x="264" y="1011"/>
                </a:cubicBezTo>
                <a:cubicBezTo>
                  <a:pt x="312" y="1107"/>
                  <a:pt x="360" y="1155"/>
                  <a:pt x="408" y="1155"/>
                </a:cubicBezTo>
                <a:cubicBezTo>
                  <a:pt x="456" y="1155"/>
                  <a:pt x="504" y="1107"/>
                  <a:pt x="552" y="1011"/>
                </a:cubicBezTo>
                <a:cubicBezTo>
                  <a:pt x="600" y="915"/>
                  <a:pt x="652" y="747"/>
                  <a:pt x="696" y="579"/>
                </a:cubicBezTo>
                <a:cubicBezTo>
                  <a:pt x="740" y="411"/>
                  <a:pt x="791" y="121"/>
                  <a:pt x="816" y="0"/>
                </a:cubicBezTo>
              </a:path>
            </a:pathLst>
          </a:custGeom>
          <a:noFill/>
          <a:ln w="28575" cmpd="sng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4116675" y="3118751"/>
            <a:ext cx="153478" cy="151539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96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20"/>
          <p:cNvSpPr>
            <a:spLocks noChangeShapeType="1"/>
          </p:cNvSpPr>
          <p:nvPr/>
        </p:nvSpPr>
        <p:spPr bwMode="auto">
          <a:xfrm>
            <a:off x="397304" y="3538982"/>
            <a:ext cx="577610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Text Box 221"/>
          <p:cNvSpPr txBox="1">
            <a:spLocks noChangeArrowheads="1"/>
          </p:cNvSpPr>
          <p:nvPr/>
        </p:nvSpPr>
        <p:spPr bwMode="auto">
          <a:xfrm>
            <a:off x="5857933" y="3462875"/>
            <a:ext cx="608181" cy="559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rgbClr val="010066"/>
                </a:solidFill>
                <a:latin typeface="Times New Roman" pitchFamily="18" charset="0"/>
              </a:rPr>
              <a:t>x</a:t>
            </a:r>
            <a:endParaRPr lang="en-GB" sz="2000" i="1">
              <a:solidFill>
                <a:srgbClr val="010066"/>
              </a:solidFill>
              <a:latin typeface="Times New Roman" pitchFamily="18" charset="0"/>
            </a:endParaRPr>
          </a:p>
        </p:txBody>
      </p:sp>
      <p:sp>
        <p:nvSpPr>
          <p:cNvPr id="16" name="Line 222"/>
          <p:cNvSpPr>
            <a:spLocks noChangeShapeType="1"/>
          </p:cNvSpPr>
          <p:nvPr/>
        </p:nvSpPr>
        <p:spPr bwMode="auto">
          <a:xfrm>
            <a:off x="3285355" y="637911"/>
            <a:ext cx="0" cy="580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Text Box 236"/>
          <p:cNvSpPr txBox="1">
            <a:spLocks noChangeArrowheads="1"/>
          </p:cNvSpPr>
          <p:nvPr/>
        </p:nvSpPr>
        <p:spPr bwMode="auto">
          <a:xfrm>
            <a:off x="3463950" y="237800"/>
            <a:ext cx="2729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rgbClr val="010066"/>
                </a:solidFill>
                <a:latin typeface="Times New Roman" pitchFamily="18" charset="0"/>
              </a:rPr>
              <a:t>y</a:t>
            </a:r>
            <a:endParaRPr lang="en-GB" sz="2000" i="1">
              <a:solidFill>
                <a:srgbClr val="010066"/>
              </a:solidFill>
              <a:latin typeface="Times New Roman" pitchFamily="18" charset="0"/>
            </a:endParaRPr>
          </a:p>
        </p:txBody>
      </p:sp>
      <p:grpSp>
        <p:nvGrpSpPr>
          <p:cNvPr id="276" name="Group 275"/>
          <p:cNvGrpSpPr/>
          <p:nvPr/>
        </p:nvGrpSpPr>
        <p:grpSpPr>
          <a:xfrm>
            <a:off x="1958412" y="947171"/>
            <a:ext cx="2693022" cy="2585444"/>
            <a:chOff x="1958412" y="947171"/>
            <a:chExt cx="2693022" cy="2585444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Oval 271"/>
            <p:cNvSpPr/>
            <p:nvPr/>
          </p:nvSpPr>
          <p:spPr>
            <a:xfrm>
              <a:off x="4148953" y="2220464"/>
              <a:ext cx="153478" cy="17089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3" name="TextBox 272"/>
          <p:cNvSpPr txBox="1"/>
          <p:nvPr/>
        </p:nvSpPr>
        <p:spPr>
          <a:xfrm>
            <a:off x="3437032" y="1923919"/>
            <a:ext cx="783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(</a:t>
            </a:r>
            <a:r>
              <a:rPr lang="en-GB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b="1" dirty="0" err="1"/>
              <a:t>,</a:t>
            </a:r>
            <a:r>
              <a:rPr lang="en-GB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b="1" dirty="0"/>
              <a:t>)</a:t>
            </a:r>
          </a:p>
        </p:txBody>
      </p:sp>
      <p:sp>
        <p:nvSpPr>
          <p:cNvPr id="269" name="TextBox 268"/>
          <p:cNvSpPr txBox="1"/>
          <p:nvPr/>
        </p:nvSpPr>
        <p:spPr>
          <a:xfrm>
            <a:off x="7873547" y="4867119"/>
            <a:ext cx="2982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(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b="1" dirty="0"/>
              <a:t>, </a:t>
            </a:r>
            <a:r>
              <a:rPr lang="en-GB" sz="6600" b="1" dirty="0">
                <a:solidFill>
                  <a:schemeClr val="accent3">
                    <a:lumMod val="75000"/>
                  </a:schemeClr>
                </a:solidFill>
              </a:rPr>
              <a:t>-a</a:t>
            </a:r>
            <a:r>
              <a:rPr lang="en-GB" sz="6600" b="1" dirty="0"/>
              <a:t>y)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44754" y="3360775"/>
            <a:ext cx="51118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is the co-ordinate of the grey point?</a:t>
            </a:r>
          </a:p>
        </p:txBody>
      </p:sp>
      <p:sp>
        <p:nvSpPr>
          <p:cNvPr id="17" name="Text Box 227"/>
          <p:cNvSpPr txBox="1">
            <a:spLocks noChangeArrowheads="1"/>
          </p:cNvSpPr>
          <p:nvPr/>
        </p:nvSpPr>
        <p:spPr bwMode="auto">
          <a:xfrm>
            <a:off x="7873547" y="1825137"/>
            <a:ext cx="230874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f(-</a:t>
            </a:r>
            <a:r>
              <a:rPr lang="en-GB" sz="6600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a</a:t>
            </a:r>
            <a:r>
              <a:rPr lang="en-GB" sz="6600" i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)</a:t>
            </a:r>
            <a:endParaRPr lang="en-GB" sz="6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8" name="Text Box 227"/>
          <p:cNvSpPr txBox="1">
            <a:spLocks noChangeArrowheads="1"/>
          </p:cNvSpPr>
          <p:nvPr/>
        </p:nvSpPr>
        <p:spPr bwMode="auto">
          <a:xfrm>
            <a:off x="7944304" y="393173"/>
            <a:ext cx="154130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rgbClr val="C00000"/>
                </a:solidFill>
                <a:latin typeface="Times New Roman" pitchFamily="18" charset="0"/>
              </a:rPr>
              <a:t>f(</a:t>
            </a:r>
            <a:r>
              <a:rPr lang="en-GB" sz="6600" i="1" dirty="0">
                <a:solidFill>
                  <a:srgbClr val="C00000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C00000"/>
                </a:solidFill>
                <a:latin typeface="Times New Roman" pitchFamily="18" charset="0"/>
              </a:rPr>
              <a:t>)</a:t>
            </a:r>
            <a:endParaRPr lang="en-GB" sz="6600" dirty="0">
              <a:solidFill>
                <a:schemeClr val="bg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 rot="10800000">
            <a:off x="1928855" y="3532615"/>
            <a:ext cx="2693022" cy="2585444"/>
            <a:chOff x="1958412" y="947171"/>
            <a:chExt cx="2693022" cy="2585444"/>
          </a:xfrm>
        </p:grpSpPr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chemeClr val="accent3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3" name="Oval 22"/>
            <p:cNvSpPr/>
            <p:nvPr/>
          </p:nvSpPr>
          <p:spPr>
            <a:xfrm>
              <a:off x="2311053" y="2276117"/>
              <a:ext cx="153478" cy="170894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15028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20"/>
          <p:cNvSpPr>
            <a:spLocks noChangeShapeType="1"/>
          </p:cNvSpPr>
          <p:nvPr/>
        </p:nvSpPr>
        <p:spPr bwMode="auto">
          <a:xfrm>
            <a:off x="397304" y="3538982"/>
            <a:ext cx="577610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Text Box 221"/>
          <p:cNvSpPr txBox="1">
            <a:spLocks noChangeArrowheads="1"/>
          </p:cNvSpPr>
          <p:nvPr/>
        </p:nvSpPr>
        <p:spPr bwMode="auto">
          <a:xfrm>
            <a:off x="5857933" y="3462875"/>
            <a:ext cx="608181" cy="559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rgbClr val="010066"/>
                </a:solidFill>
                <a:latin typeface="Times New Roman" pitchFamily="18" charset="0"/>
              </a:rPr>
              <a:t>x</a:t>
            </a:r>
            <a:endParaRPr lang="en-GB" sz="2000" i="1">
              <a:solidFill>
                <a:srgbClr val="010066"/>
              </a:solidFill>
              <a:latin typeface="Times New Roman" pitchFamily="18" charset="0"/>
            </a:endParaRPr>
          </a:p>
        </p:txBody>
      </p:sp>
      <p:sp>
        <p:nvSpPr>
          <p:cNvPr id="16" name="Line 222"/>
          <p:cNvSpPr>
            <a:spLocks noChangeShapeType="1"/>
          </p:cNvSpPr>
          <p:nvPr/>
        </p:nvSpPr>
        <p:spPr bwMode="auto">
          <a:xfrm>
            <a:off x="3285355" y="637911"/>
            <a:ext cx="0" cy="580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Text Box 236"/>
          <p:cNvSpPr txBox="1">
            <a:spLocks noChangeArrowheads="1"/>
          </p:cNvSpPr>
          <p:nvPr/>
        </p:nvSpPr>
        <p:spPr bwMode="auto">
          <a:xfrm>
            <a:off x="3463950" y="237800"/>
            <a:ext cx="2729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rgbClr val="010066"/>
                </a:solidFill>
                <a:latin typeface="Times New Roman" pitchFamily="18" charset="0"/>
              </a:rPr>
              <a:t>y</a:t>
            </a:r>
            <a:endParaRPr lang="en-GB" sz="2000" i="1">
              <a:solidFill>
                <a:srgbClr val="010066"/>
              </a:solidFill>
              <a:latin typeface="Times New Roman" pitchFamily="18" charset="0"/>
            </a:endParaRPr>
          </a:p>
        </p:txBody>
      </p:sp>
      <p:sp>
        <p:nvSpPr>
          <p:cNvPr id="273" name="TextBox 272"/>
          <p:cNvSpPr txBox="1"/>
          <p:nvPr/>
        </p:nvSpPr>
        <p:spPr>
          <a:xfrm>
            <a:off x="3377651" y="2037114"/>
            <a:ext cx="869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(</a:t>
            </a:r>
            <a:r>
              <a:rPr lang="en-GB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b="1" dirty="0" err="1"/>
              <a:t>,</a:t>
            </a:r>
            <a:r>
              <a:rPr lang="en-GB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b="1" dirty="0"/>
              <a:t>)</a:t>
            </a:r>
          </a:p>
        </p:txBody>
      </p:sp>
      <p:sp>
        <p:nvSpPr>
          <p:cNvPr id="269" name="TextBox 268"/>
          <p:cNvSpPr txBox="1"/>
          <p:nvPr/>
        </p:nvSpPr>
        <p:spPr>
          <a:xfrm>
            <a:off x="7809692" y="4758261"/>
            <a:ext cx="27887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(</a:t>
            </a:r>
            <a:r>
              <a:rPr lang="en-GB" sz="6600" b="1" dirty="0">
                <a:solidFill>
                  <a:srgbClr val="00B050"/>
                </a:solidFill>
              </a:rPr>
              <a:t>-</a:t>
            </a:r>
            <a:r>
              <a:rPr lang="en-GB" sz="6600" b="1" dirty="0" err="1">
                <a:solidFill>
                  <a:srgbClr val="00B050"/>
                </a:solidFill>
              </a:rPr>
              <a:t>a</a:t>
            </a:r>
            <a:r>
              <a:rPr lang="en-GB" sz="6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600" b="1" dirty="0"/>
              <a:t>, 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b="1" dirty="0"/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66114" y="3265766"/>
            <a:ext cx="52179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is the co-ordinate of the green point?</a:t>
            </a:r>
          </a:p>
        </p:txBody>
      </p:sp>
      <p:sp>
        <p:nvSpPr>
          <p:cNvPr id="17" name="Text Box 227"/>
          <p:cNvSpPr txBox="1">
            <a:spLocks noChangeArrowheads="1"/>
          </p:cNvSpPr>
          <p:nvPr/>
        </p:nvSpPr>
        <p:spPr bwMode="auto">
          <a:xfrm>
            <a:off x="7727412" y="1714907"/>
            <a:ext cx="2232789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rgbClr val="00B050"/>
                </a:solidFill>
                <a:latin typeface="Times New Roman" pitchFamily="18" charset="0"/>
              </a:rPr>
              <a:t>-</a:t>
            </a:r>
            <a:r>
              <a:rPr lang="en-GB" sz="6600" dirty="0" err="1">
                <a:solidFill>
                  <a:srgbClr val="00B050"/>
                </a:solidFill>
                <a:latin typeface="Times New Roman" pitchFamily="18" charset="0"/>
              </a:rPr>
              <a:t>af</a:t>
            </a:r>
            <a:r>
              <a:rPr lang="en-GB" sz="6600" dirty="0">
                <a:solidFill>
                  <a:srgbClr val="00B050"/>
                </a:solidFill>
                <a:latin typeface="Times New Roman" pitchFamily="18" charset="0"/>
              </a:rPr>
              <a:t>(</a:t>
            </a:r>
            <a:r>
              <a:rPr lang="en-GB" sz="6600" i="1" dirty="0">
                <a:solidFill>
                  <a:srgbClr val="00B050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00B050"/>
                </a:solidFill>
                <a:latin typeface="Times New Roman" pitchFamily="18" charset="0"/>
              </a:rPr>
              <a:t>)</a:t>
            </a:r>
            <a:endParaRPr lang="en-GB" sz="6600" dirty="0">
              <a:solidFill>
                <a:srgbClr val="00B050"/>
              </a:solidFill>
            </a:endParaRPr>
          </a:p>
        </p:txBody>
      </p:sp>
      <p:sp>
        <p:nvSpPr>
          <p:cNvPr id="18" name="Text Box 227"/>
          <p:cNvSpPr txBox="1">
            <a:spLocks noChangeArrowheads="1"/>
          </p:cNvSpPr>
          <p:nvPr/>
        </p:nvSpPr>
        <p:spPr bwMode="auto">
          <a:xfrm>
            <a:off x="8447698" y="410644"/>
            <a:ext cx="151227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rgbClr val="FF6600"/>
                </a:solidFill>
                <a:latin typeface="Times New Roman" pitchFamily="18" charset="0"/>
              </a:rPr>
              <a:t>f(</a:t>
            </a:r>
            <a:r>
              <a:rPr lang="en-GB" sz="6600" i="1" dirty="0">
                <a:solidFill>
                  <a:srgbClr val="FF6600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FF6600"/>
                </a:solidFill>
                <a:latin typeface="Times New Roman" pitchFamily="18" charset="0"/>
              </a:rPr>
              <a:t>)</a:t>
            </a:r>
            <a:endParaRPr lang="en-GB" sz="6600" dirty="0">
              <a:solidFill>
                <a:schemeClr val="bg1"/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1949389" y="964642"/>
            <a:ext cx="2732314" cy="5148942"/>
          </a:xfrm>
          <a:custGeom>
            <a:avLst/>
            <a:gdLst>
              <a:gd name="connsiteX0" fmla="*/ 2732314 w 2732314"/>
              <a:gd name="connsiteY0" fmla="*/ 0 h 5148942"/>
              <a:gd name="connsiteX1" fmla="*/ 2275114 w 2732314"/>
              <a:gd name="connsiteY1" fmla="*/ 1328057 h 5148942"/>
              <a:gd name="connsiteX2" fmla="*/ 1817914 w 2732314"/>
              <a:gd name="connsiteY2" fmla="*/ 2253342 h 5148942"/>
              <a:gd name="connsiteX3" fmla="*/ 1360714 w 2732314"/>
              <a:gd name="connsiteY3" fmla="*/ 2569028 h 5148942"/>
              <a:gd name="connsiteX4" fmla="*/ 881743 w 2732314"/>
              <a:gd name="connsiteY4" fmla="*/ 2906485 h 5148942"/>
              <a:gd name="connsiteX5" fmla="*/ 402771 w 2732314"/>
              <a:gd name="connsiteY5" fmla="*/ 3875314 h 5148942"/>
              <a:gd name="connsiteX6" fmla="*/ 0 w 2732314"/>
              <a:gd name="connsiteY6" fmla="*/ 5148942 h 5148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32314" h="5148942">
                <a:moveTo>
                  <a:pt x="2732314" y="0"/>
                </a:moveTo>
                <a:cubicBezTo>
                  <a:pt x="2579914" y="476250"/>
                  <a:pt x="2427514" y="952500"/>
                  <a:pt x="2275114" y="1328057"/>
                </a:cubicBezTo>
                <a:cubicBezTo>
                  <a:pt x="2122714" y="1703614"/>
                  <a:pt x="1970314" y="2046514"/>
                  <a:pt x="1817914" y="2253342"/>
                </a:cubicBezTo>
                <a:cubicBezTo>
                  <a:pt x="1665514" y="2460170"/>
                  <a:pt x="1360714" y="2569028"/>
                  <a:pt x="1360714" y="2569028"/>
                </a:cubicBezTo>
                <a:cubicBezTo>
                  <a:pt x="1204685" y="2677885"/>
                  <a:pt x="1041400" y="2688771"/>
                  <a:pt x="881743" y="2906485"/>
                </a:cubicBezTo>
                <a:cubicBezTo>
                  <a:pt x="722086" y="3124199"/>
                  <a:pt x="549728" y="3501571"/>
                  <a:pt x="402771" y="3875314"/>
                </a:cubicBezTo>
                <a:cubicBezTo>
                  <a:pt x="255814" y="4249057"/>
                  <a:pt x="127907" y="4698999"/>
                  <a:pt x="0" y="5148942"/>
                </a:cubicBezTo>
              </a:path>
            </a:pathLst>
          </a:cu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4162271" y="2183085"/>
            <a:ext cx="153478" cy="170894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/>
          <p:cNvGrpSpPr/>
          <p:nvPr/>
        </p:nvGrpSpPr>
        <p:grpSpPr>
          <a:xfrm>
            <a:off x="2004892" y="986414"/>
            <a:ext cx="2727384" cy="5148942"/>
            <a:chOff x="1951875" y="940680"/>
            <a:chExt cx="2727384" cy="5148942"/>
          </a:xfrm>
        </p:grpSpPr>
        <p:sp>
          <p:nvSpPr>
            <p:cNvPr id="25" name="Freeform 24"/>
            <p:cNvSpPr/>
            <p:nvPr/>
          </p:nvSpPr>
          <p:spPr>
            <a:xfrm rot="10800000" flipH="1">
              <a:off x="1951875" y="940680"/>
              <a:ext cx="2727384" cy="5148942"/>
            </a:xfrm>
            <a:custGeom>
              <a:avLst/>
              <a:gdLst>
                <a:gd name="connsiteX0" fmla="*/ 2732314 w 2732314"/>
                <a:gd name="connsiteY0" fmla="*/ 0 h 5148942"/>
                <a:gd name="connsiteX1" fmla="*/ 2275114 w 2732314"/>
                <a:gd name="connsiteY1" fmla="*/ 1328057 h 5148942"/>
                <a:gd name="connsiteX2" fmla="*/ 1817914 w 2732314"/>
                <a:gd name="connsiteY2" fmla="*/ 2253342 h 5148942"/>
                <a:gd name="connsiteX3" fmla="*/ 1360714 w 2732314"/>
                <a:gd name="connsiteY3" fmla="*/ 2569028 h 5148942"/>
                <a:gd name="connsiteX4" fmla="*/ 881743 w 2732314"/>
                <a:gd name="connsiteY4" fmla="*/ 2906485 h 5148942"/>
                <a:gd name="connsiteX5" fmla="*/ 402771 w 2732314"/>
                <a:gd name="connsiteY5" fmla="*/ 3875314 h 5148942"/>
                <a:gd name="connsiteX6" fmla="*/ 0 w 2732314"/>
                <a:gd name="connsiteY6" fmla="*/ 5148942 h 5148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32314" h="5148942">
                  <a:moveTo>
                    <a:pt x="2732314" y="0"/>
                  </a:moveTo>
                  <a:cubicBezTo>
                    <a:pt x="2579914" y="476250"/>
                    <a:pt x="2427514" y="952500"/>
                    <a:pt x="2275114" y="1328057"/>
                  </a:cubicBezTo>
                  <a:cubicBezTo>
                    <a:pt x="2122714" y="1703614"/>
                    <a:pt x="1970314" y="2046514"/>
                    <a:pt x="1817914" y="2253342"/>
                  </a:cubicBezTo>
                  <a:cubicBezTo>
                    <a:pt x="1665514" y="2460170"/>
                    <a:pt x="1360714" y="2569028"/>
                    <a:pt x="1360714" y="2569028"/>
                  </a:cubicBezTo>
                  <a:cubicBezTo>
                    <a:pt x="1204685" y="2677885"/>
                    <a:pt x="1041400" y="2688771"/>
                    <a:pt x="881743" y="2906485"/>
                  </a:cubicBezTo>
                  <a:cubicBezTo>
                    <a:pt x="722086" y="3124199"/>
                    <a:pt x="549728" y="3501571"/>
                    <a:pt x="402771" y="3875314"/>
                  </a:cubicBezTo>
                  <a:cubicBezTo>
                    <a:pt x="255814" y="4249057"/>
                    <a:pt x="127907" y="4698999"/>
                    <a:pt x="0" y="5148942"/>
                  </a:cubicBezTo>
                </a:path>
              </a:pathLst>
            </a:cu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/>
            <p:cNvSpPr/>
            <p:nvPr/>
          </p:nvSpPr>
          <p:spPr>
            <a:xfrm>
              <a:off x="2294241" y="2156055"/>
              <a:ext cx="153478" cy="170894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13918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20"/>
          <p:cNvSpPr>
            <a:spLocks noChangeShapeType="1"/>
          </p:cNvSpPr>
          <p:nvPr/>
        </p:nvSpPr>
        <p:spPr bwMode="auto">
          <a:xfrm>
            <a:off x="397304" y="3538982"/>
            <a:ext cx="577610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Text Box 221"/>
          <p:cNvSpPr txBox="1">
            <a:spLocks noChangeArrowheads="1"/>
          </p:cNvSpPr>
          <p:nvPr/>
        </p:nvSpPr>
        <p:spPr bwMode="auto">
          <a:xfrm>
            <a:off x="5857933" y="3462875"/>
            <a:ext cx="608181" cy="559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rgbClr val="010066"/>
                </a:solidFill>
                <a:latin typeface="Times New Roman" pitchFamily="18" charset="0"/>
              </a:rPr>
              <a:t>x</a:t>
            </a:r>
            <a:endParaRPr lang="en-GB" sz="2000" i="1">
              <a:solidFill>
                <a:srgbClr val="010066"/>
              </a:solidFill>
              <a:latin typeface="Times New Roman" pitchFamily="18" charset="0"/>
            </a:endParaRPr>
          </a:p>
        </p:txBody>
      </p:sp>
      <p:sp>
        <p:nvSpPr>
          <p:cNvPr id="16" name="Line 222"/>
          <p:cNvSpPr>
            <a:spLocks noChangeShapeType="1"/>
          </p:cNvSpPr>
          <p:nvPr/>
        </p:nvSpPr>
        <p:spPr bwMode="auto">
          <a:xfrm>
            <a:off x="3285355" y="637911"/>
            <a:ext cx="0" cy="580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Text Box 236"/>
          <p:cNvSpPr txBox="1">
            <a:spLocks noChangeArrowheads="1"/>
          </p:cNvSpPr>
          <p:nvPr/>
        </p:nvSpPr>
        <p:spPr bwMode="auto">
          <a:xfrm>
            <a:off x="3463950" y="237800"/>
            <a:ext cx="2729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>
                <a:solidFill>
                  <a:srgbClr val="010066"/>
                </a:solidFill>
                <a:latin typeface="Times New Roman" pitchFamily="18" charset="0"/>
              </a:rPr>
              <a:t>y</a:t>
            </a:r>
            <a:endParaRPr lang="en-GB" sz="2000" i="1">
              <a:solidFill>
                <a:srgbClr val="010066"/>
              </a:solidFill>
              <a:latin typeface="Times New Roman" pitchFamily="18" charset="0"/>
            </a:endParaRPr>
          </a:p>
        </p:txBody>
      </p:sp>
      <p:grpSp>
        <p:nvGrpSpPr>
          <p:cNvPr id="276" name="Group 275"/>
          <p:cNvGrpSpPr/>
          <p:nvPr/>
        </p:nvGrpSpPr>
        <p:grpSpPr>
          <a:xfrm>
            <a:off x="1958412" y="947171"/>
            <a:ext cx="2693022" cy="2585444"/>
            <a:chOff x="1958412" y="947171"/>
            <a:chExt cx="2693022" cy="2585444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958412" y="947171"/>
              <a:ext cx="2693022" cy="2585444"/>
            </a:xfrm>
            <a:custGeom>
              <a:avLst/>
              <a:gdLst>
                <a:gd name="T0" fmla="*/ 0 w 816"/>
                <a:gd name="T1" fmla="*/ 0 h 1155"/>
                <a:gd name="T2" fmla="*/ 302418750 w 816"/>
                <a:gd name="T3" fmla="*/ 1459169277 h 1155"/>
                <a:gd name="T4" fmla="*/ 665321250 w 816"/>
                <a:gd name="T5" fmla="*/ 2147483647 h 1155"/>
                <a:gd name="T6" fmla="*/ 1028223750 w 816"/>
                <a:gd name="T7" fmla="*/ 2147483647 h 1155"/>
                <a:gd name="T8" fmla="*/ 1391126250 w 816"/>
                <a:gd name="T9" fmla="*/ 2147483647 h 1155"/>
                <a:gd name="T10" fmla="*/ 1754028750 w 816"/>
                <a:gd name="T11" fmla="*/ 1459169277 h 1155"/>
                <a:gd name="T12" fmla="*/ 2056447500 w 816"/>
                <a:gd name="T13" fmla="*/ 0 h 1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6" h="1155">
                  <a:moveTo>
                    <a:pt x="0" y="0"/>
                  </a:moveTo>
                  <a:cubicBezTo>
                    <a:pt x="20" y="97"/>
                    <a:pt x="76" y="411"/>
                    <a:pt x="120" y="579"/>
                  </a:cubicBezTo>
                  <a:cubicBezTo>
                    <a:pt x="164" y="747"/>
                    <a:pt x="216" y="915"/>
                    <a:pt x="264" y="1011"/>
                  </a:cubicBezTo>
                  <a:cubicBezTo>
                    <a:pt x="312" y="1107"/>
                    <a:pt x="360" y="1155"/>
                    <a:pt x="408" y="1155"/>
                  </a:cubicBezTo>
                  <a:cubicBezTo>
                    <a:pt x="456" y="1155"/>
                    <a:pt x="504" y="1107"/>
                    <a:pt x="552" y="1011"/>
                  </a:cubicBezTo>
                  <a:cubicBezTo>
                    <a:pt x="600" y="915"/>
                    <a:pt x="652" y="747"/>
                    <a:pt x="696" y="579"/>
                  </a:cubicBezTo>
                  <a:cubicBezTo>
                    <a:pt x="740" y="411"/>
                    <a:pt x="791" y="121"/>
                    <a:pt x="816" y="0"/>
                  </a:cubicBezTo>
                </a:path>
              </a:pathLst>
            </a:custGeom>
            <a:noFill/>
            <a:ln w="28575" cmpd="sng">
              <a:solidFill>
                <a:srgbClr val="0066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Oval 271"/>
            <p:cNvSpPr/>
            <p:nvPr/>
          </p:nvSpPr>
          <p:spPr>
            <a:xfrm>
              <a:off x="4096955" y="2346375"/>
              <a:ext cx="153478" cy="170894"/>
            </a:xfrm>
            <a:prstGeom prst="ellipse">
              <a:avLst/>
            </a:prstGeom>
            <a:solidFill>
              <a:srgbClr val="0066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3" name="TextBox 272"/>
          <p:cNvSpPr txBox="1"/>
          <p:nvPr/>
        </p:nvSpPr>
        <p:spPr>
          <a:xfrm>
            <a:off x="4182093" y="2346375"/>
            <a:ext cx="919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(</a:t>
            </a:r>
            <a:r>
              <a:rPr lang="en-GB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800" b="1" dirty="0" err="1"/>
              <a:t>,</a:t>
            </a:r>
            <a:r>
              <a:rPr lang="en-GB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800" b="1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9" name="TextBox 268"/>
              <p:cNvSpPr txBox="1"/>
              <p:nvPr/>
            </p:nvSpPr>
            <p:spPr>
              <a:xfrm>
                <a:off x="8120065" y="4763703"/>
                <a:ext cx="2420710" cy="1446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600" b="1" dirty="0"/>
                  <a:t>(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6600" b="1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GB" sz="6600" b="1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6600" b="1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num>
                          <m:den>
                            <m:r>
                              <a:rPr lang="en-GB" sz="6600" b="1" i="1" dirty="0" smtClean="0">
                                <a:solidFill>
                                  <a:srgbClr val="FF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6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6600" b="1" dirty="0"/>
                  <a:t>, </a:t>
                </a:r>
                <a:r>
                  <a:rPr lang="en-GB" sz="6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b="1" dirty="0"/>
                  <a:t>)</a:t>
                </a:r>
              </a:p>
            </p:txBody>
          </p:sp>
        </mc:Choice>
        <mc:Fallback xmlns="">
          <p:sp>
            <p:nvSpPr>
              <p:cNvPr id="269" name="TextBox 2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0065" y="4763703"/>
                <a:ext cx="2420710" cy="1446871"/>
              </a:xfrm>
              <a:prstGeom prst="rect">
                <a:avLst/>
              </a:prstGeom>
              <a:blipFill>
                <a:blip r:embed="rId2"/>
                <a:stretch>
                  <a:fillRect l="-17128" t="-7143" r="-2771" b="-168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6550335" y="3264613"/>
            <a:ext cx="51989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is the co-ordinate of the pink point?</a:t>
            </a:r>
          </a:p>
        </p:txBody>
      </p:sp>
      <p:sp>
        <p:nvSpPr>
          <p:cNvPr id="17" name="Text Box 227"/>
          <p:cNvSpPr txBox="1">
            <a:spLocks noChangeArrowheads="1"/>
          </p:cNvSpPr>
          <p:nvPr/>
        </p:nvSpPr>
        <p:spPr bwMode="auto">
          <a:xfrm>
            <a:off x="7745186" y="1867595"/>
            <a:ext cx="223701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rgbClr val="FF33CC"/>
                </a:solidFill>
                <a:latin typeface="Times New Roman" pitchFamily="18" charset="0"/>
              </a:rPr>
              <a:t>f(</a:t>
            </a:r>
            <a:r>
              <a:rPr lang="en-GB" sz="6600" dirty="0" err="1">
                <a:solidFill>
                  <a:srgbClr val="FF33CC"/>
                </a:solidFill>
              </a:rPr>
              <a:t>a</a:t>
            </a:r>
            <a:r>
              <a:rPr lang="en-GB" sz="6600" i="1" dirty="0" err="1">
                <a:solidFill>
                  <a:srgbClr val="FF33CC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FF33CC"/>
                </a:solidFill>
                <a:latin typeface="Times New Roman" pitchFamily="18" charset="0"/>
              </a:rPr>
              <a:t>)</a:t>
            </a:r>
            <a:endParaRPr lang="en-GB" sz="6600" dirty="0">
              <a:solidFill>
                <a:srgbClr val="FF33CC"/>
              </a:solidFill>
            </a:endParaRPr>
          </a:p>
        </p:txBody>
      </p:sp>
      <p:sp>
        <p:nvSpPr>
          <p:cNvPr id="18" name="Text Box 227"/>
          <p:cNvSpPr txBox="1">
            <a:spLocks noChangeArrowheads="1"/>
          </p:cNvSpPr>
          <p:nvPr/>
        </p:nvSpPr>
        <p:spPr bwMode="auto">
          <a:xfrm>
            <a:off x="7745186" y="470577"/>
            <a:ext cx="17526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dirty="0">
                <a:solidFill>
                  <a:srgbClr val="0066CC"/>
                </a:solidFill>
                <a:latin typeface="Times New Roman" pitchFamily="18" charset="0"/>
              </a:rPr>
              <a:t>f(</a:t>
            </a:r>
            <a:r>
              <a:rPr lang="en-GB" sz="6600" i="1" dirty="0">
                <a:solidFill>
                  <a:srgbClr val="0066CC"/>
                </a:solidFill>
                <a:latin typeface="Times New Roman" pitchFamily="18" charset="0"/>
              </a:rPr>
              <a:t>x</a:t>
            </a:r>
            <a:r>
              <a:rPr lang="en-GB" sz="6600" dirty="0">
                <a:solidFill>
                  <a:srgbClr val="0066CC"/>
                </a:solidFill>
                <a:latin typeface="Times New Roman" pitchFamily="18" charset="0"/>
              </a:rPr>
              <a:t>)</a:t>
            </a:r>
            <a:endParaRPr lang="en-GB" sz="6600" dirty="0">
              <a:solidFill>
                <a:schemeClr val="bg1"/>
              </a:solidFill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2629314" y="953139"/>
            <a:ext cx="1348444" cy="2585444"/>
          </a:xfrm>
          <a:custGeom>
            <a:avLst/>
            <a:gdLst>
              <a:gd name="T0" fmla="*/ 0 w 816"/>
              <a:gd name="T1" fmla="*/ 0 h 1155"/>
              <a:gd name="T2" fmla="*/ 302418750 w 816"/>
              <a:gd name="T3" fmla="*/ 1459169277 h 1155"/>
              <a:gd name="T4" fmla="*/ 665321250 w 816"/>
              <a:gd name="T5" fmla="*/ 2147483647 h 1155"/>
              <a:gd name="T6" fmla="*/ 1028223750 w 816"/>
              <a:gd name="T7" fmla="*/ 2147483647 h 1155"/>
              <a:gd name="T8" fmla="*/ 1391126250 w 816"/>
              <a:gd name="T9" fmla="*/ 2147483647 h 1155"/>
              <a:gd name="T10" fmla="*/ 1754028750 w 816"/>
              <a:gd name="T11" fmla="*/ 1459169277 h 1155"/>
              <a:gd name="T12" fmla="*/ 2056447500 w 816"/>
              <a:gd name="T13" fmla="*/ 0 h 115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16" h="1155">
                <a:moveTo>
                  <a:pt x="0" y="0"/>
                </a:moveTo>
                <a:cubicBezTo>
                  <a:pt x="20" y="97"/>
                  <a:pt x="76" y="411"/>
                  <a:pt x="120" y="579"/>
                </a:cubicBezTo>
                <a:cubicBezTo>
                  <a:pt x="164" y="747"/>
                  <a:pt x="216" y="915"/>
                  <a:pt x="264" y="1011"/>
                </a:cubicBezTo>
                <a:cubicBezTo>
                  <a:pt x="312" y="1107"/>
                  <a:pt x="360" y="1155"/>
                  <a:pt x="408" y="1155"/>
                </a:cubicBezTo>
                <a:cubicBezTo>
                  <a:pt x="456" y="1155"/>
                  <a:pt x="504" y="1107"/>
                  <a:pt x="552" y="1011"/>
                </a:cubicBezTo>
                <a:cubicBezTo>
                  <a:pt x="600" y="915"/>
                  <a:pt x="652" y="747"/>
                  <a:pt x="696" y="579"/>
                </a:cubicBezTo>
                <a:cubicBezTo>
                  <a:pt x="740" y="411"/>
                  <a:pt x="791" y="121"/>
                  <a:pt x="816" y="0"/>
                </a:cubicBezTo>
              </a:path>
            </a:pathLst>
          </a:custGeom>
          <a:noFill/>
          <a:ln w="28575" cmpd="sng">
            <a:solidFill>
              <a:srgbClr val="FF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3658388" y="2346375"/>
            <a:ext cx="153478" cy="170894"/>
          </a:xfrm>
          <a:prstGeom prst="ellipse">
            <a:avLst/>
          </a:prstGeom>
          <a:solidFill>
            <a:srgbClr val="FF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52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85" y="419552"/>
            <a:ext cx="11119757" cy="1801133"/>
          </a:xfrm>
        </p:spPr>
        <p:txBody>
          <a:bodyPr>
            <a:noAutofit/>
          </a:bodyPr>
          <a:lstStyle/>
          <a:p>
            <a:pPr algn="ctr"/>
            <a:r>
              <a:rPr lang="en-GB" sz="6600" b="1" dirty="0">
                <a:latin typeface="+mn-lt"/>
              </a:rPr>
              <a:t>Using function notation, </a:t>
            </a:r>
            <a:br>
              <a:rPr lang="en-GB" sz="6600" b="1" dirty="0">
                <a:latin typeface="+mn-lt"/>
              </a:rPr>
            </a:br>
            <a:r>
              <a:rPr lang="en-GB" sz="6600" b="1" dirty="0">
                <a:latin typeface="+mn-lt"/>
              </a:rPr>
              <a:t>write out: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659" y="2431266"/>
            <a:ext cx="9858808" cy="113380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7200" dirty="0"/>
              <a:t>Translating 12 units down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5140" y="3828459"/>
            <a:ext cx="66967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</a:rPr>
              <a:t>f(</a:t>
            </a:r>
            <a:r>
              <a:rPr lang="en-GB" sz="13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>
                <a:solidFill>
                  <a:srgbClr val="FF0000"/>
                </a:solidFill>
              </a:rPr>
              <a:t>) – 12</a:t>
            </a:r>
          </a:p>
        </p:txBody>
      </p:sp>
    </p:spTree>
    <p:extLst>
      <p:ext uri="{BB962C8B-B14F-4D97-AF65-F5344CB8AC3E}">
        <p14:creationId xmlns:p14="http://schemas.microsoft.com/office/powerpoint/2010/main" val="170395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85" y="419552"/>
            <a:ext cx="11119757" cy="1801133"/>
          </a:xfrm>
        </p:spPr>
        <p:txBody>
          <a:bodyPr>
            <a:noAutofit/>
          </a:bodyPr>
          <a:lstStyle/>
          <a:p>
            <a:pPr algn="ctr"/>
            <a:r>
              <a:rPr lang="en-GB" sz="6600" b="1" dirty="0">
                <a:latin typeface="+mn-lt"/>
              </a:rPr>
              <a:t>Using function notation, </a:t>
            </a:r>
            <a:br>
              <a:rPr lang="en-GB" sz="6600" b="1" dirty="0">
                <a:latin typeface="+mn-lt"/>
              </a:rPr>
            </a:br>
            <a:r>
              <a:rPr lang="en-GB" sz="6600" b="1" dirty="0">
                <a:latin typeface="+mn-lt"/>
              </a:rPr>
              <a:t>write out: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659" y="2431266"/>
            <a:ext cx="9858808" cy="113380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7200" dirty="0"/>
              <a:t>Translating 5 units left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5140" y="3828459"/>
            <a:ext cx="66967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</a:rPr>
              <a:t>f(</a:t>
            </a:r>
            <a:r>
              <a:rPr lang="en-GB" sz="13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3800" dirty="0">
                <a:solidFill>
                  <a:srgbClr val="FF0000"/>
                </a:solidFill>
                <a:cs typeface="Times New Roman" panose="02020603050405020304" pitchFamily="18" charset="0"/>
              </a:rPr>
              <a:t>+ 5</a:t>
            </a:r>
            <a:r>
              <a:rPr lang="en-GB" sz="13800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4528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85" y="419552"/>
            <a:ext cx="11119757" cy="1801133"/>
          </a:xfrm>
        </p:spPr>
        <p:txBody>
          <a:bodyPr>
            <a:noAutofit/>
          </a:bodyPr>
          <a:lstStyle/>
          <a:p>
            <a:pPr algn="ctr"/>
            <a:r>
              <a:rPr lang="en-GB" sz="6600" b="1" dirty="0">
                <a:latin typeface="+mn-lt"/>
              </a:rPr>
              <a:t>Using function notation, </a:t>
            </a:r>
            <a:br>
              <a:rPr lang="en-GB" sz="6600" b="1" dirty="0">
                <a:latin typeface="+mn-lt"/>
              </a:rPr>
            </a:br>
            <a:r>
              <a:rPr lang="en-GB" sz="6600" b="1" dirty="0">
                <a:latin typeface="+mn-lt"/>
              </a:rPr>
              <a:t>write out: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659" y="2431266"/>
            <a:ext cx="9858808" cy="113380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7200" dirty="0"/>
              <a:t>Reflex in the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axis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65140" y="3828459"/>
                <a:ext cx="6696744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9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3800" dirty="0">
                    <a:solidFill>
                      <a:srgbClr val="FF0000"/>
                    </a:solidFill>
                  </a:rPr>
                  <a:t>f(</a:t>
                </a:r>
                <a:r>
                  <a:rPr lang="en-GB" sz="13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3800" dirty="0">
                    <a:solidFill>
                      <a:srgbClr val="FF000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140" y="3828459"/>
                <a:ext cx="6696744" cy="2215991"/>
              </a:xfrm>
              <a:prstGeom prst="rect">
                <a:avLst/>
              </a:prstGeom>
              <a:blipFill>
                <a:blip r:embed="rId2"/>
                <a:stretch>
                  <a:fillRect t="-23901" b="-450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863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85" y="419552"/>
            <a:ext cx="11119757" cy="1801133"/>
          </a:xfrm>
        </p:spPr>
        <p:txBody>
          <a:bodyPr>
            <a:noAutofit/>
          </a:bodyPr>
          <a:lstStyle/>
          <a:p>
            <a:pPr algn="ctr"/>
            <a:r>
              <a:rPr lang="en-GB" sz="6600" b="1" dirty="0">
                <a:latin typeface="+mn-lt"/>
              </a:rPr>
              <a:t>Using function notation, </a:t>
            </a:r>
            <a:br>
              <a:rPr lang="en-GB" sz="6600" b="1" dirty="0">
                <a:latin typeface="+mn-lt"/>
              </a:rPr>
            </a:br>
            <a:r>
              <a:rPr lang="en-GB" sz="6600" b="1" dirty="0">
                <a:latin typeface="+mn-lt"/>
              </a:rPr>
              <a:t>write out: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659" y="2431266"/>
            <a:ext cx="9858808" cy="113380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7200" dirty="0"/>
              <a:t>Stretch in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axis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5140" y="3828459"/>
            <a:ext cx="66967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3800" dirty="0" err="1">
                <a:solidFill>
                  <a:srgbClr val="FF0000"/>
                </a:solidFill>
              </a:rPr>
              <a:t>f</a:t>
            </a:r>
            <a:r>
              <a:rPr lang="en-GB" sz="13800" dirty="0">
                <a:solidFill>
                  <a:srgbClr val="FF0000"/>
                </a:solidFill>
              </a:rPr>
              <a:t>(</a:t>
            </a:r>
            <a:r>
              <a:rPr lang="en-GB" sz="13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2228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324377" y="1113918"/>
                <a:ext cx="5571724" cy="1477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8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8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GB" sz="8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8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800" dirty="0">
                    <a:solidFill>
                      <a:srgbClr val="FF0000"/>
                    </a:solidFill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4377" y="1113918"/>
                <a:ext cx="5571724" cy="14771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49110" y="3979936"/>
                <a:ext cx="8177893" cy="1477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8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8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8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8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8800" b="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8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8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110" y="3979936"/>
                <a:ext cx="8177893" cy="14771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F4D2A6E-9908-AA3C-A136-68EB5815BDAF}"/>
                  </a:ext>
                </a:extLst>
              </p:cNvPr>
              <p:cNvSpPr txBox="1"/>
              <p:nvPr/>
            </p:nvSpPr>
            <p:spPr>
              <a:xfrm>
                <a:off x="9227003" y="3925507"/>
                <a:ext cx="2106385" cy="14771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88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88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  <m:r>
                          <a:rPr kumimoji="0" lang="en-GB" sz="88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e>
                      <m:sup>
                        <m:r>
                          <a:rPr kumimoji="0" lang="en-GB" sz="8800" b="1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sup>
                    </m:sSup>
                  </m:oMath>
                </a14:m>
                <a:r>
                  <a:rPr kumimoji="0" lang="en-GB" sz="8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F4D2A6E-9908-AA3C-A136-68EB5815BD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7003" y="3925507"/>
                <a:ext cx="2106385" cy="14771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75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85" y="419552"/>
            <a:ext cx="11119757" cy="1801133"/>
          </a:xfrm>
        </p:spPr>
        <p:txBody>
          <a:bodyPr>
            <a:noAutofit/>
          </a:bodyPr>
          <a:lstStyle/>
          <a:p>
            <a:pPr algn="ctr"/>
            <a:r>
              <a:rPr lang="en-GB" sz="6600" b="1" dirty="0">
                <a:latin typeface="+mn-lt"/>
              </a:rPr>
              <a:t>Using function notation, </a:t>
            </a:r>
            <a:br>
              <a:rPr lang="en-GB" sz="6600" b="1" dirty="0">
                <a:latin typeface="+mn-lt"/>
              </a:rPr>
            </a:br>
            <a:r>
              <a:rPr lang="en-GB" sz="6600" b="1" dirty="0">
                <a:latin typeface="+mn-lt"/>
              </a:rPr>
              <a:t>write out: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659" y="2431266"/>
            <a:ext cx="9858808" cy="113380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7200" dirty="0"/>
              <a:t>Translating 8 units 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5140" y="3828459"/>
            <a:ext cx="66967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</a:rPr>
              <a:t>f(</a:t>
            </a:r>
            <a:r>
              <a:rPr lang="en-GB" sz="13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>
                <a:solidFill>
                  <a:srgbClr val="FF0000"/>
                </a:solidFill>
              </a:rPr>
              <a:t>) + 8</a:t>
            </a:r>
          </a:p>
        </p:txBody>
      </p:sp>
    </p:spTree>
    <p:extLst>
      <p:ext uri="{BB962C8B-B14F-4D97-AF65-F5344CB8AC3E}">
        <p14:creationId xmlns:p14="http://schemas.microsoft.com/office/powerpoint/2010/main" val="138524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85" y="419552"/>
            <a:ext cx="11119757" cy="1801133"/>
          </a:xfrm>
        </p:spPr>
        <p:txBody>
          <a:bodyPr>
            <a:noAutofit/>
          </a:bodyPr>
          <a:lstStyle/>
          <a:p>
            <a:pPr algn="ctr"/>
            <a:r>
              <a:rPr lang="en-GB" sz="6600" b="1" dirty="0">
                <a:latin typeface="+mn-lt"/>
              </a:rPr>
              <a:t>Using function notation, </a:t>
            </a:r>
            <a:br>
              <a:rPr lang="en-GB" sz="6600" b="1" dirty="0">
                <a:latin typeface="+mn-lt"/>
              </a:rPr>
            </a:br>
            <a:r>
              <a:rPr lang="en-GB" sz="6600" b="1" dirty="0">
                <a:latin typeface="+mn-lt"/>
              </a:rPr>
              <a:t>write out: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659" y="2431266"/>
            <a:ext cx="9858808" cy="113380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7200" dirty="0"/>
              <a:t>Translating 7 units right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5140" y="3828459"/>
            <a:ext cx="66967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</a:rPr>
              <a:t>f(</a:t>
            </a:r>
            <a:r>
              <a:rPr lang="en-GB" sz="13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3800" dirty="0">
                <a:solidFill>
                  <a:srgbClr val="FF0000"/>
                </a:solidFill>
                <a:cs typeface="Times New Roman" panose="02020603050405020304" pitchFamily="18" charset="0"/>
              </a:rPr>
              <a:t>– 7</a:t>
            </a:r>
            <a:r>
              <a:rPr lang="en-GB" sz="13800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4731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85" y="419552"/>
            <a:ext cx="11119757" cy="1801133"/>
          </a:xfrm>
        </p:spPr>
        <p:txBody>
          <a:bodyPr>
            <a:noAutofit/>
          </a:bodyPr>
          <a:lstStyle/>
          <a:p>
            <a:pPr algn="ctr"/>
            <a:r>
              <a:rPr lang="en-GB" sz="6600" b="1" dirty="0">
                <a:latin typeface="+mn-lt"/>
              </a:rPr>
              <a:t>Using function notation, </a:t>
            </a:r>
            <a:br>
              <a:rPr lang="en-GB" sz="6600" b="1" dirty="0">
                <a:latin typeface="+mn-lt"/>
              </a:rPr>
            </a:br>
            <a:r>
              <a:rPr lang="en-GB" sz="6600" b="1" dirty="0">
                <a:latin typeface="+mn-lt"/>
              </a:rPr>
              <a:t>write out: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659" y="2431266"/>
            <a:ext cx="9858808" cy="113380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7200" dirty="0"/>
              <a:t>Reflex in the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axis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5140" y="3828459"/>
            <a:ext cx="66967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</a:rPr>
              <a:t>f(</a:t>
            </a:r>
            <a:r>
              <a:rPr lang="en-GB" sz="13800" dirty="0">
                <a:solidFill>
                  <a:srgbClr val="FF0000"/>
                </a:solidFill>
                <a:cs typeface="Times New Roman" panose="02020603050405020304" pitchFamily="18" charset="0"/>
              </a:rPr>
              <a:t>– </a:t>
            </a:r>
            <a:r>
              <a:rPr lang="en-GB" sz="13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4415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85" y="419552"/>
            <a:ext cx="11119757" cy="1801133"/>
          </a:xfrm>
        </p:spPr>
        <p:txBody>
          <a:bodyPr>
            <a:noAutofit/>
          </a:bodyPr>
          <a:lstStyle/>
          <a:p>
            <a:pPr algn="ctr"/>
            <a:r>
              <a:rPr lang="en-GB" sz="6600" b="1" dirty="0">
                <a:latin typeface="+mn-lt"/>
              </a:rPr>
              <a:t>Using function notation, </a:t>
            </a:r>
            <a:br>
              <a:rPr lang="en-GB" sz="6600" b="1" dirty="0">
                <a:latin typeface="+mn-lt"/>
              </a:rPr>
            </a:br>
            <a:r>
              <a:rPr lang="en-GB" sz="6600" b="1" dirty="0">
                <a:latin typeface="+mn-lt"/>
              </a:rPr>
              <a:t>write out: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659" y="2431266"/>
            <a:ext cx="9858808" cy="113380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7200" dirty="0"/>
              <a:t>Stretch in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axis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5140" y="3828459"/>
            <a:ext cx="66967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</a:rPr>
              <a:t>f(</a:t>
            </a:r>
            <a:r>
              <a:rPr lang="en-GB" sz="13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</a:t>
            </a:r>
            <a:r>
              <a:rPr lang="en-GB" sz="13800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807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33282" y="3583630"/>
                <a:ext cx="725020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88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en-GB" sz="88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sz="88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d>
                      <m:r>
                        <a:rPr lang="en-GB" sz="88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282" y="3583630"/>
                <a:ext cx="7250204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613328" y="1315302"/>
                <a:ext cx="6071987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)=2</m:t>
                    </m:r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8800" dirty="0">
                    <a:solidFill>
                      <a:srgbClr val="0000FF"/>
                    </a:solidFill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3328" y="1315302"/>
                <a:ext cx="6071987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CF14738-FEB9-1868-F598-FFE982B2D06D}"/>
                  </a:ext>
                </a:extLst>
              </p:cNvPr>
              <p:cNvSpPr txBox="1"/>
              <p:nvPr/>
            </p:nvSpPr>
            <p:spPr>
              <a:xfrm>
                <a:off x="9383486" y="3647338"/>
                <a:ext cx="1621972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en-GB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CF14738-FEB9-1868-F598-FFE982B2D0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3486" y="3647338"/>
                <a:ext cx="1621972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5914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6AFAA-E558-52DC-A236-461123DA3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E2FF4F-3BD8-CC30-304A-ED80CC8318B7}"/>
                  </a:ext>
                </a:extLst>
              </p:cNvPr>
              <p:cNvSpPr txBox="1"/>
              <p:nvPr/>
            </p:nvSpPr>
            <p:spPr>
              <a:xfrm>
                <a:off x="1230086" y="3087704"/>
                <a:ext cx="5731328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88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8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88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E2FF4F-3BD8-CC30-304A-ED80CC8318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086" y="3087704"/>
                <a:ext cx="5731328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011AFE2-2ED9-E1CE-9596-A3F421DE6A4A}"/>
                  </a:ext>
                </a:extLst>
              </p:cNvPr>
              <p:cNvSpPr txBox="1"/>
              <p:nvPr/>
            </p:nvSpPr>
            <p:spPr>
              <a:xfrm>
                <a:off x="829557" y="928860"/>
                <a:ext cx="6071987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)=2</m:t>
                    </m:r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8800" dirty="0">
                    <a:solidFill>
                      <a:srgbClr val="0000FF"/>
                    </a:solidFill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011AFE2-2ED9-E1CE-9596-A3F421DE6A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557" y="928860"/>
                <a:ext cx="6071987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0B0D5BC-1A52-8F41-261A-4004DC1D5F23}"/>
                  </a:ext>
                </a:extLst>
              </p:cNvPr>
              <p:cNvSpPr txBox="1"/>
              <p:nvPr/>
            </p:nvSpPr>
            <p:spPr>
              <a:xfrm>
                <a:off x="5671457" y="4899196"/>
                <a:ext cx="4740729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8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0" lang="en-GB" sz="8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8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8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0B0D5BC-1A52-8F41-261A-4004DC1D5F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1457" y="4899196"/>
                <a:ext cx="4740729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29A3B8C-3C3C-A4FB-D5C2-598C14DA47F1}"/>
                  </a:ext>
                </a:extLst>
              </p:cNvPr>
              <p:cNvSpPr txBox="1"/>
              <p:nvPr/>
            </p:nvSpPr>
            <p:spPr>
              <a:xfrm>
                <a:off x="6961414" y="3114293"/>
                <a:ext cx="4425043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d>
                        <m:dPr>
                          <m:ctrlPr>
                            <a:rPr kumimoji="0" lang="en-GB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29A3B8C-3C3C-A4FB-D5C2-598C14DA47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414" y="3114293"/>
                <a:ext cx="4425043" cy="1446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962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45385-87DA-54CC-DB5A-37C798D1B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DD7F962-3224-564F-C0F1-21BAA82FA9A5}"/>
                  </a:ext>
                </a:extLst>
              </p:cNvPr>
              <p:cNvSpPr txBox="1"/>
              <p:nvPr/>
            </p:nvSpPr>
            <p:spPr>
              <a:xfrm>
                <a:off x="1790701" y="3512246"/>
                <a:ext cx="5731328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880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8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8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DD7F962-3224-564F-C0F1-21BAA82FA9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701" y="3512246"/>
                <a:ext cx="5731328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53562B0-C492-A7A7-B15C-B579E29DFB15}"/>
                  </a:ext>
                </a:extLst>
              </p:cNvPr>
              <p:cNvSpPr txBox="1"/>
              <p:nvPr/>
            </p:nvSpPr>
            <p:spPr>
              <a:xfrm>
                <a:off x="1390172" y="1353402"/>
                <a:ext cx="6071987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88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88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8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)=3</m:t>
                    </m:r>
                    <m:r>
                      <a:rPr lang="en-GB" sz="88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8800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53562B0-C492-A7A7-B15C-B579E29DF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172" y="1353402"/>
                <a:ext cx="6071987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E78703-F92E-B7C6-7794-37746B4792B4}"/>
                  </a:ext>
                </a:extLst>
              </p:cNvPr>
              <p:cNvSpPr txBox="1"/>
              <p:nvPr/>
            </p:nvSpPr>
            <p:spPr>
              <a:xfrm>
                <a:off x="7358743" y="3555163"/>
                <a:ext cx="3684815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8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8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</m:oMath>
                  </m:oMathPara>
                </a14:m>
                <a:endParaRPr lang="en-GB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E78703-F92E-B7C6-7794-37746B4792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8743" y="3555163"/>
                <a:ext cx="3684815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627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900DD-E67F-004E-B637-81F2A6CEE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1E2AF1-6B44-F704-1BC6-9BC8618D1689}"/>
                  </a:ext>
                </a:extLst>
              </p:cNvPr>
              <p:cNvSpPr txBox="1"/>
              <p:nvPr/>
            </p:nvSpPr>
            <p:spPr>
              <a:xfrm>
                <a:off x="1872344" y="2908089"/>
                <a:ext cx="457744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8800" b="0" i="1" dirty="0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8800" i="1" dirty="0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dirty="0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8800" b="0" i="1" dirty="0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1E2AF1-6B44-F704-1BC6-9BC8618D16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344" y="2908089"/>
                <a:ext cx="4577442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ABE14D8-9E11-805E-54B7-1728D5E8A2BD}"/>
                  </a:ext>
                </a:extLst>
              </p:cNvPr>
              <p:cNvSpPr txBox="1"/>
              <p:nvPr/>
            </p:nvSpPr>
            <p:spPr>
              <a:xfrm>
                <a:off x="1983444" y="640388"/>
                <a:ext cx="6071987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b="0" i="1" dirty="0" smtClean="0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8800" b="0" i="1" dirty="0" smtClean="0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8800" b="0" i="1" dirty="0" smtClean="0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800" b="0" i="1" dirty="0" smtClean="0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)=5</m:t>
                    </m:r>
                    <m:r>
                      <a:rPr lang="en-GB" sz="8800" b="0" i="1" dirty="0" smtClean="0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8800" dirty="0">
                    <a:solidFill>
                      <a:srgbClr val="FF00FF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ABE14D8-9E11-805E-54B7-1728D5E8A2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3444" y="640388"/>
                <a:ext cx="6071987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BAB0B7-1A1F-CDF6-B151-B5AA169ED952}"/>
                  </a:ext>
                </a:extLst>
              </p:cNvPr>
              <p:cNvSpPr txBox="1"/>
              <p:nvPr/>
            </p:nvSpPr>
            <p:spPr>
              <a:xfrm>
                <a:off x="6213023" y="2951006"/>
                <a:ext cx="3638549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8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(5</m:t>
                      </m:r>
                      <m:r>
                        <a:rPr kumimoji="0" lang="en-GB" sz="8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8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en-GB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BAB0B7-1A1F-CDF6-B151-B5AA169ED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3023" y="2951006"/>
                <a:ext cx="3638549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703B275-57D1-9A2A-2924-2D5318053DBA}"/>
                  </a:ext>
                </a:extLst>
              </p:cNvPr>
              <p:cNvSpPr txBox="1"/>
              <p:nvPr/>
            </p:nvSpPr>
            <p:spPr>
              <a:xfrm>
                <a:off x="4876801" y="4899197"/>
                <a:ext cx="3875313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8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𝟏𝟎</m:t>
                      </m:r>
                      <m:r>
                        <a:rPr kumimoji="0" lang="en-GB" sz="8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b="1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703B275-57D1-9A2A-2924-2D5318053D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1" y="4899197"/>
                <a:ext cx="3875313" cy="1446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465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1630</Words>
  <Application>Microsoft Office PowerPoint</Application>
  <PresentationFormat>Widescreen</PresentationFormat>
  <Paragraphs>375</Paragraphs>
  <Slides>53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0" baseType="lpstr">
      <vt:lpstr>Arial</vt:lpstr>
      <vt:lpstr>Calibri</vt:lpstr>
      <vt:lpstr>Calibri Light</vt:lpstr>
      <vt:lpstr>Cambria Math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will happen to the point (3,2)  under the transformation f(x) + 5?</vt:lpstr>
      <vt:lpstr>What will happen to the point (3, 2)  under the transformation f(x) – 8?</vt:lpstr>
      <vt:lpstr>What will happen to the point (3, 2)  under the transformation f(x + 1)?</vt:lpstr>
      <vt:lpstr>What will happen to the point (3, 2)  under the transformation f(x – 4)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Using function notation,  write out:</vt:lpstr>
      <vt:lpstr>Using function notation,  write out:</vt:lpstr>
      <vt:lpstr>Using function notation,  write out:</vt:lpstr>
      <vt:lpstr>Using function notation,  write out:</vt:lpstr>
      <vt:lpstr>Using function notation,  write out:</vt:lpstr>
      <vt:lpstr>Using function notation,  write out:</vt:lpstr>
      <vt:lpstr>Using function notation,  write out:</vt:lpstr>
      <vt:lpstr>Using function notation,  write out: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58</cp:revision>
  <dcterms:created xsi:type="dcterms:W3CDTF">2016-01-20T14:58:53Z</dcterms:created>
  <dcterms:modified xsi:type="dcterms:W3CDTF">2025-10-29T08:13:03Z</dcterms:modified>
</cp:coreProperties>
</file>