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1"/>
  </p:handoutMasterIdLst>
  <p:sldIdLst>
    <p:sldId id="272" r:id="rId2"/>
    <p:sldId id="256" r:id="rId3"/>
    <p:sldId id="286" r:id="rId4"/>
    <p:sldId id="258" r:id="rId5"/>
    <p:sldId id="287" r:id="rId6"/>
    <p:sldId id="261" r:id="rId7"/>
    <p:sldId id="288" r:id="rId8"/>
    <p:sldId id="262" r:id="rId9"/>
    <p:sldId id="289" r:id="rId10"/>
    <p:sldId id="264" r:id="rId11"/>
    <p:sldId id="290" r:id="rId12"/>
    <p:sldId id="266" r:id="rId13"/>
    <p:sldId id="291" r:id="rId14"/>
    <p:sldId id="268" r:id="rId15"/>
    <p:sldId id="292" r:id="rId16"/>
    <p:sldId id="270" r:id="rId17"/>
    <p:sldId id="293" r:id="rId18"/>
    <p:sldId id="273" r:id="rId19"/>
    <p:sldId id="294" r:id="rId20"/>
    <p:sldId id="275" r:id="rId21"/>
    <p:sldId id="295" r:id="rId22"/>
    <p:sldId id="277" r:id="rId23"/>
    <p:sldId id="296" r:id="rId24"/>
    <p:sldId id="285" r:id="rId25"/>
    <p:sldId id="300" r:id="rId26"/>
    <p:sldId id="281" r:id="rId27"/>
    <p:sldId id="298" r:id="rId28"/>
    <p:sldId id="283" r:id="rId29"/>
    <p:sldId id="29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AFA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4D0929-2EFF-4FFA-999A-761FC6E96816}" v="6" dt="2022-02-07T06:04:16.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86" d="100"/>
          <a:sy n="86" d="100"/>
        </p:scale>
        <p:origin x="-189"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63ABB3FC-1467-4915-9BD3-1CCDCFE64D89}"/>
    <pc:docChg chg="modSld">
      <pc:chgData name="Stewart Gale" userId="3647ddd2-6040-41ae-a96d-232c23482af8" providerId="ADAL" clId="{63ABB3FC-1467-4915-9BD3-1CCDCFE64D89}" dt="2021-02-07T04:25:59.373" v="82" actId="20577"/>
      <pc:docMkLst>
        <pc:docMk/>
      </pc:docMkLst>
      <pc:sldChg chg="modSp mod">
        <pc:chgData name="Stewart Gale" userId="3647ddd2-6040-41ae-a96d-232c23482af8" providerId="ADAL" clId="{63ABB3FC-1467-4915-9BD3-1CCDCFE64D89}" dt="2021-02-07T04:25:59.373" v="82" actId="20577"/>
        <pc:sldMkLst>
          <pc:docMk/>
          <pc:sldMk cId="2291404581" sldId="293"/>
        </pc:sldMkLst>
        <pc:graphicFrameChg chg="mod modGraphic">
          <ac:chgData name="Stewart Gale" userId="3647ddd2-6040-41ae-a96d-232c23482af8" providerId="ADAL" clId="{63ABB3FC-1467-4915-9BD3-1CCDCFE64D89}" dt="2021-02-07T04:25:59.373" v="82" actId="20577"/>
          <ac:graphicFrameMkLst>
            <pc:docMk/>
            <pc:sldMk cId="2291404581" sldId="293"/>
            <ac:graphicFrameMk id="7" creationId="{00000000-0000-0000-0000-000000000000}"/>
          </ac:graphicFrameMkLst>
        </pc:graphicFrameChg>
      </pc:sldChg>
    </pc:docChg>
  </pc:docChgLst>
  <pc:docChgLst>
    <pc:chgData name="Stewart Gale" userId="3647ddd2-6040-41ae-a96d-232c23482af8" providerId="ADAL" clId="{024D0929-2EFF-4FFA-999A-761FC6E96816}"/>
    <pc:docChg chg="undo redo custSel modSld">
      <pc:chgData name="Stewart Gale" userId="3647ddd2-6040-41ae-a96d-232c23482af8" providerId="ADAL" clId="{024D0929-2EFF-4FFA-999A-761FC6E96816}" dt="2022-08-22T17:52:58.262" v="330" actId="20577"/>
      <pc:docMkLst>
        <pc:docMk/>
      </pc:docMkLst>
      <pc:sldChg chg="addSp delSp modSp mod">
        <pc:chgData name="Stewart Gale" userId="3647ddd2-6040-41ae-a96d-232c23482af8" providerId="ADAL" clId="{024D0929-2EFF-4FFA-999A-761FC6E96816}" dt="2022-02-07T06:04:06.182" v="292" actId="1076"/>
        <pc:sldMkLst>
          <pc:docMk/>
          <pc:sldMk cId="3488157450" sldId="256"/>
        </pc:sldMkLst>
        <pc:spChg chg="add mod">
          <ac:chgData name="Stewart Gale" userId="3647ddd2-6040-41ae-a96d-232c23482af8" providerId="ADAL" clId="{024D0929-2EFF-4FFA-999A-761FC6E96816}" dt="2022-02-07T05:56:55.900" v="123" actId="14100"/>
          <ac:spMkLst>
            <pc:docMk/>
            <pc:sldMk cId="3488157450" sldId="256"/>
            <ac:spMk id="2" creationId="{9B5064C6-8BB9-4945-B377-5C8C6E9B6DF8}"/>
          </ac:spMkLst>
        </pc:spChg>
        <pc:spChg chg="add del mod">
          <ac:chgData name="Stewart Gale" userId="3647ddd2-6040-41ae-a96d-232c23482af8" providerId="ADAL" clId="{024D0929-2EFF-4FFA-999A-761FC6E96816}" dt="2022-02-07T06:03:31.085" v="285" actId="478"/>
          <ac:spMkLst>
            <pc:docMk/>
            <pc:sldMk cId="3488157450" sldId="256"/>
            <ac:spMk id="3" creationId="{0624E266-A23D-4476-AD18-1094DCFF946B}"/>
          </ac:spMkLst>
        </pc:spChg>
        <pc:spChg chg="add del mod">
          <ac:chgData name="Stewart Gale" userId="3647ddd2-6040-41ae-a96d-232c23482af8" providerId="ADAL" clId="{024D0929-2EFF-4FFA-999A-761FC6E96816}" dt="2022-02-07T06:03:36.428" v="287" actId="478"/>
          <ac:spMkLst>
            <pc:docMk/>
            <pc:sldMk cId="3488157450" sldId="256"/>
            <ac:spMk id="4" creationId="{66BB64E9-66F7-471A-9EE6-72CA8D5A91BC}"/>
          </ac:spMkLst>
        </pc:spChg>
        <pc:spChg chg="add del mod">
          <ac:chgData name="Stewart Gale" userId="3647ddd2-6040-41ae-a96d-232c23482af8" providerId="ADAL" clId="{024D0929-2EFF-4FFA-999A-761FC6E96816}" dt="2022-02-07T06:03:36.428" v="287" actId="478"/>
          <ac:spMkLst>
            <pc:docMk/>
            <pc:sldMk cId="3488157450" sldId="256"/>
            <ac:spMk id="7" creationId="{35BD0302-B91A-456D-9150-F533A9EA4A3D}"/>
          </ac:spMkLst>
        </pc:spChg>
        <pc:picChg chg="add mod">
          <ac:chgData name="Stewart Gale" userId="3647ddd2-6040-41ae-a96d-232c23482af8" providerId="ADAL" clId="{024D0929-2EFF-4FFA-999A-761FC6E96816}" dt="2022-02-07T06:04:06.182" v="292" actId="1076"/>
          <ac:picMkLst>
            <pc:docMk/>
            <pc:sldMk cId="3488157450" sldId="256"/>
            <ac:picMk id="6" creationId="{C6FC4BE5-DDB6-4ED7-A5C6-8B0B2E1B2333}"/>
          </ac:picMkLst>
        </pc:picChg>
        <pc:picChg chg="del">
          <ac:chgData name="Stewart Gale" userId="3647ddd2-6040-41ae-a96d-232c23482af8" providerId="ADAL" clId="{024D0929-2EFF-4FFA-999A-761FC6E96816}" dt="2022-02-07T06:03:28.114" v="284" actId="478"/>
          <ac:picMkLst>
            <pc:docMk/>
            <pc:sldMk cId="3488157450" sldId="256"/>
            <ac:picMk id="1026" creationId="{00000000-0000-0000-0000-000000000000}"/>
          </ac:picMkLst>
        </pc:picChg>
      </pc:sldChg>
      <pc:sldChg chg="modSp mod">
        <pc:chgData name="Stewart Gale" userId="3647ddd2-6040-41ae-a96d-232c23482af8" providerId="ADAL" clId="{024D0929-2EFF-4FFA-999A-761FC6E96816}" dt="2022-08-22T17:52:58.262" v="330" actId="20577"/>
        <pc:sldMkLst>
          <pc:docMk/>
          <pc:sldMk cId="3220382278" sldId="272"/>
        </pc:sldMkLst>
        <pc:spChg chg="mod">
          <ac:chgData name="Stewart Gale" userId="3647ddd2-6040-41ae-a96d-232c23482af8" providerId="ADAL" clId="{024D0929-2EFF-4FFA-999A-761FC6E96816}" dt="2022-08-22T17:52:58.262" v="330" actId="20577"/>
          <ac:spMkLst>
            <pc:docMk/>
            <pc:sldMk cId="3220382278" sldId="272"/>
            <ac:spMk id="4" creationId="{00000000-0000-0000-0000-000000000000}"/>
          </ac:spMkLst>
        </pc:spChg>
      </pc:sldChg>
      <pc:sldChg chg="addSp delSp modSp mod">
        <pc:chgData name="Stewart Gale" userId="3647ddd2-6040-41ae-a96d-232c23482af8" providerId="ADAL" clId="{024D0929-2EFF-4FFA-999A-761FC6E96816}" dt="2022-02-07T06:05:46.877" v="316" actId="14100"/>
        <pc:sldMkLst>
          <pc:docMk/>
          <pc:sldMk cId="3308101589" sldId="286"/>
        </pc:sldMkLst>
        <pc:spChg chg="mod">
          <ac:chgData name="Stewart Gale" userId="3647ddd2-6040-41ae-a96d-232c23482af8" providerId="ADAL" clId="{024D0929-2EFF-4FFA-999A-761FC6E96816}" dt="2022-02-07T06:05:42.415" v="315" actId="1036"/>
          <ac:spMkLst>
            <pc:docMk/>
            <pc:sldMk cId="3308101589" sldId="286"/>
            <ac:spMk id="10" creationId="{00000000-0000-0000-0000-000000000000}"/>
          </ac:spMkLst>
        </pc:spChg>
        <pc:graphicFrameChg chg="modGraphic">
          <ac:chgData name="Stewart Gale" userId="3647ddd2-6040-41ae-a96d-232c23482af8" providerId="ADAL" clId="{024D0929-2EFF-4FFA-999A-761FC6E96816}" dt="2022-02-07T06:03:11.528" v="281" actId="20577"/>
          <ac:graphicFrameMkLst>
            <pc:docMk/>
            <pc:sldMk cId="3308101589" sldId="286"/>
            <ac:graphicFrameMk id="7" creationId="{00000000-0000-0000-0000-000000000000}"/>
          </ac:graphicFrameMkLst>
        </pc:graphicFrameChg>
        <pc:picChg chg="add mod modCrop">
          <ac:chgData name="Stewart Gale" userId="3647ddd2-6040-41ae-a96d-232c23482af8" providerId="ADAL" clId="{024D0929-2EFF-4FFA-999A-761FC6E96816}" dt="2022-02-07T06:05:46.877" v="316" actId="14100"/>
          <ac:picMkLst>
            <pc:docMk/>
            <pc:sldMk cId="3308101589" sldId="286"/>
            <ac:picMk id="2" creationId="{B1D43AE1-B04E-4A6B-9A71-3AD822CF34EC}"/>
          </ac:picMkLst>
        </pc:picChg>
        <pc:picChg chg="del">
          <ac:chgData name="Stewart Gale" userId="3647ddd2-6040-41ae-a96d-232c23482af8" providerId="ADAL" clId="{024D0929-2EFF-4FFA-999A-761FC6E96816}" dt="2022-02-07T05:59:17.457" v="158" actId="478"/>
          <ac:picMkLst>
            <pc:docMk/>
            <pc:sldMk cId="3308101589" sldId="286"/>
            <ac:picMk id="8" creationId="{00000000-0000-0000-0000-000000000000}"/>
          </ac:picMkLst>
        </pc:picChg>
      </pc:sldChg>
      <pc:sldChg chg="modSp mod">
        <pc:chgData name="Stewart Gale" userId="3647ddd2-6040-41ae-a96d-232c23482af8" providerId="ADAL" clId="{024D0929-2EFF-4FFA-999A-761FC6E96816}" dt="2022-02-07T06:01:50.120" v="199" actId="20577"/>
        <pc:sldMkLst>
          <pc:docMk/>
          <pc:sldMk cId="506155670" sldId="287"/>
        </pc:sldMkLst>
        <pc:graphicFrameChg chg="modGraphic">
          <ac:chgData name="Stewart Gale" userId="3647ddd2-6040-41ae-a96d-232c23482af8" providerId="ADAL" clId="{024D0929-2EFF-4FFA-999A-761FC6E96816}" dt="2022-02-07T06:01:50.120" v="199" actId="20577"/>
          <ac:graphicFrameMkLst>
            <pc:docMk/>
            <pc:sldMk cId="506155670" sldId="287"/>
            <ac:graphicFrameMk id="7" creationId="{00000000-0000-0000-0000-000000000000}"/>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7E50A3-A954-44FC-A8D5-0C898BAA3B35}" type="datetimeFigureOut">
              <a:rPr lang="en-GB" smtClean="0"/>
              <a:t>22/08/2022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1A0533-35AC-4CC4-B4AC-E742C66315BB}" type="slidenum">
              <a:rPr lang="en-GB" smtClean="0"/>
              <a:t>‹#›</a:t>
            </a:fld>
            <a:endParaRPr lang="en-GB"/>
          </a:p>
        </p:txBody>
      </p:sp>
    </p:spTree>
    <p:extLst>
      <p:ext uri="{BB962C8B-B14F-4D97-AF65-F5344CB8AC3E}">
        <p14:creationId xmlns:p14="http://schemas.microsoft.com/office/powerpoint/2010/main" val="18571833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370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4017663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95382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61582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32109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78501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567241-9216-4993-A6C3-2C1D44028612}" type="datetimeFigureOut">
              <a:rPr lang="en-GB" smtClean="0"/>
              <a:t>22/08/2022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491614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567241-9216-4993-A6C3-2C1D44028612}" type="datetimeFigureOut">
              <a:rPr lang="en-GB" smtClean="0"/>
              <a:t>22/08/2022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22229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67241-9216-4993-A6C3-2C1D44028612}" type="datetimeFigureOut">
              <a:rPr lang="en-GB" smtClean="0"/>
              <a:t>22/08/2022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132423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60746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22929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67241-9216-4993-A6C3-2C1D44028612}" type="datetimeFigureOut">
              <a:rPr lang="en-GB" smtClean="0"/>
              <a:t>22/08/2022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97F04-1B70-470F-96E9-6FCAD09F910D}" type="slidenum">
              <a:rPr lang="en-GB" smtClean="0"/>
              <a:t>‹#›</a:t>
            </a:fld>
            <a:endParaRPr lang="en-GB"/>
          </a:p>
        </p:txBody>
      </p:sp>
    </p:spTree>
    <p:extLst>
      <p:ext uri="{BB962C8B-B14F-4D97-AF65-F5344CB8AC3E}">
        <p14:creationId xmlns:p14="http://schemas.microsoft.com/office/powerpoint/2010/main" val="1692048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6324" y="68762"/>
            <a:ext cx="11799651" cy="5401479"/>
          </a:xfrm>
          <a:prstGeom prst="rect">
            <a:avLst/>
          </a:prstGeom>
          <a:noFill/>
        </p:spPr>
        <p:txBody>
          <a:bodyPr wrap="square" rtlCol="0">
            <a:spAutoFit/>
          </a:bodyPr>
          <a:lstStyle/>
          <a:p>
            <a:pPr algn="ctr"/>
            <a:r>
              <a:rPr lang="en-GB" sz="9600" b="1" dirty="0"/>
              <a:t>Diagnostic </a:t>
            </a:r>
            <a:r>
              <a:rPr lang="en-GB" sz="9600" b="1"/>
              <a:t>Assessment</a:t>
            </a:r>
            <a:r>
              <a:rPr lang="en-GB" sz="11500"/>
              <a:t> .Delta 2 </a:t>
            </a:r>
            <a:endParaRPr lang="en-GB" sz="11500" dirty="0"/>
          </a:p>
          <a:p>
            <a:pPr algn="ctr"/>
            <a:r>
              <a:rPr lang="en-GB" sz="11500" dirty="0"/>
              <a:t> Unit 5</a:t>
            </a:r>
          </a:p>
        </p:txBody>
      </p:sp>
      <p:pic>
        <p:nvPicPr>
          <p:cNvPr id="5" name="Picture 4"/>
          <p:cNvPicPr>
            <a:picLocks noChangeAspect="1"/>
          </p:cNvPicPr>
          <p:nvPr/>
        </p:nvPicPr>
        <p:blipFill>
          <a:blip r:embed="rId2"/>
          <a:stretch>
            <a:fillRect/>
          </a:stretch>
        </p:blipFill>
        <p:spPr>
          <a:xfrm>
            <a:off x="107005" y="2769502"/>
            <a:ext cx="4212076" cy="3964562"/>
          </a:xfrm>
          <a:prstGeom prst="rect">
            <a:avLst/>
          </a:prstGeom>
        </p:spPr>
      </p:pic>
      <p:sp>
        <p:nvSpPr>
          <p:cNvPr id="6" name="Oval 5"/>
          <p:cNvSpPr/>
          <p:nvPr/>
        </p:nvSpPr>
        <p:spPr>
          <a:xfrm>
            <a:off x="1235825" y="2923955"/>
            <a:ext cx="2859579" cy="2723158"/>
          </a:xfrm>
          <a:prstGeom prst="ellipse">
            <a:avLst/>
          </a:prstGeom>
          <a:solidFill>
            <a:srgbClr val="92D050"/>
          </a:soli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1219435" y="3084668"/>
            <a:ext cx="2892357" cy="2308324"/>
          </a:xfrm>
          <a:prstGeom prst="rect">
            <a:avLst/>
          </a:prstGeom>
          <a:noFill/>
        </p:spPr>
        <p:txBody>
          <a:bodyPr wrap="square" rtlCol="0">
            <a:spAutoFit/>
          </a:bodyPr>
          <a:lstStyle/>
          <a:p>
            <a:pPr algn="ctr"/>
            <a:r>
              <a:rPr lang="en-GB" b="1" dirty="0"/>
              <a:t>Translations</a:t>
            </a:r>
          </a:p>
          <a:p>
            <a:pPr algn="ctr"/>
            <a:r>
              <a:rPr lang="en-GB" b="1" dirty="0"/>
              <a:t>Reflections</a:t>
            </a:r>
          </a:p>
          <a:p>
            <a:pPr algn="ctr"/>
            <a:r>
              <a:rPr lang="en-GB" b="1" dirty="0"/>
              <a:t>Rotational Symmetry</a:t>
            </a:r>
          </a:p>
          <a:p>
            <a:pPr algn="ctr"/>
            <a:r>
              <a:rPr lang="en-GB" b="1" dirty="0"/>
              <a:t>Rotations</a:t>
            </a:r>
          </a:p>
          <a:p>
            <a:pPr algn="ctr"/>
            <a:r>
              <a:rPr lang="en-GB" b="1" dirty="0"/>
              <a:t>Enlargement</a:t>
            </a:r>
          </a:p>
          <a:p>
            <a:pPr algn="ctr"/>
            <a:r>
              <a:rPr lang="en-GB" b="1" dirty="0"/>
              <a:t>Combined Transformations</a:t>
            </a:r>
          </a:p>
          <a:p>
            <a:pPr algn="ctr"/>
            <a:r>
              <a:rPr lang="en-GB" b="1" dirty="0"/>
              <a:t>Enlargement of </a:t>
            </a:r>
          </a:p>
          <a:p>
            <a:pPr algn="ctr"/>
            <a:r>
              <a:rPr lang="en-GB" b="1" dirty="0"/>
              <a:t>Area and Volume</a:t>
            </a:r>
          </a:p>
        </p:txBody>
      </p:sp>
    </p:spTree>
    <p:extLst>
      <p:ext uri="{BB962C8B-B14F-4D97-AF65-F5344CB8AC3E}">
        <p14:creationId xmlns:p14="http://schemas.microsoft.com/office/powerpoint/2010/main" val="3220382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5 – Rotational Symmetry  </a:t>
            </a:r>
          </a:p>
        </p:txBody>
      </p:sp>
      <p:pic>
        <p:nvPicPr>
          <p:cNvPr id="2" name="Picture 1"/>
          <p:cNvPicPr>
            <a:picLocks noChangeAspect="1"/>
          </p:cNvPicPr>
          <p:nvPr/>
        </p:nvPicPr>
        <p:blipFill rotWithShape="1">
          <a:blip r:embed="rId2"/>
          <a:srcRect l="3515" t="11562" r="4062" b="8021"/>
          <a:stretch/>
        </p:blipFill>
        <p:spPr>
          <a:xfrm>
            <a:off x="1743074" y="1047009"/>
            <a:ext cx="8553451" cy="5581796"/>
          </a:xfrm>
          <a:prstGeom prst="rect">
            <a:avLst/>
          </a:prstGeom>
        </p:spPr>
      </p:pic>
    </p:spTree>
    <p:extLst>
      <p:ext uri="{BB962C8B-B14F-4D97-AF65-F5344CB8AC3E}">
        <p14:creationId xmlns:p14="http://schemas.microsoft.com/office/powerpoint/2010/main" val="247060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909204216"/>
              </p:ext>
            </p:extLst>
          </p:nvPr>
        </p:nvGraphicFramePr>
        <p:xfrm>
          <a:off x="773444" y="3062395"/>
          <a:ext cx="10909475" cy="367592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100" b="0" dirty="0">
                          <a:solidFill>
                            <a:schemeClr val="tx1"/>
                          </a:solidFill>
                          <a:effectLst/>
                        </a:rPr>
                        <a:t>Imagine the top-right vertex (corner) is marked in some way. When the shape is rotated through a half turn (180°), this vertex will match that on the bottom-left vertex. The whole shape will look the same as it did at its starting position. Another half a turn will return it to its starting position, meaning rotational symmetry of order 2. The other quadrilaterals have no rotational symmetry (so rotational symmetry of order 1) because in both cases it will take a complete turn before we get back to the picture we started with.</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be confused with lines of symmetry.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not understand rotational symmetry.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think a parallelogram has no rotational symmetry.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5 – Rotational Symmetry </a:t>
            </a:r>
          </a:p>
        </p:txBody>
      </p:sp>
      <p:pic>
        <p:nvPicPr>
          <p:cNvPr id="4" name="Picture 3"/>
          <p:cNvPicPr>
            <a:picLocks noChangeAspect="1"/>
          </p:cNvPicPr>
          <p:nvPr/>
        </p:nvPicPr>
        <p:blipFill rotWithShape="1">
          <a:blip r:embed="rId2"/>
          <a:srcRect l="3515" t="21728" r="4062" b="8021"/>
          <a:stretch/>
        </p:blipFill>
        <p:spPr>
          <a:xfrm>
            <a:off x="6991349" y="828674"/>
            <a:ext cx="3752851" cy="2139449"/>
          </a:xfrm>
          <a:prstGeom prst="rect">
            <a:avLst/>
          </a:prstGeom>
        </p:spPr>
      </p:pic>
      <p:pic>
        <p:nvPicPr>
          <p:cNvPr id="5" name="Picture 4"/>
          <p:cNvPicPr>
            <a:picLocks noChangeAspect="1"/>
          </p:cNvPicPr>
          <p:nvPr/>
        </p:nvPicPr>
        <p:blipFill rotWithShape="1">
          <a:blip r:embed="rId2"/>
          <a:srcRect l="3515" t="11562" r="4062" b="79233"/>
          <a:stretch/>
        </p:blipFill>
        <p:spPr>
          <a:xfrm>
            <a:off x="590550" y="1542490"/>
            <a:ext cx="6029326" cy="450372"/>
          </a:xfrm>
          <a:prstGeom prst="rect">
            <a:avLst/>
          </a:prstGeom>
        </p:spPr>
      </p:pic>
    </p:spTree>
    <p:extLst>
      <p:ext uri="{BB962C8B-B14F-4D97-AF65-F5344CB8AC3E}">
        <p14:creationId xmlns:p14="http://schemas.microsoft.com/office/powerpoint/2010/main" val="3030935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6 – Rotations </a:t>
            </a:r>
          </a:p>
        </p:txBody>
      </p:sp>
      <p:pic>
        <p:nvPicPr>
          <p:cNvPr id="2" name="Picture 1"/>
          <p:cNvPicPr>
            <a:picLocks noChangeAspect="1"/>
          </p:cNvPicPr>
          <p:nvPr/>
        </p:nvPicPr>
        <p:blipFill rotWithShape="1">
          <a:blip r:embed="rId2"/>
          <a:srcRect l="6562" t="12709" r="2188" b="20612"/>
          <a:stretch/>
        </p:blipFill>
        <p:spPr>
          <a:xfrm>
            <a:off x="923924" y="1037630"/>
            <a:ext cx="9801225" cy="5371583"/>
          </a:xfrm>
          <a:prstGeom prst="rect">
            <a:avLst/>
          </a:prstGeom>
        </p:spPr>
      </p:pic>
    </p:spTree>
    <p:extLst>
      <p:ext uri="{BB962C8B-B14F-4D97-AF65-F5344CB8AC3E}">
        <p14:creationId xmlns:p14="http://schemas.microsoft.com/office/powerpoint/2010/main" val="117178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588560242"/>
              </p:ext>
            </p:extLst>
          </p:nvPr>
        </p:nvGraphicFramePr>
        <p:xfrm>
          <a:off x="230519" y="3052870"/>
          <a:ext cx="11704306" cy="3736884"/>
        </p:xfrm>
        <a:graphic>
          <a:graphicData uri="http://schemas.openxmlformats.org/drawingml/2006/table">
            <a:tbl>
              <a:tblPr/>
              <a:tblGrid>
                <a:gridCol w="2850107">
                  <a:extLst>
                    <a:ext uri="{9D8B030D-6E8A-4147-A177-3AD203B41FA5}">
                      <a16:colId xmlns:a16="http://schemas.microsoft.com/office/drawing/2014/main" val="2525775135"/>
                    </a:ext>
                  </a:extLst>
                </a:gridCol>
                <a:gridCol w="8854199">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When rotated 180 degrees, the shape P would rotate by a half turn. Point (-1,3) would rotate around to (1,-3).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rotated 90 degrees through the origin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rotated correctly but may have rotated the wrong point.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correct answer but has incorrectly written the coordinates the wrong around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6 – Rotations</a:t>
            </a:r>
          </a:p>
        </p:txBody>
      </p:sp>
      <p:pic>
        <p:nvPicPr>
          <p:cNvPr id="5" name="Picture 4"/>
          <p:cNvPicPr>
            <a:picLocks noChangeAspect="1"/>
          </p:cNvPicPr>
          <p:nvPr/>
        </p:nvPicPr>
        <p:blipFill rotWithShape="1">
          <a:blip r:embed="rId2"/>
          <a:srcRect l="6562" t="12709" r="2188" b="20612"/>
          <a:stretch/>
        </p:blipFill>
        <p:spPr>
          <a:xfrm>
            <a:off x="3248025" y="761404"/>
            <a:ext cx="5200650" cy="2210396"/>
          </a:xfrm>
          <a:prstGeom prst="rect">
            <a:avLst/>
          </a:prstGeom>
        </p:spPr>
      </p:pic>
    </p:spTree>
    <p:extLst>
      <p:ext uri="{BB962C8B-B14F-4D97-AF65-F5344CB8AC3E}">
        <p14:creationId xmlns:p14="http://schemas.microsoft.com/office/powerpoint/2010/main" val="2438495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7 – Rotations</a:t>
            </a:r>
          </a:p>
        </p:txBody>
      </p:sp>
      <p:pic>
        <p:nvPicPr>
          <p:cNvPr id="2" name="Picture 1"/>
          <p:cNvPicPr>
            <a:picLocks noChangeAspect="1"/>
          </p:cNvPicPr>
          <p:nvPr/>
        </p:nvPicPr>
        <p:blipFill rotWithShape="1">
          <a:blip r:embed="rId2"/>
          <a:srcRect l="4219" t="10833" r="48281" b="18775"/>
          <a:stretch/>
        </p:blipFill>
        <p:spPr>
          <a:xfrm>
            <a:off x="6096000" y="682705"/>
            <a:ext cx="5441921" cy="6048375"/>
          </a:xfrm>
          <a:prstGeom prst="rect">
            <a:avLst/>
          </a:prstGeom>
        </p:spPr>
      </p:pic>
      <p:sp>
        <p:nvSpPr>
          <p:cNvPr id="3" name="TextBox 2"/>
          <p:cNvSpPr txBox="1"/>
          <p:nvPr/>
        </p:nvSpPr>
        <p:spPr>
          <a:xfrm>
            <a:off x="216694" y="2116872"/>
            <a:ext cx="5662612" cy="2554545"/>
          </a:xfrm>
          <a:prstGeom prst="rect">
            <a:avLst/>
          </a:prstGeom>
          <a:noFill/>
        </p:spPr>
        <p:txBody>
          <a:bodyPr wrap="square" rtlCol="0">
            <a:spAutoFit/>
          </a:bodyPr>
          <a:lstStyle/>
          <a:p>
            <a:pPr algn="ctr"/>
            <a:r>
              <a:rPr lang="en-GB" sz="4000" dirty="0"/>
              <a:t>What is the co-ordinate of the centre of rotation that </a:t>
            </a:r>
          </a:p>
          <a:p>
            <a:pPr algn="ctr"/>
            <a:r>
              <a:rPr lang="en-GB" sz="4000" dirty="0"/>
              <a:t>maps A onto B after a rotation of 270˚ ACW?</a:t>
            </a:r>
          </a:p>
        </p:txBody>
      </p:sp>
    </p:spTree>
    <p:extLst>
      <p:ext uri="{BB962C8B-B14F-4D97-AF65-F5344CB8AC3E}">
        <p14:creationId xmlns:p14="http://schemas.microsoft.com/office/powerpoint/2010/main" val="1191770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829296554"/>
              </p:ext>
            </p:extLst>
          </p:nvPr>
        </p:nvGraphicFramePr>
        <p:xfrm>
          <a:off x="304800" y="3062395"/>
          <a:ext cx="11610975" cy="3736884"/>
        </p:xfrm>
        <a:graphic>
          <a:graphicData uri="http://schemas.openxmlformats.org/drawingml/2006/table">
            <a:tbl>
              <a:tblPr/>
              <a:tblGrid>
                <a:gridCol w="2850107">
                  <a:extLst>
                    <a:ext uri="{9D8B030D-6E8A-4147-A177-3AD203B41FA5}">
                      <a16:colId xmlns:a16="http://schemas.microsoft.com/office/drawing/2014/main" val="2525775135"/>
                    </a:ext>
                  </a:extLst>
                </a:gridCol>
                <a:gridCol w="8760868">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(1,3)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Student has correctly identified using tracing paper that the </a:t>
                      </a:r>
                      <a:r>
                        <a:rPr lang="en-US" sz="2000" b="0" dirty="0" err="1">
                          <a:solidFill>
                            <a:schemeClr val="tx1"/>
                          </a:solidFill>
                          <a:effectLst/>
                        </a:rPr>
                        <a:t>centre</a:t>
                      </a:r>
                      <a:r>
                        <a:rPr lang="en-US" sz="2000" b="0" dirty="0">
                          <a:solidFill>
                            <a:schemeClr val="tx1"/>
                          </a:solidFill>
                          <a:effectLst/>
                        </a:rPr>
                        <a:t> of rotation can only be at (1,3).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Student may think that the origin is always the </a:t>
                      </a:r>
                      <a:r>
                        <a:rPr lang="en-US" sz="1800" b="0" dirty="0" err="1">
                          <a:solidFill>
                            <a:schemeClr val="tx1"/>
                          </a:solidFill>
                          <a:effectLst/>
                        </a:rPr>
                        <a:t>centre</a:t>
                      </a:r>
                      <a:r>
                        <a:rPr lang="en-US" sz="1800" b="0" dirty="0">
                          <a:solidFill>
                            <a:schemeClr val="tx1"/>
                          </a:solidFill>
                          <a:effectLst/>
                        </a:rPr>
                        <a:t> of rotation in any question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(3,1)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have identified the correct </a:t>
                      </a:r>
                      <a:r>
                        <a:rPr lang="en-US" sz="1800" b="0" dirty="0" err="1">
                          <a:solidFill>
                            <a:schemeClr val="tx1"/>
                          </a:solidFill>
                          <a:effectLst/>
                        </a:rPr>
                        <a:t>centre</a:t>
                      </a:r>
                      <a:r>
                        <a:rPr lang="en-US" sz="1800" b="0" dirty="0">
                          <a:solidFill>
                            <a:schemeClr val="tx1"/>
                          </a:solidFill>
                          <a:effectLst/>
                        </a:rPr>
                        <a:t> but has made an error when writing down the coordinates.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(-1,1)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think that the closest point between the two shapes is the </a:t>
                      </a:r>
                      <a:r>
                        <a:rPr lang="en-US" sz="1800" b="0" dirty="0" err="1">
                          <a:solidFill>
                            <a:schemeClr val="tx1"/>
                          </a:solidFill>
                          <a:effectLst/>
                        </a:rPr>
                        <a:t>centre</a:t>
                      </a:r>
                      <a:r>
                        <a:rPr lang="en-US" sz="1800" b="0" dirty="0">
                          <a:solidFill>
                            <a:schemeClr val="tx1"/>
                          </a:solidFill>
                          <a:effectLst/>
                        </a:rPr>
                        <a:t> of rotation.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7 – Rotations</a:t>
            </a:r>
          </a:p>
        </p:txBody>
      </p:sp>
      <p:pic>
        <p:nvPicPr>
          <p:cNvPr id="4" name="Picture 3"/>
          <p:cNvPicPr>
            <a:picLocks noChangeAspect="1"/>
          </p:cNvPicPr>
          <p:nvPr/>
        </p:nvPicPr>
        <p:blipFill rotWithShape="1">
          <a:blip r:embed="rId2"/>
          <a:srcRect l="4219" t="10833" r="48281" b="18775"/>
          <a:stretch/>
        </p:blipFill>
        <p:spPr>
          <a:xfrm>
            <a:off x="9382125" y="0"/>
            <a:ext cx="2641571" cy="2935951"/>
          </a:xfrm>
          <a:prstGeom prst="rect">
            <a:avLst/>
          </a:prstGeom>
        </p:spPr>
      </p:pic>
      <p:sp>
        <p:nvSpPr>
          <p:cNvPr id="5" name="TextBox 4"/>
          <p:cNvSpPr txBox="1"/>
          <p:nvPr/>
        </p:nvSpPr>
        <p:spPr>
          <a:xfrm>
            <a:off x="742719" y="1313855"/>
            <a:ext cx="7896687" cy="954107"/>
          </a:xfrm>
          <a:prstGeom prst="rect">
            <a:avLst/>
          </a:prstGeom>
          <a:noFill/>
        </p:spPr>
        <p:txBody>
          <a:bodyPr wrap="square" rtlCol="0">
            <a:spAutoFit/>
          </a:bodyPr>
          <a:lstStyle/>
          <a:p>
            <a:pPr algn="ctr"/>
            <a:r>
              <a:rPr lang="en-GB" sz="2800" dirty="0"/>
              <a:t>What is the co-ordinate of the centre of rotation that </a:t>
            </a:r>
          </a:p>
          <a:p>
            <a:pPr algn="ctr"/>
            <a:r>
              <a:rPr lang="en-GB" sz="2800" dirty="0"/>
              <a:t>maps A onto B after a rotation of 270˚ ACW?</a:t>
            </a:r>
          </a:p>
        </p:txBody>
      </p:sp>
    </p:spTree>
    <p:extLst>
      <p:ext uri="{BB962C8B-B14F-4D97-AF65-F5344CB8AC3E}">
        <p14:creationId xmlns:p14="http://schemas.microsoft.com/office/powerpoint/2010/main" val="253602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8 – Enlargements  </a:t>
            </a:r>
          </a:p>
        </p:txBody>
      </p:sp>
      <p:pic>
        <p:nvPicPr>
          <p:cNvPr id="2" name="Picture 1"/>
          <p:cNvPicPr>
            <a:picLocks noChangeAspect="1"/>
          </p:cNvPicPr>
          <p:nvPr/>
        </p:nvPicPr>
        <p:blipFill rotWithShape="1">
          <a:blip r:embed="rId2"/>
          <a:srcRect l="12812" t="10416" r="56016" b="24896"/>
          <a:stretch/>
        </p:blipFill>
        <p:spPr>
          <a:xfrm>
            <a:off x="6419850" y="752475"/>
            <a:ext cx="3800475" cy="5915025"/>
          </a:xfrm>
          <a:prstGeom prst="rect">
            <a:avLst/>
          </a:prstGeom>
        </p:spPr>
      </p:pic>
      <p:sp>
        <p:nvSpPr>
          <p:cNvPr id="3" name="TextBox 2"/>
          <p:cNvSpPr txBox="1"/>
          <p:nvPr/>
        </p:nvSpPr>
        <p:spPr>
          <a:xfrm>
            <a:off x="942975" y="2162175"/>
            <a:ext cx="5638800" cy="1938992"/>
          </a:xfrm>
          <a:prstGeom prst="rect">
            <a:avLst/>
          </a:prstGeom>
          <a:noFill/>
        </p:spPr>
        <p:txBody>
          <a:bodyPr wrap="square" rtlCol="0">
            <a:spAutoFit/>
          </a:bodyPr>
          <a:lstStyle/>
          <a:p>
            <a:pPr algn="ctr"/>
            <a:r>
              <a:rPr lang="en-GB" sz="4000" dirty="0"/>
              <a:t>Describes how shape A </a:t>
            </a:r>
          </a:p>
          <a:p>
            <a:pPr algn="ctr"/>
            <a:r>
              <a:rPr lang="en-GB" sz="4000" dirty="0"/>
              <a:t>has been mapped </a:t>
            </a:r>
          </a:p>
          <a:p>
            <a:pPr algn="ctr"/>
            <a:r>
              <a:rPr lang="en-GB" sz="4000" dirty="0"/>
              <a:t>onto shape B</a:t>
            </a:r>
          </a:p>
        </p:txBody>
      </p:sp>
    </p:spTree>
    <p:extLst>
      <p:ext uri="{BB962C8B-B14F-4D97-AF65-F5344CB8AC3E}">
        <p14:creationId xmlns:p14="http://schemas.microsoft.com/office/powerpoint/2010/main" val="2012430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063147830"/>
              </p:ext>
            </p:extLst>
          </p:nvPr>
        </p:nvGraphicFramePr>
        <p:xfrm>
          <a:off x="380013" y="2946549"/>
          <a:ext cx="11431972" cy="3554004"/>
        </p:xfrm>
        <a:graphic>
          <a:graphicData uri="http://schemas.openxmlformats.org/drawingml/2006/table">
            <a:tbl>
              <a:tblPr/>
              <a:tblGrid>
                <a:gridCol w="2850107">
                  <a:extLst>
                    <a:ext uri="{9D8B030D-6E8A-4147-A177-3AD203B41FA5}">
                      <a16:colId xmlns:a16="http://schemas.microsoft.com/office/drawing/2014/main" val="2525775135"/>
                    </a:ext>
                  </a:extLst>
                </a:gridCol>
                <a:gridCol w="8581865">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US" sz="1800" b="0" dirty="0">
                          <a:solidFill>
                            <a:schemeClr val="tx1"/>
                          </a:solidFill>
                          <a:effectLst/>
                          <a:latin typeface="robotobold"/>
                        </a:rPr>
                        <a:t>Enlargement </a:t>
                      </a:r>
                    </a:p>
                    <a:p>
                      <a:pPr algn="ctr" fontAlgn="ctr"/>
                      <a:r>
                        <a:rPr lang="en-US" sz="1800" b="0" dirty="0">
                          <a:solidFill>
                            <a:schemeClr val="tx1"/>
                          </a:solidFill>
                          <a:effectLst/>
                          <a:latin typeface="robotobold"/>
                        </a:rPr>
                        <a:t>Scale Factor 2 and (2,0)</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Enlarging shape A by a scale factor 2 gives and image that is double the size and double the distance away from the </a:t>
                      </a:r>
                      <a:r>
                        <a:rPr lang="en-US" sz="2000" b="0" dirty="0" err="1">
                          <a:solidFill>
                            <a:schemeClr val="tx1"/>
                          </a:solidFill>
                          <a:effectLst/>
                        </a:rPr>
                        <a:t>centre</a:t>
                      </a:r>
                      <a:r>
                        <a:rPr lang="en-US" sz="2000" b="0" dirty="0">
                          <a:solidFill>
                            <a:schemeClr val="tx1"/>
                          </a:solidFill>
                          <a:effectLst/>
                        </a:rPr>
                        <a:t> of enlargement.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bold"/>
                          <a:ea typeface="+mn-ea"/>
                          <a:cs typeface="+mn-cs"/>
                        </a:rPr>
                        <a:t>Scale Factor 2 and (2,0)</a:t>
                      </a:r>
                      <a:endParaRPr kumimoji="0" lang="en-GB" sz="3200" b="0" i="0" u="none" strike="noStrike" kern="1200" cap="none" spc="0" normalizeH="0" baseline="0" noProof="0" dirty="0">
                        <a:ln>
                          <a:noFill/>
                        </a:ln>
                        <a:solidFill>
                          <a:prstClr val="black"/>
                        </a:solidFill>
                        <a:effectLst/>
                        <a:uLnTx/>
                        <a:uFillTx/>
                        <a:latin typeface="robotobold"/>
                        <a:ea typeface="+mn-ea"/>
                        <a:cs typeface="+mn-cs"/>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missed out a key bit of terminology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bold"/>
                          <a:ea typeface="+mn-ea"/>
                          <a:cs typeface="+mn-cs"/>
                        </a:rPr>
                        <a:t>Enlargement </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bold"/>
                          <a:ea typeface="+mn-ea"/>
                          <a:cs typeface="+mn-cs"/>
                        </a:rPr>
                        <a:t>Scale Factor 0.5 and (2,0)</a:t>
                      </a:r>
                      <a:endParaRPr kumimoji="0" lang="en-GB" sz="3200" b="0" i="0" u="none" strike="noStrike" kern="1200" cap="none" spc="0" normalizeH="0" baseline="0" noProof="0" dirty="0">
                        <a:ln>
                          <a:noFill/>
                        </a:ln>
                        <a:solidFill>
                          <a:prstClr val="black"/>
                        </a:solidFill>
                        <a:effectLst/>
                        <a:uLnTx/>
                        <a:uFillTx/>
                        <a:latin typeface="robotobold"/>
                        <a:ea typeface="+mn-ea"/>
                        <a:cs typeface="+mn-cs"/>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given the correct answer if it was shape B to shape 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bold"/>
                          <a:ea typeface="+mn-ea"/>
                          <a:cs typeface="+mn-cs"/>
                        </a:rPr>
                        <a:t>Enlargement </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robotobold"/>
                          <a:ea typeface="+mn-ea"/>
                          <a:cs typeface="+mn-cs"/>
                        </a:rPr>
                        <a:t>Scale Factor -2 and (2,0)</a:t>
                      </a:r>
                      <a:endParaRPr kumimoji="0" lang="en-GB" sz="3200" b="0" i="0" u="none" strike="noStrike" kern="1200" cap="none" spc="0" normalizeH="0" baseline="0" noProof="0" dirty="0">
                        <a:ln>
                          <a:noFill/>
                        </a:ln>
                        <a:solidFill>
                          <a:prstClr val="black"/>
                        </a:solidFill>
                        <a:effectLst/>
                        <a:uLnTx/>
                        <a:uFillTx/>
                        <a:latin typeface="robotobold"/>
                        <a:ea typeface="+mn-ea"/>
                        <a:cs typeface="+mn-cs"/>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think that because A is smaller it must be a -2 scale factor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8 – Enlargements </a:t>
            </a:r>
          </a:p>
        </p:txBody>
      </p:sp>
      <p:pic>
        <p:nvPicPr>
          <p:cNvPr id="4" name="Picture 3"/>
          <p:cNvPicPr>
            <a:picLocks noChangeAspect="1"/>
          </p:cNvPicPr>
          <p:nvPr/>
        </p:nvPicPr>
        <p:blipFill rotWithShape="1">
          <a:blip r:embed="rId2"/>
          <a:srcRect l="12812" t="10416" r="56016" b="24896"/>
          <a:stretch/>
        </p:blipFill>
        <p:spPr>
          <a:xfrm>
            <a:off x="9871420" y="76200"/>
            <a:ext cx="1811499" cy="2819400"/>
          </a:xfrm>
          <a:prstGeom prst="rect">
            <a:avLst/>
          </a:prstGeom>
        </p:spPr>
      </p:pic>
      <p:sp>
        <p:nvSpPr>
          <p:cNvPr id="5" name="TextBox 4"/>
          <p:cNvSpPr txBox="1"/>
          <p:nvPr/>
        </p:nvSpPr>
        <p:spPr>
          <a:xfrm>
            <a:off x="2957512" y="1178504"/>
            <a:ext cx="6276975" cy="1200329"/>
          </a:xfrm>
          <a:prstGeom prst="rect">
            <a:avLst/>
          </a:prstGeom>
          <a:noFill/>
        </p:spPr>
        <p:txBody>
          <a:bodyPr wrap="square" rtlCol="0">
            <a:spAutoFit/>
          </a:bodyPr>
          <a:lstStyle/>
          <a:p>
            <a:pPr algn="ctr"/>
            <a:r>
              <a:rPr lang="en-GB" sz="3600" dirty="0"/>
              <a:t>Describes how shape A has been </a:t>
            </a:r>
          </a:p>
          <a:p>
            <a:pPr algn="ctr"/>
            <a:r>
              <a:rPr lang="en-GB" sz="3600" dirty="0"/>
              <a:t>mapped onto shape B</a:t>
            </a:r>
          </a:p>
        </p:txBody>
      </p:sp>
    </p:spTree>
    <p:extLst>
      <p:ext uri="{BB962C8B-B14F-4D97-AF65-F5344CB8AC3E}">
        <p14:creationId xmlns:p14="http://schemas.microsoft.com/office/powerpoint/2010/main" val="2291404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9 – Enlargements </a:t>
            </a:r>
          </a:p>
        </p:txBody>
      </p:sp>
      <p:pic>
        <p:nvPicPr>
          <p:cNvPr id="2" name="Picture 1"/>
          <p:cNvPicPr>
            <a:picLocks noChangeAspect="1"/>
          </p:cNvPicPr>
          <p:nvPr/>
        </p:nvPicPr>
        <p:blipFill rotWithShape="1">
          <a:blip r:embed="rId2"/>
          <a:srcRect t="17444" r="33299" b="7918"/>
          <a:stretch/>
        </p:blipFill>
        <p:spPr>
          <a:xfrm>
            <a:off x="3662363" y="2343149"/>
            <a:ext cx="5119688" cy="4296677"/>
          </a:xfrm>
          <a:prstGeom prst="rect">
            <a:avLst/>
          </a:prstGeom>
        </p:spPr>
      </p:pic>
      <p:sp>
        <p:nvSpPr>
          <p:cNvPr id="4" name="TextBox 3"/>
          <p:cNvSpPr txBox="1"/>
          <p:nvPr/>
        </p:nvSpPr>
        <p:spPr>
          <a:xfrm>
            <a:off x="114300" y="948809"/>
            <a:ext cx="11801475" cy="1200329"/>
          </a:xfrm>
          <a:prstGeom prst="rect">
            <a:avLst/>
          </a:prstGeom>
          <a:noFill/>
        </p:spPr>
        <p:txBody>
          <a:bodyPr wrap="square" rtlCol="0">
            <a:spAutoFit/>
          </a:bodyPr>
          <a:lstStyle/>
          <a:p>
            <a:pPr algn="ctr"/>
            <a:r>
              <a:rPr lang="en-GB" sz="3600" dirty="0"/>
              <a:t>Shape A has been enlarged by a scale factor of 3.</a:t>
            </a:r>
          </a:p>
          <a:p>
            <a:pPr algn="ctr"/>
            <a:r>
              <a:rPr lang="en-GB" sz="3600" dirty="0"/>
              <a:t>What is the co-ordinate of the centre of enlargement?</a:t>
            </a:r>
          </a:p>
        </p:txBody>
      </p:sp>
    </p:spTree>
    <p:extLst>
      <p:ext uri="{BB962C8B-B14F-4D97-AF65-F5344CB8AC3E}">
        <p14:creationId xmlns:p14="http://schemas.microsoft.com/office/powerpoint/2010/main" val="1855904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163837921"/>
              </p:ext>
            </p:extLst>
          </p:nvPr>
        </p:nvGraphicFramePr>
        <p:xfrm>
          <a:off x="158122" y="3119545"/>
          <a:ext cx="11881478" cy="3554004"/>
        </p:xfrm>
        <a:graphic>
          <a:graphicData uri="http://schemas.openxmlformats.org/drawingml/2006/table">
            <a:tbl>
              <a:tblPr/>
              <a:tblGrid>
                <a:gridCol w="2798431">
                  <a:extLst>
                    <a:ext uri="{9D8B030D-6E8A-4147-A177-3AD203B41FA5}">
                      <a16:colId xmlns:a16="http://schemas.microsoft.com/office/drawing/2014/main" val="2525775135"/>
                    </a:ext>
                  </a:extLst>
                </a:gridCol>
                <a:gridCol w="9083047">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(10,10)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When drawing on the construction lines through each point, all lines join up at (10,10).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(7,10)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have </a:t>
                      </a:r>
                      <a:r>
                        <a:rPr lang="en-US" sz="1800" b="0" dirty="0" err="1">
                          <a:solidFill>
                            <a:schemeClr val="tx1"/>
                          </a:solidFill>
                          <a:effectLst/>
                        </a:rPr>
                        <a:t>visualised</a:t>
                      </a:r>
                      <a:r>
                        <a:rPr lang="en-US" sz="1800" b="0" dirty="0">
                          <a:solidFill>
                            <a:schemeClr val="tx1"/>
                          </a:solidFill>
                          <a:effectLst/>
                        </a:rPr>
                        <a:t> that the </a:t>
                      </a:r>
                      <a:r>
                        <a:rPr lang="en-US" sz="1800" b="0" dirty="0" err="1">
                          <a:solidFill>
                            <a:schemeClr val="tx1"/>
                          </a:solidFill>
                          <a:effectLst/>
                        </a:rPr>
                        <a:t>centre</a:t>
                      </a:r>
                      <a:r>
                        <a:rPr lang="en-US" sz="1800" b="0" dirty="0">
                          <a:solidFill>
                            <a:schemeClr val="tx1"/>
                          </a:solidFill>
                          <a:effectLst/>
                        </a:rPr>
                        <a:t> is from the top left-hand corner of the shape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(1,1)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think that the </a:t>
                      </a:r>
                      <a:r>
                        <a:rPr lang="en-US" sz="1800" b="0" dirty="0" err="1">
                          <a:solidFill>
                            <a:schemeClr val="tx1"/>
                          </a:solidFill>
                          <a:effectLst/>
                        </a:rPr>
                        <a:t>centre</a:t>
                      </a:r>
                      <a:r>
                        <a:rPr lang="en-US" sz="1800" b="0" dirty="0">
                          <a:solidFill>
                            <a:schemeClr val="tx1"/>
                          </a:solidFill>
                          <a:effectLst/>
                        </a:rPr>
                        <a:t> of enlargement comes from the furthest actual point from the actual </a:t>
                      </a:r>
                      <a:r>
                        <a:rPr lang="en-US" sz="1800" b="0" dirty="0" err="1">
                          <a:solidFill>
                            <a:schemeClr val="tx1"/>
                          </a:solidFill>
                          <a:effectLst/>
                        </a:rPr>
                        <a:t>centre</a:t>
                      </a:r>
                      <a:endParaRPr lang="en-US" sz="18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(11,10)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The student may have miscounted the number of squares to find the </a:t>
                      </a:r>
                      <a:r>
                        <a:rPr lang="en-US" sz="1800" dirty="0" err="1"/>
                        <a:t>centre</a:t>
                      </a:r>
                      <a:r>
                        <a:rPr lang="en-US" sz="1800" dirty="0"/>
                        <a:t> of enlargement</a:t>
                      </a:r>
                      <a:endParaRPr lang="en-GB" sz="1800" dirty="0"/>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9 – Enlargements</a:t>
            </a:r>
          </a:p>
        </p:txBody>
      </p:sp>
      <p:pic>
        <p:nvPicPr>
          <p:cNvPr id="4" name="Picture 3"/>
          <p:cNvPicPr>
            <a:picLocks noChangeAspect="1"/>
          </p:cNvPicPr>
          <p:nvPr/>
        </p:nvPicPr>
        <p:blipFill rotWithShape="1">
          <a:blip r:embed="rId2"/>
          <a:srcRect t="17444" r="33299" b="7918"/>
          <a:stretch/>
        </p:blipFill>
        <p:spPr>
          <a:xfrm>
            <a:off x="8034338" y="806410"/>
            <a:ext cx="2671762" cy="2242265"/>
          </a:xfrm>
          <a:prstGeom prst="rect">
            <a:avLst/>
          </a:prstGeom>
        </p:spPr>
      </p:pic>
      <p:sp>
        <p:nvSpPr>
          <p:cNvPr id="5" name="TextBox 4"/>
          <p:cNvSpPr txBox="1"/>
          <p:nvPr/>
        </p:nvSpPr>
        <p:spPr>
          <a:xfrm>
            <a:off x="661987" y="1314241"/>
            <a:ext cx="7372351" cy="830997"/>
          </a:xfrm>
          <a:prstGeom prst="rect">
            <a:avLst/>
          </a:prstGeom>
          <a:noFill/>
        </p:spPr>
        <p:txBody>
          <a:bodyPr wrap="square" rtlCol="0">
            <a:spAutoFit/>
          </a:bodyPr>
          <a:lstStyle/>
          <a:p>
            <a:pPr algn="ctr"/>
            <a:r>
              <a:rPr lang="en-GB" sz="2400" dirty="0"/>
              <a:t>Shape A has been enlarged by a scale factor of 3.</a:t>
            </a:r>
          </a:p>
          <a:p>
            <a:pPr algn="ctr"/>
            <a:r>
              <a:rPr lang="en-GB" sz="2400" dirty="0"/>
              <a:t>What is the co-ordinate of the centre of enlargement?</a:t>
            </a:r>
          </a:p>
        </p:txBody>
      </p:sp>
    </p:spTree>
    <p:extLst>
      <p:ext uri="{BB962C8B-B14F-4D97-AF65-F5344CB8AC3E}">
        <p14:creationId xmlns:p14="http://schemas.microsoft.com/office/powerpoint/2010/main" val="3661075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923330"/>
          </a:xfrm>
          <a:prstGeom prst="rect">
            <a:avLst/>
          </a:prstGeom>
          <a:noFill/>
        </p:spPr>
        <p:txBody>
          <a:bodyPr wrap="square" rtlCol="0">
            <a:spAutoFit/>
          </a:bodyPr>
          <a:lstStyle/>
          <a:p>
            <a:pPr algn="ctr"/>
            <a:r>
              <a:rPr lang="en-GB" sz="5400" b="1" dirty="0"/>
              <a:t>Question 1 – Translations </a:t>
            </a:r>
          </a:p>
        </p:txBody>
      </p:sp>
      <p:sp>
        <p:nvSpPr>
          <p:cNvPr id="2" name="Rectangle 1">
            <a:extLst>
              <a:ext uri="{FF2B5EF4-FFF2-40B4-BE49-F238E27FC236}">
                <a16:creationId xmlns:a16="http://schemas.microsoft.com/office/drawing/2014/main" id="{9B5064C6-8BB9-4945-B377-5C8C6E9B6DF8}"/>
              </a:ext>
            </a:extLst>
          </p:cNvPr>
          <p:cNvSpPr/>
          <p:nvPr/>
        </p:nvSpPr>
        <p:spPr>
          <a:xfrm>
            <a:off x="1319154" y="1679504"/>
            <a:ext cx="5796742" cy="848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pic>
        <p:nvPicPr>
          <p:cNvPr id="6" name="Picture 5">
            <a:extLst>
              <a:ext uri="{FF2B5EF4-FFF2-40B4-BE49-F238E27FC236}">
                <a16:creationId xmlns:a16="http://schemas.microsoft.com/office/drawing/2014/main" id="{C6FC4BE5-DDB6-4ED7-A5C6-8B0B2E1B2333}"/>
              </a:ext>
            </a:extLst>
          </p:cNvPr>
          <p:cNvPicPr>
            <a:picLocks noChangeAspect="1"/>
          </p:cNvPicPr>
          <p:nvPr/>
        </p:nvPicPr>
        <p:blipFill>
          <a:blip r:embed="rId2"/>
          <a:stretch>
            <a:fillRect/>
          </a:stretch>
        </p:blipFill>
        <p:spPr>
          <a:xfrm>
            <a:off x="1069772" y="971510"/>
            <a:ext cx="9557851" cy="5678671"/>
          </a:xfrm>
          <a:prstGeom prst="rect">
            <a:avLst/>
          </a:prstGeom>
        </p:spPr>
      </p:pic>
    </p:spTree>
    <p:extLst>
      <p:ext uri="{BB962C8B-B14F-4D97-AF65-F5344CB8AC3E}">
        <p14:creationId xmlns:p14="http://schemas.microsoft.com/office/powerpoint/2010/main" val="3488157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10 – Combined Transformations </a:t>
            </a:r>
          </a:p>
        </p:txBody>
      </p:sp>
      <p:pic>
        <p:nvPicPr>
          <p:cNvPr id="2" name="Picture 1"/>
          <p:cNvPicPr>
            <a:picLocks noChangeAspect="1"/>
          </p:cNvPicPr>
          <p:nvPr/>
        </p:nvPicPr>
        <p:blipFill rotWithShape="1">
          <a:blip r:embed="rId2"/>
          <a:srcRect t="11667" b="12188"/>
          <a:stretch/>
        </p:blipFill>
        <p:spPr>
          <a:xfrm>
            <a:off x="790575" y="830997"/>
            <a:ext cx="10382250" cy="5929239"/>
          </a:xfrm>
          <a:prstGeom prst="rect">
            <a:avLst/>
          </a:prstGeom>
        </p:spPr>
      </p:pic>
    </p:spTree>
    <p:extLst>
      <p:ext uri="{BB962C8B-B14F-4D97-AF65-F5344CB8AC3E}">
        <p14:creationId xmlns:p14="http://schemas.microsoft.com/office/powerpoint/2010/main" val="637932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1841154336"/>
                  </p:ext>
                </p:extLst>
              </p:nvPr>
            </p:nvGraphicFramePr>
            <p:xfrm>
              <a:off x="773444" y="3062395"/>
              <a:ext cx="10909475" cy="3530128"/>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Correct combination.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translation</a:t>
                          </a:r>
                          <a:r>
                            <a:rPr lang="en-US" sz="2000" b="0" baseline="0" dirty="0">
                              <a:solidFill>
                                <a:schemeClr val="tx1"/>
                              </a:solidFill>
                              <a:effectLst/>
                            </a:rPr>
                            <a:t> should be </a:t>
                          </a:r>
                          <a14:m>
                            <m:oMath xmlns:m="http://schemas.openxmlformats.org/officeDocument/2006/math">
                              <m:r>
                                <a:rPr lang="en-GB" sz="2000" b="0" i="0" baseline="0" smtClean="0">
                                  <a:solidFill>
                                    <a:schemeClr val="tx1"/>
                                  </a:solidFill>
                                  <a:effectLst/>
                                  <a:latin typeface="Cambria Math" panose="02040503050406030204" pitchFamily="18" charset="0"/>
                                </a:rPr>
                                <m:t>(</m:t>
                              </m:r>
                              <m:m>
                                <m:mPr>
                                  <m:mcs>
                                    <m:mc>
                                      <m:mcPr>
                                        <m:count m:val="1"/>
                                        <m:mcJc m:val="center"/>
                                      </m:mcPr>
                                    </m:mc>
                                  </m:mcs>
                                  <m:ctrlPr>
                                    <a:rPr lang="en-US" sz="2000" b="0" i="1" baseline="0" smtClean="0">
                                      <a:solidFill>
                                        <a:schemeClr val="tx1"/>
                                      </a:solidFill>
                                      <a:effectLst/>
                                      <a:latin typeface="Cambria Math" panose="02040503050406030204" pitchFamily="18" charset="0"/>
                                    </a:rPr>
                                  </m:ctrlPr>
                                </m:mPr>
                                <m:mr>
                                  <m:e>
                                    <m:r>
                                      <m:rPr>
                                        <m:brk m:alnAt="7"/>
                                      </m:rPr>
                                      <a:rPr lang="en-GB" sz="2000" b="0" i="1" baseline="0" smtClean="0">
                                        <a:solidFill>
                                          <a:schemeClr val="tx1"/>
                                        </a:solidFill>
                                        <a:effectLst/>
                                        <a:latin typeface="Cambria Math" panose="02040503050406030204" pitchFamily="18" charset="0"/>
                                      </a:rPr>
                                      <m:t>0</m:t>
                                    </m:r>
                                  </m:e>
                                </m:mr>
                                <m:mr>
                                  <m:e>
                                    <m:r>
                                      <a:rPr lang="en-GB" sz="2000" b="0" i="1" baseline="0" smtClean="0">
                                        <a:solidFill>
                                          <a:schemeClr val="tx1"/>
                                        </a:solidFill>
                                        <a:effectLst/>
                                        <a:latin typeface="Cambria Math" panose="02040503050406030204" pitchFamily="18" charset="0"/>
                                      </a:rPr>
                                      <m:t>−4</m:t>
                                    </m:r>
                                  </m:e>
                                </m:mr>
                              </m:m>
                              <m:r>
                                <a:rPr lang="en-GB" sz="2000" b="0" i="1" baseline="0" smtClean="0">
                                  <a:solidFill>
                                    <a:schemeClr val="tx1"/>
                                  </a:solidFill>
                                  <a:effectLst/>
                                  <a:latin typeface="Cambria Math" panose="02040503050406030204" pitchFamily="18" charset="0"/>
                                </a:rPr>
                                <m:t>)</m:t>
                              </m:r>
                            </m:oMath>
                          </a14:m>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reflection line should be x = 0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translation should be </a:t>
                          </a:r>
                          <a14:m>
                            <m:oMath xmlns:m="http://schemas.openxmlformats.org/officeDocument/2006/math">
                              <m:r>
                                <a:rPr lang="en-GB" sz="2000" b="0" i="0" baseline="0" smtClean="0">
                                  <a:solidFill>
                                    <a:schemeClr val="tx1"/>
                                  </a:solidFill>
                                  <a:effectLst/>
                                  <a:latin typeface="Cambria Math" panose="02040503050406030204" pitchFamily="18" charset="0"/>
                                </a:rPr>
                                <m:t>(</m:t>
                              </m:r>
                              <m:m>
                                <m:mPr>
                                  <m:mcs>
                                    <m:mc>
                                      <m:mcPr>
                                        <m:count m:val="1"/>
                                        <m:mcJc m:val="center"/>
                                      </m:mcPr>
                                    </m:mc>
                                  </m:mcs>
                                  <m:ctrlPr>
                                    <a:rPr lang="en-US" sz="2000" b="0" i="1" baseline="0" smtClean="0">
                                      <a:solidFill>
                                        <a:schemeClr val="tx1"/>
                                      </a:solidFill>
                                      <a:effectLst/>
                                      <a:latin typeface="Cambria Math" panose="02040503050406030204" pitchFamily="18" charset="0"/>
                                    </a:rPr>
                                  </m:ctrlPr>
                                </m:mPr>
                                <m:mr>
                                  <m:e>
                                    <m:r>
                                      <m:rPr>
                                        <m:brk m:alnAt="7"/>
                                      </m:rPr>
                                      <a:rPr lang="en-GB" sz="2000" b="0" i="1" baseline="0" smtClean="0">
                                        <a:solidFill>
                                          <a:schemeClr val="tx1"/>
                                        </a:solidFill>
                                        <a:effectLst/>
                                        <a:latin typeface="Cambria Math" panose="02040503050406030204" pitchFamily="18" charset="0"/>
                                      </a:rPr>
                                      <m:t>−</m:t>
                                    </m:r>
                                    <m:r>
                                      <a:rPr lang="en-GB" sz="2000" b="0" i="1" baseline="0" smtClean="0">
                                        <a:solidFill>
                                          <a:schemeClr val="tx1"/>
                                        </a:solidFill>
                                        <a:effectLst/>
                                        <a:latin typeface="Cambria Math" panose="02040503050406030204" pitchFamily="18" charset="0"/>
                                      </a:rPr>
                                      <m:t>2</m:t>
                                    </m:r>
                                  </m:e>
                                </m:mr>
                                <m:mr>
                                  <m:e>
                                    <m:r>
                                      <a:rPr lang="en-GB" sz="2000" b="0" i="1" baseline="0" smtClean="0">
                                        <a:solidFill>
                                          <a:schemeClr val="tx1"/>
                                        </a:solidFill>
                                        <a:effectLst/>
                                        <a:latin typeface="Cambria Math" panose="02040503050406030204" pitchFamily="18" charset="0"/>
                                      </a:rPr>
                                      <m:t>−4</m:t>
                                    </m:r>
                                  </m:e>
                                </m:mr>
                              </m:m>
                              <m:r>
                                <a:rPr lang="en-GB" sz="2000" b="0" i="1" baseline="0" smtClean="0">
                                  <a:solidFill>
                                    <a:schemeClr val="tx1"/>
                                  </a:solidFill>
                                  <a:effectLst/>
                                  <a:latin typeface="Cambria Math" panose="02040503050406030204" pitchFamily="18" charset="0"/>
                                </a:rPr>
                                <m:t>)</m:t>
                              </m:r>
                            </m:oMath>
                          </a14:m>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1841154336"/>
                  </p:ext>
                </p:extLst>
              </p:nvPr>
            </p:nvGraphicFramePr>
            <p:xfrm>
              <a:off x="773444" y="3062395"/>
              <a:ext cx="10909475" cy="3530128"/>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622814">
                    <a:tc>
                      <a:txBody>
                        <a:bodyPr/>
                        <a:lstStyle/>
                        <a:p>
                          <a:pPr algn="ctr" fontAlgn="ctr"/>
                          <a:r>
                            <a:rPr lang="en-GB" sz="3200" b="0" dirty="0" smtClean="0">
                              <a:solidFill>
                                <a:schemeClr val="tx1"/>
                              </a:solidFill>
                              <a:effectLst/>
                              <a:latin typeface="robotobold"/>
                            </a:rPr>
                            <a:t>D</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smtClean="0">
                              <a:solidFill>
                                <a:schemeClr val="tx1"/>
                              </a:solidFill>
                              <a:effectLst/>
                            </a:rPr>
                            <a:t>Correct combination.</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50089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641356">
                    <a:tc>
                      <a:txBody>
                        <a:bodyPr/>
                        <a:lstStyle/>
                        <a:p>
                          <a:pPr algn="ctr" fontAlgn="ctr"/>
                          <a:r>
                            <a:rPr lang="en-GB" sz="3200" b="0" dirty="0" smtClean="0">
                              <a:solidFill>
                                <a:schemeClr val="tx1"/>
                              </a:solidFill>
                              <a:effectLst/>
                              <a:latin typeface="robotobold"/>
                            </a:rPr>
                            <a:t>A</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40219" t="-258095" r="-156" b="-222857"/>
                          </a:stretch>
                        </a:blipFill>
                      </a:tcPr>
                    </a:tc>
                    <a:extLst>
                      <a:ext uri="{0D108BD9-81ED-4DB2-BD59-A6C34878D82A}">
                        <a16:rowId xmlns:a16="http://schemas.microsoft.com/office/drawing/2014/main" val="2076405851"/>
                      </a:ext>
                    </a:extLst>
                  </a:tr>
                  <a:tr h="622814">
                    <a:tc>
                      <a:txBody>
                        <a:bodyPr/>
                        <a:lstStyle/>
                        <a:p>
                          <a:pPr algn="ctr" fontAlgn="ctr"/>
                          <a:r>
                            <a:rPr lang="en-GB" sz="3200" b="0" dirty="0" smtClean="0">
                              <a:solidFill>
                                <a:schemeClr val="tx1"/>
                              </a:solidFill>
                              <a:effectLst/>
                              <a:latin typeface="robotobold"/>
                            </a:rPr>
                            <a:t>B</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smtClean="0">
                              <a:solidFill>
                                <a:schemeClr val="tx1"/>
                              </a:solidFill>
                              <a:effectLst/>
                            </a:rPr>
                            <a:t>The reflection line should be x = 0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641356">
                    <a:tc>
                      <a:txBody>
                        <a:bodyPr/>
                        <a:lstStyle/>
                        <a:p>
                          <a:pPr algn="ctr" fontAlgn="ctr"/>
                          <a:r>
                            <a:rPr lang="en-GB" sz="3200" b="0" dirty="0" smtClean="0">
                              <a:solidFill>
                                <a:schemeClr val="tx1"/>
                              </a:solidFill>
                              <a:effectLst/>
                              <a:latin typeface="robotobold"/>
                            </a:rPr>
                            <a:t>C</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40219" t="-456190" r="-156" b="-24762"/>
                          </a:stretch>
                        </a:blipFill>
                      </a:tcPr>
                    </a:tc>
                    <a:extLst>
                      <a:ext uri="{0D108BD9-81ED-4DB2-BD59-A6C34878D82A}">
                        <a16:rowId xmlns:a16="http://schemas.microsoft.com/office/drawing/2014/main" val="1233606831"/>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10 – Combined Transformations </a:t>
            </a:r>
          </a:p>
        </p:txBody>
      </p:sp>
      <p:pic>
        <p:nvPicPr>
          <p:cNvPr id="2" name="Picture 1"/>
          <p:cNvPicPr>
            <a:picLocks noChangeAspect="1"/>
          </p:cNvPicPr>
          <p:nvPr/>
        </p:nvPicPr>
        <p:blipFill rotWithShape="1">
          <a:blip r:embed="rId3"/>
          <a:srcRect t="20294"/>
          <a:stretch/>
        </p:blipFill>
        <p:spPr>
          <a:xfrm>
            <a:off x="6743631" y="828674"/>
            <a:ext cx="4538754" cy="2066925"/>
          </a:xfrm>
          <a:prstGeom prst="rect">
            <a:avLst/>
          </a:prstGeom>
        </p:spPr>
      </p:pic>
      <p:pic>
        <p:nvPicPr>
          <p:cNvPr id="3" name="Picture 2"/>
          <p:cNvPicPr>
            <a:picLocks noChangeAspect="1"/>
          </p:cNvPicPr>
          <p:nvPr/>
        </p:nvPicPr>
        <p:blipFill rotWithShape="1">
          <a:blip r:embed="rId3"/>
          <a:srcRect b="81151"/>
          <a:stretch/>
        </p:blipFill>
        <p:spPr>
          <a:xfrm>
            <a:off x="642822" y="1433808"/>
            <a:ext cx="5938953" cy="639584"/>
          </a:xfrm>
          <a:prstGeom prst="rect">
            <a:avLst/>
          </a:prstGeom>
        </p:spPr>
      </p:pic>
    </p:spTree>
    <p:extLst>
      <p:ext uri="{BB962C8B-B14F-4D97-AF65-F5344CB8AC3E}">
        <p14:creationId xmlns:p14="http://schemas.microsoft.com/office/powerpoint/2010/main" val="2379933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11 – Combined Transformations </a:t>
            </a:r>
          </a:p>
        </p:txBody>
      </p:sp>
      <p:pic>
        <p:nvPicPr>
          <p:cNvPr id="2" name="Picture 1"/>
          <p:cNvPicPr>
            <a:picLocks noChangeAspect="1"/>
          </p:cNvPicPr>
          <p:nvPr/>
        </p:nvPicPr>
        <p:blipFill rotWithShape="1">
          <a:blip r:embed="rId2"/>
          <a:srcRect t="11667" b="10833"/>
          <a:stretch/>
        </p:blipFill>
        <p:spPr>
          <a:xfrm>
            <a:off x="1104900" y="933450"/>
            <a:ext cx="9982200" cy="5802154"/>
          </a:xfrm>
          <a:prstGeom prst="rect">
            <a:avLst/>
          </a:prstGeom>
        </p:spPr>
      </p:pic>
    </p:spTree>
    <p:extLst>
      <p:ext uri="{BB962C8B-B14F-4D97-AF65-F5344CB8AC3E}">
        <p14:creationId xmlns:p14="http://schemas.microsoft.com/office/powerpoint/2010/main" val="1098255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765744625"/>
              </p:ext>
            </p:extLst>
          </p:nvPr>
        </p:nvGraphicFramePr>
        <p:xfrm>
          <a:off x="641262" y="3129070"/>
          <a:ext cx="10909475" cy="349304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Correct combination.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second</a:t>
                      </a:r>
                      <a:r>
                        <a:rPr lang="en-US" sz="2000" b="0" baseline="0" dirty="0">
                          <a:solidFill>
                            <a:schemeClr val="tx1"/>
                          </a:solidFill>
                          <a:effectLst/>
                        </a:rPr>
                        <a:t> transformation is incorrect.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They reflected too</a:t>
                      </a:r>
                      <a:r>
                        <a:rPr lang="en-US" sz="2000" b="0" baseline="0" dirty="0">
                          <a:solidFill>
                            <a:schemeClr val="tx1"/>
                          </a:solidFill>
                          <a:effectLst/>
                        </a:rPr>
                        <a:t> far to the left.</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They reflected</a:t>
                      </a:r>
                      <a:r>
                        <a:rPr lang="en-US" sz="2000" b="0" baseline="0" dirty="0">
                          <a:solidFill>
                            <a:schemeClr val="tx1"/>
                          </a:solidFill>
                          <a:effectLst/>
                        </a:rPr>
                        <a:t> too far to the left.</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11 – Combined Transformations </a:t>
            </a:r>
          </a:p>
        </p:txBody>
      </p:sp>
      <p:pic>
        <p:nvPicPr>
          <p:cNvPr id="4" name="Picture 3"/>
          <p:cNvPicPr>
            <a:picLocks noChangeAspect="1"/>
          </p:cNvPicPr>
          <p:nvPr/>
        </p:nvPicPr>
        <p:blipFill rotWithShape="1">
          <a:blip r:embed="rId2"/>
          <a:srcRect t="26298" b="10833"/>
          <a:stretch/>
        </p:blipFill>
        <p:spPr>
          <a:xfrm>
            <a:off x="6328062" y="786591"/>
            <a:ext cx="5420592" cy="2268057"/>
          </a:xfrm>
          <a:prstGeom prst="rect">
            <a:avLst/>
          </a:prstGeom>
        </p:spPr>
      </p:pic>
      <p:pic>
        <p:nvPicPr>
          <p:cNvPr id="5" name="Picture 4"/>
          <p:cNvPicPr>
            <a:picLocks noChangeAspect="1"/>
          </p:cNvPicPr>
          <p:nvPr/>
        </p:nvPicPr>
        <p:blipFill rotWithShape="1">
          <a:blip r:embed="rId2"/>
          <a:srcRect t="11667" b="73066"/>
          <a:stretch/>
        </p:blipFill>
        <p:spPr>
          <a:xfrm>
            <a:off x="339090" y="1437582"/>
            <a:ext cx="6153150" cy="704559"/>
          </a:xfrm>
          <a:prstGeom prst="rect">
            <a:avLst/>
          </a:prstGeom>
        </p:spPr>
      </p:pic>
    </p:spTree>
    <p:extLst>
      <p:ext uri="{BB962C8B-B14F-4D97-AF65-F5344CB8AC3E}">
        <p14:creationId xmlns:p14="http://schemas.microsoft.com/office/powerpoint/2010/main" val="1077276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12 – Enlargement of Area</a:t>
            </a:r>
          </a:p>
        </p:txBody>
      </p:sp>
      <p:pic>
        <p:nvPicPr>
          <p:cNvPr id="3" name="Picture 2" descr="https://images.diagnosticquestions.com/uploads/Questions/f13e7b6c-090d-4cbe-9937-6263be607570.jpg"/>
          <p:cNvPicPr>
            <a:picLocks noChangeAspect="1" noChangeArrowheads="1"/>
          </p:cNvPicPr>
          <p:nvPr/>
        </p:nvPicPr>
        <p:blipFill rotWithShape="1">
          <a:blip r:embed="rId2">
            <a:extLst>
              <a:ext uri="{28A0092B-C50C-407E-A947-70E740481C1C}">
                <a14:useLocalDpi xmlns:a14="http://schemas.microsoft.com/office/drawing/2010/main" val="0"/>
              </a:ext>
            </a:extLst>
          </a:blip>
          <a:srcRect l="4730" r="7240" b="68919"/>
          <a:stretch/>
        </p:blipFill>
        <p:spPr bwMode="auto">
          <a:xfrm>
            <a:off x="988003" y="1253049"/>
            <a:ext cx="10215994" cy="2705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005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411104208"/>
              </p:ext>
            </p:extLst>
          </p:nvPr>
        </p:nvGraphicFramePr>
        <p:xfrm>
          <a:off x="248653" y="3170680"/>
          <a:ext cx="11694694" cy="3456426"/>
        </p:xfrm>
        <a:graphic>
          <a:graphicData uri="http://schemas.openxmlformats.org/drawingml/2006/table">
            <a:tbl>
              <a:tblPr/>
              <a:tblGrid>
                <a:gridCol w="3081435">
                  <a:extLst>
                    <a:ext uri="{9D8B030D-6E8A-4147-A177-3AD203B41FA5}">
                      <a16:colId xmlns:a16="http://schemas.microsoft.com/office/drawing/2014/main" val="2525775135"/>
                    </a:ext>
                  </a:extLst>
                </a:gridCol>
                <a:gridCol w="8613259">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4 times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Length Scale Factor = Area</a:t>
                      </a:r>
                      <a:r>
                        <a:rPr lang="en-US" sz="2400" b="0" baseline="0" dirty="0">
                          <a:solidFill>
                            <a:schemeClr val="tx1"/>
                          </a:solidFill>
                          <a:effectLst/>
                        </a:rPr>
                        <a:t> Scale Factor Squared. </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2 times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thought the scale factor is the same for length and area.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8</a:t>
                      </a:r>
                      <a:r>
                        <a:rPr lang="en-GB" sz="3200" b="0" baseline="0" dirty="0">
                          <a:solidFill>
                            <a:schemeClr val="tx1"/>
                          </a:solidFill>
                          <a:effectLst/>
                          <a:latin typeface="robotobold"/>
                        </a:rPr>
                        <a:t> times</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a:t>
                      </a:r>
                      <a:r>
                        <a:rPr lang="en-US" sz="2400" b="0" baseline="0" dirty="0">
                          <a:solidFill>
                            <a:schemeClr val="tx1"/>
                          </a:solidFill>
                          <a:effectLst/>
                        </a:rPr>
                        <a:t> the scale factor for Volume.</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2000" b="0" dirty="0">
                          <a:solidFill>
                            <a:schemeClr val="tx1"/>
                          </a:solidFill>
                          <a:effectLst/>
                          <a:latin typeface="robotobold"/>
                        </a:rPr>
                        <a:t>More</a:t>
                      </a:r>
                      <a:r>
                        <a:rPr lang="en-GB" sz="2000" b="0" baseline="0" dirty="0">
                          <a:solidFill>
                            <a:schemeClr val="tx1"/>
                          </a:solidFill>
                          <a:effectLst/>
                          <a:latin typeface="robotobold"/>
                        </a:rPr>
                        <a:t> information needed</a:t>
                      </a:r>
                      <a:endParaRPr lang="en-GB" sz="20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needs to review this topic.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12 – Enlargement of Area</a:t>
            </a:r>
          </a:p>
        </p:txBody>
      </p:sp>
      <p:pic>
        <p:nvPicPr>
          <p:cNvPr id="5" name="Picture 4" descr="https://images.diagnosticquestions.com/uploads/Questions/f13e7b6c-090d-4cbe-9937-6263be607570.jpg"/>
          <p:cNvPicPr>
            <a:picLocks noChangeAspect="1" noChangeArrowheads="1"/>
          </p:cNvPicPr>
          <p:nvPr/>
        </p:nvPicPr>
        <p:blipFill rotWithShape="1">
          <a:blip r:embed="rId2">
            <a:extLst>
              <a:ext uri="{28A0092B-C50C-407E-A947-70E740481C1C}">
                <a14:useLocalDpi xmlns:a14="http://schemas.microsoft.com/office/drawing/2010/main" val="0"/>
              </a:ext>
            </a:extLst>
          </a:blip>
          <a:srcRect l="1" r="321" b="68704"/>
          <a:stretch/>
        </p:blipFill>
        <p:spPr bwMode="auto">
          <a:xfrm>
            <a:off x="2312893" y="941357"/>
            <a:ext cx="7830575" cy="1843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1807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13 – Enlargement of Area  </a:t>
            </a:r>
          </a:p>
        </p:txBody>
      </p:sp>
      <p:pic>
        <p:nvPicPr>
          <p:cNvPr id="8196" name="Picture 4" descr="Diagnostic Question 98969 Thumbnail"/>
          <p:cNvPicPr>
            <a:picLocks noChangeAspect="1" noChangeArrowheads="1"/>
          </p:cNvPicPr>
          <p:nvPr/>
        </p:nvPicPr>
        <p:blipFill rotWithShape="1">
          <a:blip r:embed="rId2">
            <a:extLst>
              <a:ext uri="{28A0092B-C50C-407E-A947-70E740481C1C}">
                <a14:useLocalDpi xmlns:a14="http://schemas.microsoft.com/office/drawing/2010/main" val="0"/>
              </a:ext>
            </a:extLst>
          </a:blip>
          <a:srcRect l="3141" t="14205" r="5741" b="43487"/>
          <a:stretch/>
        </p:blipFill>
        <p:spPr bwMode="auto">
          <a:xfrm>
            <a:off x="372978" y="1491915"/>
            <a:ext cx="11228797" cy="3910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31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3908758446"/>
                  </p:ext>
                </p:extLst>
              </p:nvPr>
            </p:nvGraphicFramePr>
            <p:xfrm>
              <a:off x="278758" y="2815388"/>
              <a:ext cx="11634483" cy="3940323"/>
            </p:xfrm>
            <a:graphic>
              <a:graphicData uri="http://schemas.openxmlformats.org/drawingml/2006/table">
                <a:tbl>
                  <a:tblPr/>
                  <a:tblGrid>
                    <a:gridCol w="2850107">
                      <a:extLst>
                        <a:ext uri="{9D8B030D-6E8A-4147-A177-3AD203B41FA5}">
                          <a16:colId xmlns:a16="http://schemas.microsoft.com/office/drawing/2014/main" val="2525775135"/>
                        </a:ext>
                      </a:extLst>
                    </a:gridCol>
                    <a:gridCol w="8784376">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100</a:t>
                          </a:r>
                          <a14:m>
                            <m:oMath xmlns:m="http://schemas.openxmlformats.org/officeDocument/2006/math">
                              <m:sSup>
                                <m:sSupPr>
                                  <m:ctrlPr>
                                    <a:rPr lang="en-GB" sz="3200" b="0" i="1" smtClean="0">
                                      <a:solidFill>
                                        <a:schemeClr val="tx1"/>
                                      </a:solidFill>
                                      <a:effectLst/>
                                      <a:latin typeface="Cambria Math" panose="02040503050406030204" pitchFamily="18" charset="0"/>
                                    </a:rPr>
                                  </m:ctrlPr>
                                </m:sSupPr>
                                <m:e>
                                  <m:r>
                                    <a:rPr lang="en-GB" sz="3200" b="0" i="1" smtClean="0">
                                      <a:solidFill>
                                        <a:schemeClr val="tx1"/>
                                      </a:solidFill>
                                      <a:effectLst/>
                                      <a:latin typeface="Cambria Math" panose="02040503050406030204" pitchFamily="18" charset="0"/>
                                    </a:rPr>
                                    <m:t>𝑐𝑚</m:t>
                                  </m:r>
                                </m:e>
                                <m:sup>
                                  <m:r>
                                    <a:rPr lang="en-GB" sz="3200" b="0" i="1" smtClean="0">
                                      <a:solidFill>
                                        <a:schemeClr val="tx1"/>
                                      </a:solidFill>
                                      <a:effectLst/>
                                      <a:latin typeface="Cambria Math" panose="02040503050406030204" pitchFamily="18" charset="0"/>
                                    </a:rPr>
                                    <m:t>2</m:t>
                                  </m:r>
                                </m:sup>
                              </m:sSup>
                            </m:oMath>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If the scale factor is 5 (this means a linear scale factor of 5), then the area scale factor will be 5 squared = 25, so the area of the enlarged shape will be 25 times bigger than that of the original shape: 25 ✕ 4 = 100 square </a:t>
                          </a:r>
                          <a:r>
                            <a:rPr lang="en-US" sz="1800" b="0" dirty="0" err="1">
                              <a:solidFill>
                                <a:schemeClr val="tx1"/>
                              </a:solidFill>
                              <a:effectLst/>
                            </a:rPr>
                            <a:t>centimetres</a:t>
                          </a:r>
                          <a:r>
                            <a:rPr lang="en-US" sz="1800" b="0" dirty="0">
                              <a:solidFill>
                                <a:schemeClr val="tx1"/>
                              </a:solidFill>
                              <a:effectLst/>
                            </a:rPr>
                            <a: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61289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20</a:t>
                          </a:r>
                          <a14:m>
                            <m:oMath xmlns:m="http://schemas.openxmlformats.org/officeDocument/2006/math">
                              <m:sSup>
                                <m:sSupPr>
                                  <m:ctrlPr>
                                    <a:rPr lang="en-GB" sz="3200" b="0" i="1" smtClean="0">
                                      <a:solidFill>
                                        <a:schemeClr val="tx1"/>
                                      </a:solidFill>
                                      <a:effectLst/>
                                      <a:latin typeface="Cambria Math" panose="02040503050406030204" pitchFamily="18" charset="0"/>
                                    </a:rPr>
                                  </m:ctrlPr>
                                </m:sSupPr>
                                <m:e>
                                  <m:r>
                                    <a:rPr lang="en-GB" sz="3200" b="0" i="1" smtClean="0">
                                      <a:solidFill>
                                        <a:schemeClr val="tx1"/>
                                      </a:solidFill>
                                      <a:effectLst/>
                                      <a:latin typeface="Cambria Math" panose="02040503050406030204" pitchFamily="18" charset="0"/>
                                    </a:rPr>
                                    <m:t>𝑐𝑚</m:t>
                                  </m:r>
                                </m:e>
                                <m:sup>
                                  <m:r>
                                    <a:rPr lang="en-GB" sz="3200" b="0" i="1" smtClean="0">
                                      <a:solidFill>
                                        <a:schemeClr val="tx1"/>
                                      </a:solidFill>
                                      <a:effectLst/>
                                      <a:latin typeface="Cambria Math" panose="02040503050406030204" pitchFamily="18" charset="0"/>
                                    </a:rPr>
                                    <m:t>2</m:t>
                                  </m:r>
                                </m:sup>
                              </m:sSup>
                            </m:oMath>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appears to have just used the length scale factor.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40</a:t>
                          </a:r>
                          <a14:m>
                            <m:oMath xmlns:m="http://schemas.openxmlformats.org/officeDocument/2006/math">
                              <m:sSup>
                                <m:sSupPr>
                                  <m:ctrlPr>
                                    <a:rPr lang="en-GB" sz="3200" b="0" i="1" smtClean="0">
                                      <a:solidFill>
                                        <a:schemeClr val="tx1"/>
                                      </a:solidFill>
                                      <a:effectLst/>
                                      <a:latin typeface="Cambria Math" panose="02040503050406030204" pitchFamily="18" charset="0"/>
                                    </a:rPr>
                                  </m:ctrlPr>
                                </m:sSupPr>
                                <m:e>
                                  <m:r>
                                    <a:rPr lang="en-GB" sz="3200" b="0" i="1" smtClean="0">
                                      <a:solidFill>
                                        <a:schemeClr val="tx1"/>
                                      </a:solidFill>
                                      <a:effectLst/>
                                      <a:latin typeface="Cambria Math" panose="02040503050406030204" pitchFamily="18" charset="0"/>
                                    </a:rPr>
                                    <m:t>𝑐𝑚</m:t>
                                  </m:r>
                                </m:e>
                                <m:sup>
                                  <m:r>
                                    <a:rPr lang="en-GB" sz="3200" b="0" i="1" smtClean="0">
                                      <a:solidFill>
                                        <a:schemeClr val="tx1"/>
                                      </a:solidFill>
                                      <a:effectLst/>
                                      <a:latin typeface="Cambria Math" panose="02040503050406030204" pitchFamily="18" charset="0"/>
                                    </a:rPr>
                                    <m:t>2</m:t>
                                  </m:r>
                                </m:sup>
                              </m:sSup>
                            </m:oMath>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appears to be confusing squaring with doubling.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80</a:t>
                          </a:r>
                          <a14:m>
                            <m:oMath xmlns:m="http://schemas.openxmlformats.org/officeDocument/2006/math">
                              <m:sSup>
                                <m:sSupPr>
                                  <m:ctrlPr>
                                    <a:rPr lang="en-GB" sz="3200" b="0" i="1" smtClean="0">
                                      <a:solidFill>
                                        <a:schemeClr val="tx1"/>
                                      </a:solidFill>
                                      <a:effectLst/>
                                      <a:latin typeface="Cambria Math" panose="02040503050406030204" pitchFamily="18" charset="0"/>
                                    </a:rPr>
                                  </m:ctrlPr>
                                </m:sSupPr>
                                <m:e>
                                  <m:r>
                                    <a:rPr lang="en-GB" sz="3200" b="0" i="1" smtClean="0">
                                      <a:solidFill>
                                        <a:schemeClr val="tx1"/>
                                      </a:solidFill>
                                      <a:effectLst/>
                                      <a:latin typeface="Cambria Math" panose="02040503050406030204" pitchFamily="18" charset="0"/>
                                    </a:rPr>
                                    <m:t>𝑐𝑚</m:t>
                                  </m:r>
                                </m:e>
                                <m:sup>
                                  <m:r>
                                    <a:rPr lang="en-GB" sz="3200" b="0" i="1" smtClean="0">
                                      <a:solidFill>
                                        <a:schemeClr val="tx1"/>
                                      </a:solidFill>
                                      <a:effectLst/>
                                      <a:latin typeface="Cambria Math" panose="02040503050406030204" pitchFamily="18" charset="0"/>
                                    </a:rPr>
                                    <m:t>2</m:t>
                                  </m:r>
                                </m:sup>
                              </m:sSup>
                            </m:oMath>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appears to know that squaring is involved, but has squared the wrong thing.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3908758446"/>
                  </p:ext>
                </p:extLst>
              </p:nvPr>
            </p:nvGraphicFramePr>
            <p:xfrm>
              <a:off x="278758" y="2815388"/>
              <a:ext cx="11634483" cy="3940323"/>
            </p:xfrm>
            <a:graphic>
              <a:graphicData uri="http://schemas.openxmlformats.org/drawingml/2006/table">
                <a:tbl>
                  <a:tblPr/>
                  <a:tblGrid>
                    <a:gridCol w="2850107">
                      <a:extLst>
                        <a:ext uri="{9D8B030D-6E8A-4147-A177-3AD203B41FA5}">
                          <a16:colId xmlns:a16="http://schemas.microsoft.com/office/drawing/2014/main" val="2525775135"/>
                        </a:ext>
                      </a:extLst>
                    </a:gridCol>
                    <a:gridCol w="8784376">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95809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14" t="-54430" r="-308547" b="-275949"/>
                          </a:stretch>
                        </a:blipFill>
                      </a:tcPr>
                    </a:tc>
                    <a:tc>
                      <a:txBody>
                        <a:bodyPr/>
                        <a:lstStyle/>
                        <a:p>
                          <a:pPr fontAlgn="ctr"/>
                          <a:r>
                            <a:rPr lang="en-US" sz="1800" b="0" dirty="0" smtClean="0">
                              <a:solidFill>
                                <a:schemeClr val="tx1"/>
                              </a:solidFill>
                              <a:effectLst/>
                            </a:rPr>
                            <a:t>If the scale factor is 5 (this means a linear scale factor of 5), then the area scale factor will be 5 squared = 25, so the area of the enlarged shape will be 25 times bigger than that of the original shape: 25 ✕ 4 = 100 square </a:t>
                          </a:r>
                          <a:r>
                            <a:rPr lang="en-US" sz="1800" b="0" dirty="0" err="1" smtClean="0">
                              <a:solidFill>
                                <a:schemeClr val="tx1"/>
                              </a:solidFill>
                              <a:effectLst/>
                            </a:rPr>
                            <a:t>centimetres</a:t>
                          </a:r>
                          <a:r>
                            <a:rPr lang="en-US" sz="1800" b="0" dirty="0" smtClean="0">
                              <a:solidFill>
                                <a:schemeClr val="tx1"/>
                              </a:solidFill>
                              <a:effectLst/>
                            </a:rPr>
                            <a:t>.</a:t>
                          </a:r>
                          <a:endParaRPr lang="en-US" sz="18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612893">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62281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14" t="-338235" r="-308547" b="-228431"/>
                          </a:stretch>
                        </a:blipFill>
                      </a:tcPr>
                    </a:tc>
                    <a:tc>
                      <a:txBody>
                        <a:bodyPr/>
                        <a:lstStyle/>
                        <a:p>
                          <a:pPr fontAlgn="ctr"/>
                          <a:r>
                            <a:rPr lang="en-US" sz="1800" b="0" dirty="0" smtClean="0">
                              <a:solidFill>
                                <a:schemeClr val="tx1"/>
                              </a:solidFill>
                              <a:effectLst/>
                            </a:rPr>
                            <a:t>The student appears to have just used the length scale factor.</a:t>
                          </a:r>
                          <a:endParaRPr lang="en-US" sz="18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62281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14" t="-433981" r="-308547" b="-126214"/>
                          </a:stretch>
                        </a:blipFill>
                      </a:tcPr>
                    </a:tc>
                    <a:tc>
                      <a:txBody>
                        <a:bodyPr/>
                        <a:lstStyle/>
                        <a:p>
                          <a:pPr fontAlgn="ctr"/>
                          <a:r>
                            <a:rPr lang="en-US" sz="1800" b="0" dirty="0" smtClean="0">
                              <a:solidFill>
                                <a:schemeClr val="tx1"/>
                              </a:solidFill>
                              <a:effectLst/>
                            </a:rPr>
                            <a:t>The student appears to be confusing squaring with doubling.</a:t>
                          </a:r>
                          <a:endParaRPr lang="en-US" sz="18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62281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14" t="-539216" r="-308547" b="-27451"/>
                          </a:stretch>
                        </a:blipFill>
                      </a:tcPr>
                    </a:tc>
                    <a:tc>
                      <a:txBody>
                        <a:bodyPr/>
                        <a:lstStyle/>
                        <a:p>
                          <a:pPr fontAlgn="ctr"/>
                          <a:r>
                            <a:rPr lang="en-US" sz="1800" b="0" dirty="0" smtClean="0">
                              <a:solidFill>
                                <a:schemeClr val="tx1"/>
                              </a:solidFill>
                              <a:effectLst/>
                            </a:rPr>
                            <a:t>The student appears to know that squaring is involved, but has squared the wrong thing.</a:t>
                          </a:r>
                          <a:endParaRPr lang="en-US" sz="18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13 – Enlargement of Area </a:t>
            </a:r>
          </a:p>
        </p:txBody>
      </p:sp>
      <p:pic>
        <p:nvPicPr>
          <p:cNvPr id="5" name="Picture 4" descr="Diagnostic Question 98969 Thumbnail"/>
          <p:cNvPicPr>
            <a:picLocks noChangeAspect="1" noChangeArrowheads="1"/>
          </p:cNvPicPr>
          <p:nvPr/>
        </p:nvPicPr>
        <p:blipFill rotWithShape="1">
          <a:blip r:embed="rId3">
            <a:extLst>
              <a:ext uri="{28A0092B-C50C-407E-A947-70E740481C1C}">
                <a14:useLocalDpi xmlns:a14="http://schemas.microsoft.com/office/drawing/2010/main" val="0"/>
              </a:ext>
            </a:extLst>
          </a:blip>
          <a:srcRect l="-277" t="14205" r="277" b="46769"/>
          <a:stretch/>
        </p:blipFill>
        <p:spPr bwMode="auto">
          <a:xfrm>
            <a:off x="2318782" y="830892"/>
            <a:ext cx="6524430" cy="1909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933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14 – Enlargement of Volume  </a:t>
            </a:r>
          </a:p>
        </p:txBody>
      </p:sp>
      <p:pic>
        <p:nvPicPr>
          <p:cNvPr id="7172" name="Picture 4" descr="Diagnostic Question 78318 Thumbnail"/>
          <p:cNvPicPr>
            <a:picLocks noChangeAspect="1" noChangeArrowheads="1"/>
          </p:cNvPicPr>
          <p:nvPr/>
        </p:nvPicPr>
        <p:blipFill rotWithShape="1">
          <a:blip r:embed="rId2">
            <a:extLst>
              <a:ext uri="{28A0092B-C50C-407E-A947-70E740481C1C}">
                <a14:useLocalDpi xmlns:a14="http://schemas.microsoft.com/office/drawing/2010/main" val="0"/>
              </a:ext>
            </a:extLst>
          </a:blip>
          <a:srcRect l="2967" t="9977" b="7392"/>
          <a:stretch/>
        </p:blipFill>
        <p:spPr bwMode="auto">
          <a:xfrm>
            <a:off x="1455819" y="746776"/>
            <a:ext cx="9192127" cy="5870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043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555385908"/>
              </p:ext>
            </p:extLst>
          </p:nvPr>
        </p:nvGraphicFramePr>
        <p:xfrm>
          <a:off x="195308" y="2895394"/>
          <a:ext cx="11667829" cy="3774709"/>
        </p:xfrm>
        <a:graphic>
          <a:graphicData uri="http://schemas.openxmlformats.org/drawingml/2006/table">
            <a:tbl>
              <a:tblPr/>
              <a:tblGrid>
                <a:gridCol w="2850107">
                  <a:extLst>
                    <a:ext uri="{9D8B030D-6E8A-4147-A177-3AD203B41FA5}">
                      <a16:colId xmlns:a16="http://schemas.microsoft.com/office/drawing/2014/main" val="2525775135"/>
                    </a:ext>
                  </a:extLst>
                </a:gridCol>
                <a:gridCol w="8817722">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115.2ml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First we need to work out the length scale factor, which is 15 ÷ 6 = 2.5. Now, we need the volume scale factor, which is 2.5³. So, to find the volume it is 1800 ÷ 2.5³</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721599">
                <a:tc>
                  <a:txBody>
                    <a:bodyPr/>
                    <a:lstStyle/>
                    <a:p>
                      <a:pPr algn="ctr" fontAlgn="ctr"/>
                      <a:r>
                        <a:rPr lang="en-GB" sz="3200" b="0" dirty="0">
                          <a:solidFill>
                            <a:schemeClr val="tx1"/>
                          </a:solidFill>
                          <a:effectLst/>
                          <a:latin typeface="robotobold"/>
                        </a:rPr>
                        <a:t>720ml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have found the length scale factor of 2.5 then divided 1800 by 2.5, ignoring that they need the volume scale factor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28125ml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have multiply 1800 by 2.5³ instead of dividing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200ml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have done 15 - 6 = 9 in an incorrect attempt to find the scale factor, and then done 1800 divided by 9</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14 – Enlargement of Volume </a:t>
            </a:r>
          </a:p>
        </p:txBody>
      </p:sp>
      <p:pic>
        <p:nvPicPr>
          <p:cNvPr id="5" name="Picture 4" descr="Diagnostic Question 78318 Thumbnail"/>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67" t="30964" b="7392"/>
          <a:stretch/>
        </p:blipFill>
        <p:spPr bwMode="auto">
          <a:xfrm>
            <a:off x="7323219" y="786429"/>
            <a:ext cx="4137469" cy="197139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iagnostic Question 78318 Thumbnail"/>
          <p:cNvPicPr>
            <a:picLocks noChangeAspect="1" noChangeArrowheads="1"/>
          </p:cNvPicPr>
          <p:nvPr/>
        </p:nvPicPr>
        <p:blipFill rotWithShape="1">
          <a:blip r:embed="rId2">
            <a:extLst>
              <a:ext uri="{28A0092B-C50C-407E-A947-70E740481C1C}">
                <a14:useLocalDpi xmlns:a14="http://schemas.microsoft.com/office/drawing/2010/main" val="0"/>
              </a:ext>
            </a:extLst>
          </a:blip>
          <a:srcRect l="2967" t="9977" b="77842"/>
          <a:stretch/>
        </p:blipFill>
        <p:spPr bwMode="auto">
          <a:xfrm>
            <a:off x="472034" y="1456531"/>
            <a:ext cx="6704004" cy="631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98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006048846"/>
              </p:ext>
            </p:extLst>
          </p:nvPr>
        </p:nvGraphicFramePr>
        <p:xfrm>
          <a:off x="169144" y="3030590"/>
          <a:ext cx="11797569" cy="3493044"/>
        </p:xfrm>
        <a:graphic>
          <a:graphicData uri="http://schemas.openxmlformats.org/drawingml/2006/table">
            <a:tbl>
              <a:tblPr/>
              <a:tblGrid>
                <a:gridCol w="3122441">
                  <a:extLst>
                    <a:ext uri="{9D8B030D-6E8A-4147-A177-3AD203B41FA5}">
                      <a16:colId xmlns:a16="http://schemas.microsoft.com/office/drawing/2014/main" val="2525775135"/>
                    </a:ext>
                  </a:extLst>
                </a:gridCol>
                <a:gridCol w="8675128">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US" sz="3200" b="0" dirty="0">
                          <a:solidFill>
                            <a:schemeClr val="tx1"/>
                          </a:solidFill>
                          <a:effectLst/>
                          <a:latin typeface="robotobold"/>
                        </a:rPr>
                        <a:t>B</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5 right and 3 down is correct.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US" sz="3200" b="0" dirty="0">
                          <a:solidFill>
                            <a:schemeClr val="tx1"/>
                          </a:solidFill>
                          <a:effectLst/>
                          <a:latin typeface="robotobold"/>
                        </a:rPr>
                        <a:t>A</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Student has done 5 right and 1 down.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Student has found a correct combination to go from L to K rather than K to 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Student has done 3 right and 5 down instead of 5 right 3 down.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16859"/>
            <a:ext cx="12163928" cy="923330"/>
          </a:xfrm>
          <a:prstGeom prst="rect">
            <a:avLst/>
          </a:prstGeom>
          <a:noFill/>
        </p:spPr>
        <p:txBody>
          <a:bodyPr wrap="square" rtlCol="0">
            <a:spAutoFit/>
          </a:bodyPr>
          <a:lstStyle/>
          <a:p>
            <a:pPr algn="ctr"/>
            <a:r>
              <a:rPr lang="en-GB" sz="5400" b="1" dirty="0"/>
              <a:t>Answer 1 – Translations </a:t>
            </a:r>
          </a:p>
        </p:txBody>
      </p:sp>
      <p:pic>
        <p:nvPicPr>
          <p:cNvPr id="6" name="Picture 2" descr="https://images.diagnosticquestions.com/uploads/questions/58b41fec-6442-4dcb-ba10-c2690c63d28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489" t="39842" r="39639" b="7496"/>
          <a:stretch/>
        </p:blipFill>
        <p:spPr bwMode="auto">
          <a:xfrm>
            <a:off x="6784641" y="886835"/>
            <a:ext cx="2560320" cy="191259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images.diagnosticquestions.com/uploads/questions/58b41fec-6442-4dcb-ba10-c2690c63d280.jpg"/>
          <p:cNvPicPr>
            <a:picLocks noChangeAspect="1" noChangeArrowheads="1"/>
          </p:cNvPicPr>
          <p:nvPr/>
        </p:nvPicPr>
        <p:blipFill rotWithShape="1">
          <a:blip r:embed="rId2">
            <a:extLst>
              <a:ext uri="{28A0092B-C50C-407E-A947-70E740481C1C}">
                <a14:useLocalDpi xmlns:a14="http://schemas.microsoft.com/office/drawing/2010/main" val="0"/>
              </a:ext>
            </a:extLst>
          </a:blip>
          <a:srcRect t="13253" r="37260" b="64238"/>
          <a:stretch/>
        </p:blipFill>
        <p:spPr bwMode="auto">
          <a:xfrm>
            <a:off x="536332" y="989140"/>
            <a:ext cx="5868825" cy="15791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1D43AE1-B04E-4A6B-9A71-3AD822CF34EC}"/>
              </a:ext>
            </a:extLst>
          </p:cNvPr>
          <p:cNvPicPr>
            <a:picLocks noChangeAspect="1"/>
          </p:cNvPicPr>
          <p:nvPr/>
        </p:nvPicPr>
        <p:blipFill rotWithShape="1">
          <a:blip r:embed="rId3"/>
          <a:srcRect l="63797" b="3647"/>
          <a:stretch/>
        </p:blipFill>
        <p:spPr>
          <a:xfrm>
            <a:off x="9853354" y="163088"/>
            <a:ext cx="1729046" cy="2735282"/>
          </a:xfrm>
          <a:prstGeom prst="rect">
            <a:avLst/>
          </a:prstGeom>
        </p:spPr>
      </p:pic>
    </p:spTree>
    <p:extLst>
      <p:ext uri="{BB962C8B-B14F-4D97-AF65-F5344CB8AC3E}">
        <p14:creationId xmlns:p14="http://schemas.microsoft.com/office/powerpoint/2010/main" val="3308101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923330"/>
          </a:xfrm>
          <a:prstGeom prst="rect">
            <a:avLst/>
          </a:prstGeom>
          <a:noFill/>
        </p:spPr>
        <p:txBody>
          <a:bodyPr wrap="square" rtlCol="0">
            <a:spAutoFit/>
          </a:bodyPr>
          <a:lstStyle/>
          <a:p>
            <a:pPr algn="ctr"/>
            <a:r>
              <a:rPr lang="en-GB" sz="5400" b="1" dirty="0"/>
              <a:t>Question 2 – Translations</a:t>
            </a:r>
          </a:p>
        </p:txBody>
      </p:sp>
      <p:pic>
        <p:nvPicPr>
          <p:cNvPr id="2" name="Picture 1"/>
          <p:cNvPicPr>
            <a:picLocks noChangeAspect="1"/>
          </p:cNvPicPr>
          <p:nvPr/>
        </p:nvPicPr>
        <p:blipFill rotWithShape="1">
          <a:blip r:embed="rId2"/>
          <a:srcRect t="20935" r="11891" b="19326"/>
          <a:stretch/>
        </p:blipFill>
        <p:spPr>
          <a:xfrm>
            <a:off x="724894" y="1001863"/>
            <a:ext cx="10742212" cy="5462547"/>
          </a:xfrm>
          <a:prstGeom prst="rect">
            <a:avLst/>
          </a:prstGeom>
        </p:spPr>
      </p:pic>
    </p:spTree>
    <p:extLst>
      <p:ext uri="{BB962C8B-B14F-4D97-AF65-F5344CB8AC3E}">
        <p14:creationId xmlns:p14="http://schemas.microsoft.com/office/powerpoint/2010/main" val="341280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145667613"/>
              </p:ext>
            </p:extLst>
          </p:nvPr>
        </p:nvGraphicFramePr>
        <p:xfrm>
          <a:off x="205747" y="2862370"/>
          <a:ext cx="11780506" cy="3858804"/>
        </p:xfrm>
        <a:graphic>
          <a:graphicData uri="http://schemas.openxmlformats.org/drawingml/2006/table">
            <a:tbl>
              <a:tblPr/>
              <a:tblGrid>
                <a:gridCol w="2850107">
                  <a:extLst>
                    <a:ext uri="{9D8B030D-6E8A-4147-A177-3AD203B41FA5}">
                      <a16:colId xmlns:a16="http://schemas.microsoft.com/office/drawing/2014/main" val="2525775135"/>
                    </a:ext>
                  </a:extLst>
                </a:gridCol>
                <a:gridCol w="8930399">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C</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A correct rotation from this </a:t>
                      </a:r>
                      <a:r>
                        <a:rPr lang="en-US" sz="2000" b="0" dirty="0" err="1">
                          <a:solidFill>
                            <a:schemeClr val="tx1"/>
                          </a:solidFill>
                          <a:effectLst/>
                        </a:rPr>
                        <a:t>centre</a:t>
                      </a:r>
                      <a:r>
                        <a:rPr lang="en-US" sz="2000" b="0" dirty="0">
                          <a:solidFill>
                            <a:schemeClr val="tx1"/>
                          </a:solidFill>
                          <a:effectLst/>
                        </a:rPr>
                        <a:t> would actually move every vertex one square left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A</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not read the question correctly and has described square M to square 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find the difference between the x-coordinates and assume that the change is simply 1 right and 1 up</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difference between the coordinates but incorrectly identified directions.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2 – Translations </a:t>
            </a:r>
          </a:p>
        </p:txBody>
      </p:sp>
      <p:pic>
        <p:nvPicPr>
          <p:cNvPr id="6" name="Picture 5"/>
          <p:cNvPicPr>
            <a:picLocks noChangeAspect="1"/>
          </p:cNvPicPr>
          <p:nvPr/>
        </p:nvPicPr>
        <p:blipFill rotWithShape="1">
          <a:blip r:embed="rId2"/>
          <a:srcRect l="58852" t="20935" r="11891" b="19326"/>
          <a:stretch/>
        </p:blipFill>
        <p:spPr>
          <a:xfrm>
            <a:off x="9820275" y="297013"/>
            <a:ext cx="1562100" cy="2392223"/>
          </a:xfrm>
          <a:prstGeom prst="rect">
            <a:avLst/>
          </a:prstGeom>
        </p:spPr>
      </p:pic>
      <p:pic>
        <p:nvPicPr>
          <p:cNvPr id="3" name="Picture 2"/>
          <p:cNvPicPr>
            <a:picLocks noChangeAspect="1"/>
          </p:cNvPicPr>
          <p:nvPr/>
        </p:nvPicPr>
        <p:blipFill rotWithShape="1">
          <a:blip r:embed="rId3"/>
          <a:srcRect t="7692" r="33181" b="18594"/>
          <a:stretch/>
        </p:blipFill>
        <p:spPr>
          <a:xfrm>
            <a:off x="4431588" y="819150"/>
            <a:ext cx="3445587" cy="1937551"/>
          </a:xfrm>
          <a:prstGeom prst="rect">
            <a:avLst/>
          </a:prstGeom>
        </p:spPr>
      </p:pic>
    </p:spTree>
    <p:extLst>
      <p:ext uri="{BB962C8B-B14F-4D97-AF65-F5344CB8AC3E}">
        <p14:creationId xmlns:p14="http://schemas.microsoft.com/office/powerpoint/2010/main" val="50615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3 – Reflections </a:t>
            </a:r>
          </a:p>
        </p:txBody>
      </p:sp>
      <p:pic>
        <p:nvPicPr>
          <p:cNvPr id="2" name="Picture 1"/>
          <p:cNvPicPr>
            <a:picLocks noChangeAspect="1"/>
          </p:cNvPicPr>
          <p:nvPr/>
        </p:nvPicPr>
        <p:blipFill rotWithShape="1">
          <a:blip r:embed="rId2"/>
          <a:srcRect l="45781" t="10729" r="15469" b="39271"/>
          <a:stretch/>
        </p:blipFill>
        <p:spPr>
          <a:xfrm>
            <a:off x="5486400" y="1779032"/>
            <a:ext cx="4993948" cy="4832853"/>
          </a:xfrm>
          <a:prstGeom prst="rect">
            <a:avLst/>
          </a:prstGeom>
        </p:spPr>
      </p:pic>
      <p:sp>
        <p:nvSpPr>
          <p:cNvPr id="3" name="TextBox 2"/>
          <p:cNvSpPr txBox="1"/>
          <p:nvPr/>
        </p:nvSpPr>
        <p:spPr>
          <a:xfrm>
            <a:off x="847726" y="923330"/>
            <a:ext cx="10763250" cy="1200329"/>
          </a:xfrm>
          <a:prstGeom prst="rect">
            <a:avLst/>
          </a:prstGeom>
          <a:noFill/>
        </p:spPr>
        <p:txBody>
          <a:bodyPr wrap="square" rtlCol="0">
            <a:spAutoFit/>
          </a:bodyPr>
          <a:lstStyle/>
          <a:p>
            <a:r>
              <a:rPr lang="en-GB" sz="3600" dirty="0"/>
              <a:t>Describe the transformation that maps the blue triangle </a:t>
            </a:r>
          </a:p>
          <a:p>
            <a:r>
              <a:rPr lang="en-GB" sz="3600" dirty="0"/>
              <a:t>onto the red triangle?</a:t>
            </a:r>
          </a:p>
        </p:txBody>
      </p:sp>
    </p:spTree>
    <p:extLst>
      <p:ext uri="{BB962C8B-B14F-4D97-AF65-F5344CB8AC3E}">
        <p14:creationId xmlns:p14="http://schemas.microsoft.com/office/powerpoint/2010/main" val="1999667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410252468"/>
              </p:ext>
            </p:extLst>
          </p:nvPr>
        </p:nvGraphicFramePr>
        <p:xfrm>
          <a:off x="335294" y="3051548"/>
          <a:ext cx="11561431" cy="3700266"/>
        </p:xfrm>
        <a:graphic>
          <a:graphicData uri="http://schemas.openxmlformats.org/drawingml/2006/table">
            <a:tbl>
              <a:tblPr/>
              <a:tblGrid>
                <a:gridCol w="2850107">
                  <a:extLst>
                    <a:ext uri="{9D8B030D-6E8A-4147-A177-3AD203B41FA5}">
                      <a16:colId xmlns:a16="http://schemas.microsoft.com/office/drawing/2014/main" val="2525775135"/>
                    </a:ext>
                  </a:extLst>
                </a:gridCol>
                <a:gridCol w="871132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2800" b="0" dirty="0">
                          <a:solidFill>
                            <a:schemeClr val="tx1"/>
                          </a:solidFill>
                          <a:effectLst/>
                          <a:latin typeface="robotobold"/>
                        </a:rPr>
                        <a:t>Reflection y</a:t>
                      </a:r>
                      <a:r>
                        <a:rPr lang="en-GB" sz="2800" b="0" baseline="0" dirty="0">
                          <a:solidFill>
                            <a:schemeClr val="tx1"/>
                          </a:solidFill>
                          <a:effectLst/>
                          <a:latin typeface="robotobold"/>
                        </a:rPr>
                        <a:t> = x</a:t>
                      </a:r>
                      <a:endParaRPr lang="en-GB" sz="28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mirror line is a diagonal line whereby all of the x-coordinates are equal to the y-coordinates. The name of this line is y=x.</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2000" b="0" dirty="0">
                          <a:solidFill>
                            <a:schemeClr val="tx1"/>
                          </a:solidFill>
                          <a:effectLst/>
                          <a:latin typeface="robotobold"/>
                        </a:rPr>
                        <a:t>Rotation</a:t>
                      </a:r>
                      <a:r>
                        <a:rPr lang="en-GB" sz="2000" b="0" baseline="0" dirty="0">
                          <a:solidFill>
                            <a:schemeClr val="tx1"/>
                          </a:solidFill>
                          <a:effectLst/>
                          <a:latin typeface="robotobold"/>
                        </a:rPr>
                        <a:t> 90˚ CW (2,2)</a:t>
                      </a:r>
                      <a:endParaRPr lang="en-GB" sz="20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Student has incorrectly </a:t>
                      </a:r>
                      <a:r>
                        <a:rPr lang="en-US" sz="2000" b="0" dirty="0" err="1">
                          <a:solidFill>
                            <a:schemeClr val="tx1"/>
                          </a:solidFill>
                          <a:effectLst/>
                        </a:rPr>
                        <a:t>recognised</a:t>
                      </a:r>
                      <a:r>
                        <a:rPr lang="en-US" sz="2000" b="0" dirty="0">
                          <a:solidFill>
                            <a:schemeClr val="tx1"/>
                          </a:solidFill>
                          <a:effectLst/>
                        </a:rPr>
                        <a:t> this to be a rotation and identified the correct direction/distance/turning point but the orientation is incorrect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baseline="0" dirty="0">
                          <a:solidFill>
                            <a:schemeClr val="tx1"/>
                          </a:solidFill>
                          <a:effectLst/>
                          <a:latin typeface="robotobold"/>
                        </a:rPr>
                        <a:t>y = x</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Student has missed out key terminology by not saying reflection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2400" b="0" dirty="0">
                          <a:solidFill>
                            <a:schemeClr val="tx1"/>
                          </a:solidFill>
                          <a:effectLst/>
                          <a:latin typeface="robotobold"/>
                        </a:rPr>
                        <a:t>Reflection</a:t>
                      </a:r>
                      <a:r>
                        <a:rPr lang="en-GB" sz="2400" b="0" baseline="0" dirty="0">
                          <a:solidFill>
                            <a:schemeClr val="tx1"/>
                          </a:solidFill>
                          <a:effectLst/>
                          <a:latin typeface="robotobold"/>
                        </a:rPr>
                        <a:t> y = -x</a:t>
                      </a:r>
                      <a:endParaRPr lang="en-GB" sz="24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Student has incorrectly named the mirror line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3 – Reflections</a:t>
            </a:r>
          </a:p>
        </p:txBody>
      </p:sp>
      <p:pic>
        <p:nvPicPr>
          <p:cNvPr id="4" name="Picture 3"/>
          <p:cNvPicPr>
            <a:picLocks noChangeAspect="1"/>
          </p:cNvPicPr>
          <p:nvPr/>
        </p:nvPicPr>
        <p:blipFill rotWithShape="1">
          <a:blip r:embed="rId2"/>
          <a:srcRect l="45781" t="10729" r="15469" b="39271"/>
          <a:stretch/>
        </p:blipFill>
        <p:spPr>
          <a:xfrm>
            <a:off x="7877175" y="782880"/>
            <a:ext cx="2200275" cy="2129299"/>
          </a:xfrm>
          <a:prstGeom prst="rect">
            <a:avLst/>
          </a:prstGeom>
        </p:spPr>
      </p:pic>
      <p:sp>
        <p:nvSpPr>
          <p:cNvPr id="5" name="TextBox 4"/>
          <p:cNvSpPr txBox="1"/>
          <p:nvPr/>
        </p:nvSpPr>
        <p:spPr>
          <a:xfrm>
            <a:off x="1178719" y="1062699"/>
            <a:ext cx="5519737" cy="1569660"/>
          </a:xfrm>
          <a:prstGeom prst="rect">
            <a:avLst/>
          </a:prstGeom>
          <a:noFill/>
        </p:spPr>
        <p:txBody>
          <a:bodyPr wrap="square" rtlCol="0">
            <a:spAutoFit/>
          </a:bodyPr>
          <a:lstStyle/>
          <a:p>
            <a:pPr algn="ctr"/>
            <a:r>
              <a:rPr lang="en-GB" sz="3200" dirty="0"/>
              <a:t>Describe the transformation that maps the blue triangle </a:t>
            </a:r>
          </a:p>
          <a:p>
            <a:pPr algn="ctr"/>
            <a:r>
              <a:rPr lang="en-GB" sz="3200" dirty="0"/>
              <a:t>onto the red triangle?</a:t>
            </a:r>
          </a:p>
        </p:txBody>
      </p:sp>
    </p:spTree>
    <p:extLst>
      <p:ext uri="{BB962C8B-B14F-4D97-AF65-F5344CB8AC3E}">
        <p14:creationId xmlns:p14="http://schemas.microsoft.com/office/powerpoint/2010/main" val="3405343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4 – Reflections</a:t>
            </a:r>
          </a:p>
        </p:txBody>
      </p:sp>
      <p:pic>
        <p:nvPicPr>
          <p:cNvPr id="2" name="Picture 1"/>
          <p:cNvPicPr>
            <a:picLocks noChangeAspect="1"/>
          </p:cNvPicPr>
          <p:nvPr/>
        </p:nvPicPr>
        <p:blipFill rotWithShape="1">
          <a:blip r:embed="rId2"/>
          <a:srcRect l="18437" t="9895" r="18359" b="28021"/>
          <a:stretch/>
        </p:blipFill>
        <p:spPr>
          <a:xfrm>
            <a:off x="2381250" y="923330"/>
            <a:ext cx="7705725" cy="5676900"/>
          </a:xfrm>
          <a:prstGeom prst="rect">
            <a:avLst/>
          </a:prstGeom>
        </p:spPr>
      </p:pic>
    </p:spTree>
    <p:extLst>
      <p:ext uri="{BB962C8B-B14F-4D97-AF65-F5344CB8AC3E}">
        <p14:creationId xmlns:p14="http://schemas.microsoft.com/office/powerpoint/2010/main" val="4032121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569432754"/>
              </p:ext>
            </p:extLst>
          </p:nvPr>
        </p:nvGraphicFramePr>
        <p:xfrm>
          <a:off x="320047" y="3025866"/>
          <a:ext cx="11551906" cy="3736884"/>
        </p:xfrm>
        <a:graphic>
          <a:graphicData uri="http://schemas.openxmlformats.org/drawingml/2006/table">
            <a:tbl>
              <a:tblPr/>
              <a:tblGrid>
                <a:gridCol w="2850107">
                  <a:extLst>
                    <a:ext uri="{9D8B030D-6E8A-4147-A177-3AD203B41FA5}">
                      <a16:colId xmlns:a16="http://schemas.microsoft.com/office/drawing/2014/main" val="2525775135"/>
                    </a:ext>
                  </a:extLst>
                </a:gridCol>
                <a:gridCol w="8701799">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(2,0)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y = 3 is a horizontal line. The point is 3 squares above the line. If you reflect the point it transforms 3 squares below the line to the point (2, 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(2,3)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think that the y-coordinate must be 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(4,6)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reflected in x=3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(0,2)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correct answer but has incorrectly written the coordinates the wrong around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4 – Reflections</a:t>
            </a:r>
          </a:p>
        </p:txBody>
      </p:sp>
      <p:pic>
        <p:nvPicPr>
          <p:cNvPr id="4" name="Picture 3"/>
          <p:cNvPicPr>
            <a:picLocks noChangeAspect="1"/>
          </p:cNvPicPr>
          <p:nvPr/>
        </p:nvPicPr>
        <p:blipFill rotWithShape="1">
          <a:blip r:embed="rId2"/>
          <a:srcRect l="29753" t="9896" r="27412" b="39659"/>
          <a:stretch/>
        </p:blipFill>
        <p:spPr>
          <a:xfrm>
            <a:off x="8372475" y="923330"/>
            <a:ext cx="2219325" cy="1960229"/>
          </a:xfrm>
          <a:prstGeom prst="rect">
            <a:avLst/>
          </a:prstGeom>
        </p:spPr>
      </p:pic>
      <p:pic>
        <p:nvPicPr>
          <p:cNvPr id="5" name="Picture 4"/>
          <p:cNvPicPr>
            <a:picLocks noChangeAspect="1"/>
          </p:cNvPicPr>
          <p:nvPr/>
        </p:nvPicPr>
        <p:blipFill rotWithShape="1">
          <a:blip r:embed="rId2"/>
          <a:srcRect l="18437" t="60527" r="18359" b="28021"/>
          <a:stretch/>
        </p:blipFill>
        <p:spPr>
          <a:xfrm>
            <a:off x="1438275" y="1371599"/>
            <a:ext cx="6562725" cy="891829"/>
          </a:xfrm>
          <a:prstGeom prst="rect">
            <a:avLst/>
          </a:prstGeom>
        </p:spPr>
      </p:pic>
    </p:spTree>
    <p:extLst>
      <p:ext uri="{BB962C8B-B14F-4D97-AF65-F5344CB8AC3E}">
        <p14:creationId xmlns:p14="http://schemas.microsoft.com/office/powerpoint/2010/main" val="1784008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667</TotalTime>
  <Words>1527</Words>
  <Application>Microsoft Office PowerPoint</Application>
  <PresentationFormat>Widescreen</PresentationFormat>
  <Paragraphs>226</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Cambria Math</vt:lpstr>
      <vt:lpstr>robotobold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48</cp:revision>
  <dcterms:created xsi:type="dcterms:W3CDTF">2020-06-17T17:33:36Z</dcterms:created>
  <dcterms:modified xsi:type="dcterms:W3CDTF">2022-08-22T17:52:58Z</dcterms:modified>
</cp:coreProperties>
</file>