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83" r:id="rId3"/>
    <p:sldId id="277" r:id="rId4"/>
    <p:sldId id="279" r:id="rId5"/>
    <p:sldId id="281" r:id="rId6"/>
    <p:sldId id="278" r:id="rId7"/>
    <p:sldId id="280" r:id="rId8"/>
    <p:sldId id="282" r:id="rId9"/>
    <p:sldId id="273" r:id="rId10"/>
    <p:sldId id="266" r:id="rId11"/>
    <p:sldId id="274" r:id="rId12"/>
    <p:sldId id="275" r:id="rId13"/>
    <p:sldId id="27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FF33CC"/>
    <a:srgbClr val="FF00FF"/>
    <a:srgbClr val="4D4D4D"/>
    <a:srgbClr val="494949"/>
    <a:srgbClr val="515151"/>
    <a:srgbClr val="333333"/>
    <a:srgbClr val="323232"/>
    <a:srgbClr val="B2B2B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CFF128-59D7-479B-8AF9-1D6C6996B6F1}" v="13" dt="2023-10-03T04:39:38.5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6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ACFF128-59D7-479B-8AF9-1D6C6996B6F1}"/>
    <pc:docChg chg="custSel addSld delSld modSld sldOrd">
      <pc:chgData name="Stewart Gale" userId="3647ddd2-6040-41ae-a96d-232c23482af8" providerId="ADAL" clId="{7ACFF128-59D7-479B-8AF9-1D6C6996B6F1}" dt="2023-10-03T04:39:41.828" v="56" actId="14100"/>
      <pc:docMkLst>
        <pc:docMk/>
      </pc:docMkLst>
      <pc:sldChg chg="del">
        <pc:chgData name="Stewart Gale" userId="3647ddd2-6040-41ae-a96d-232c23482af8" providerId="ADAL" clId="{7ACFF128-59D7-479B-8AF9-1D6C6996B6F1}" dt="2021-11-24T10:21:21.240" v="36" actId="47"/>
        <pc:sldMkLst>
          <pc:docMk/>
          <pc:sldMk cId="3135538783" sldId="270"/>
        </pc:sldMkLst>
      </pc:sldChg>
      <pc:sldChg chg="delSp modSp mod ord delAnim">
        <pc:chgData name="Stewart Gale" userId="3647ddd2-6040-41ae-a96d-232c23482af8" providerId="ADAL" clId="{7ACFF128-59D7-479B-8AF9-1D6C6996B6F1}" dt="2021-12-05T06:02:47.005" v="39" actId="20577"/>
        <pc:sldMkLst>
          <pc:docMk/>
          <pc:sldMk cId="1234682946" sldId="272"/>
        </pc:sldMkLst>
        <pc:spChg chg="mod">
          <ac:chgData name="Stewart Gale" userId="3647ddd2-6040-41ae-a96d-232c23482af8" providerId="ADAL" clId="{7ACFF128-59D7-479B-8AF9-1D6C6996B6F1}" dt="2021-12-05T06:02:47.005" v="39" actId="20577"/>
          <ac:spMkLst>
            <pc:docMk/>
            <pc:sldMk cId="1234682946" sldId="272"/>
            <ac:spMk id="2" creationId="{00000000-0000-0000-0000-000000000000}"/>
          </ac:spMkLst>
        </pc:spChg>
        <pc:spChg chg="del">
          <ac:chgData name="Stewart Gale" userId="3647ddd2-6040-41ae-a96d-232c23482af8" providerId="ADAL" clId="{7ACFF128-59D7-479B-8AF9-1D6C6996B6F1}" dt="2021-11-24T10:20:09.189" v="7" actId="478"/>
          <ac:spMkLst>
            <pc:docMk/>
            <pc:sldMk cId="1234682946" sldId="272"/>
            <ac:spMk id="3" creationId="{00000000-0000-0000-0000-000000000000}"/>
          </ac:spMkLst>
        </pc:spChg>
        <pc:spChg chg="del">
          <ac:chgData name="Stewart Gale" userId="3647ddd2-6040-41ae-a96d-232c23482af8" providerId="ADAL" clId="{7ACFF128-59D7-479B-8AF9-1D6C6996B6F1}" dt="2021-11-24T10:20:09.189" v="7" actId="478"/>
          <ac:spMkLst>
            <pc:docMk/>
            <pc:sldMk cId="1234682946" sldId="272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7ACFF128-59D7-479B-8AF9-1D6C6996B6F1}" dt="2023-03-07T10:21:34.553" v="50" actId="1037"/>
        <pc:sldMkLst>
          <pc:docMk/>
          <pc:sldMk cId="2846037457" sldId="273"/>
        </pc:sldMkLst>
        <pc:spChg chg="mod">
          <ac:chgData name="Stewart Gale" userId="3647ddd2-6040-41ae-a96d-232c23482af8" providerId="ADAL" clId="{7ACFF128-59D7-479B-8AF9-1D6C6996B6F1}" dt="2023-03-07T10:21:34.553" v="50" actId="1037"/>
          <ac:spMkLst>
            <pc:docMk/>
            <pc:sldMk cId="2846037457" sldId="273"/>
            <ac:spMk id="43" creationId="{00000000-0000-0000-0000-000000000000}"/>
          </ac:spMkLst>
        </pc:spChg>
      </pc:sldChg>
      <pc:sldChg chg="modSp mod modAnim">
        <pc:chgData name="Stewart Gale" userId="3647ddd2-6040-41ae-a96d-232c23482af8" providerId="ADAL" clId="{7ACFF128-59D7-479B-8AF9-1D6C6996B6F1}" dt="2023-10-03T04:39:41.828" v="56" actId="14100"/>
        <pc:sldMkLst>
          <pc:docMk/>
          <pc:sldMk cId="2547590696" sldId="274"/>
        </pc:sldMkLst>
        <pc:spChg chg="mod">
          <ac:chgData name="Stewart Gale" userId="3647ddd2-6040-41ae-a96d-232c23482af8" providerId="ADAL" clId="{7ACFF128-59D7-479B-8AF9-1D6C6996B6F1}" dt="2023-10-03T04:39:41.828" v="56" actId="14100"/>
          <ac:spMkLst>
            <pc:docMk/>
            <pc:sldMk cId="2547590696" sldId="274"/>
            <ac:spMk id="43" creationId="{00000000-0000-0000-0000-000000000000}"/>
          </ac:spMkLst>
        </pc:spChg>
      </pc:sldChg>
      <pc:sldChg chg="ord">
        <pc:chgData name="Stewart Gale" userId="3647ddd2-6040-41ae-a96d-232c23482af8" providerId="ADAL" clId="{7ACFF128-59D7-479B-8AF9-1D6C6996B6F1}" dt="2022-09-12T14:43:04.956" v="41"/>
        <pc:sldMkLst>
          <pc:docMk/>
          <pc:sldMk cId="2413861577" sldId="279"/>
        </pc:sldMkLst>
      </pc:sldChg>
      <pc:sldChg chg="ord">
        <pc:chgData name="Stewart Gale" userId="3647ddd2-6040-41ae-a96d-232c23482af8" providerId="ADAL" clId="{7ACFF128-59D7-479B-8AF9-1D6C6996B6F1}" dt="2022-09-12T14:43:07.204" v="43"/>
        <pc:sldMkLst>
          <pc:docMk/>
          <pc:sldMk cId="1603174916" sldId="281"/>
        </pc:sldMkLst>
      </pc:sldChg>
      <pc:sldChg chg="delSp modSp add mod">
        <pc:chgData name="Stewart Gale" userId="3647ddd2-6040-41ae-a96d-232c23482af8" providerId="ADAL" clId="{7ACFF128-59D7-479B-8AF9-1D6C6996B6F1}" dt="2021-11-24T10:20:58.610" v="35" actId="113"/>
        <pc:sldMkLst>
          <pc:docMk/>
          <pc:sldMk cId="1386999545" sldId="283"/>
        </pc:sldMkLst>
        <pc:spChg chg="del">
          <ac:chgData name="Stewart Gale" userId="3647ddd2-6040-41ae-a96d-232c23482af8" providerId="ADAL" clId="{7ACFF128-59D7-479B-8AF9-1D6C6996B6F1}" dt="2021-11-24T10:20:03.363" v="5" actId="478"/>
          <ac:spMkLst>
            <pc:docMk/>
            <pc:sldMk cId="1386999545" sldId="283"/>
            <ac:spMk id="2" creationId="{00000000-0000-0000-0000-000000000000}"/>
          </ac:spMkLst>
        </pc:spChg>
        <pc:spChg chg="mod">
          <ac:chgData name="Stewart Gale" userId="3647ddd2-6040-41ae-a96d-232c23482af8" providerId="ADAL" clId="{7ACFF128-59D7-479B-8AF9-1D6C6996B6F1}" dt="2021-11-24T10:20:58.610" v="35" actId="113"/>
          <ac:spMkLst>
            <pc:docMk/>
            <pc:sldMk cId="1386999545" sldId="283"/>
            <ac:spMk id="3" creationId="{00000000-0000-0000-0000-000000000000}"/>
          </ac:spMkLst>
        </pc:spChg>
        <pc:spChg chg="mod">
          <ac:chgData name="Stewart Gale" userId="3647ddd2-6040-41ae-a96d-232c23482af8" providerId="ADAL" clId="{7ACFF128-59D7-479B-8AF9-1D6C6996B6F1}" dt="2021-11-24T10:20:53.749" v="33" actId="1076"/>
          <ac:spMkLst>
            <pc:docMk/>
            <pc:sldMk cId="1386999545" sldId="283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89BA0-9C1E-4587-8F1E-3131FA3C6470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A832-2F6B-4B96-99A8-0614838F14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89BA0-9C1E-4587-8F1E-3131FA3C6470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A832-2F6B-4B96-99A8-0614838F14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89BA0-9C1E-4587-8F1E-3131FA3C6470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A832-2F6B-4B96-99A8-0614838F14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89BA0-9C1E-4587-8F1E-3131FA3C6470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A832-2F6B-4B96-99A8-0614838F14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89BA0-9C1E-4587-8F1E-3131FA3C6470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A832-2F6B-4B96-99A8-0614838F14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89BA0-9C1E-4587-8F1E-3131FA3C6470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A832-2F6B-4B96-99A8-0614838F14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89BA0-9C1E-4587-8F1E-3131FA3C6470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A832-2F6B-4B96-99A8-0614838F14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89BA0-9C1E-4587-8F1E-3131FA3C6470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A832-2F6B-4B96-99A8-0614838F14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89BA0-9C1E-4587-8F1E-3131FA3C6470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A832-2F6B-4B96-99A8-0614838F14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89BA0-9C1E-4587-8F1E-3131FA3C6470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A832-2F6B-4B96-99A8-0614838F14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89BA0-9C1E-4587-8F1E-3131FA3C6470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A832-2F6B-4B96-99A8-0614838F14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89BA0-9C1E-4587-8F1E-3131FA3C6470}" type="datetimeFigureOut">
              <a:rPr lang="en-GB" smtClean="0"/>
              <a:pPr/>
              <a:t>03/10/2023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6A832-2F6B-4B96-99A8-0614838F14E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34.png"/><Relationship Id="rId4" Type="http://schemas.openxmlformats.org/officeDocument/2006/relationships/image" Target="../media/image23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2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2.png"/><Relationship Id="rId7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360" y="1628800"/>
            <a:ext cx="115212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LO: Solving Quadratic Inequalities</a:t>
            </a:r>
          </a:p>
        </p:txBody>
      </p:sp>
    </p:spTree>
    <p:extLst>
      <p:ext uri="{BB962C8B-B14F-4D97-AF65-F5344CB8AC3E}">
        <p14:creationId xmlns:p14="http://schemas.microsoft.com/office/powerpoint/2010/main" val="1234682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64032" y="1457857"/>
                <a:ext cx="539192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+5</m:t>
                          </m:r>
                        </m:e>
                      </m:d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4032" y="1457857"/>
                <a:ext cx="5391928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>
            <a:off x="4433549" y="4388445"/>
            <a:ext cx="377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320724" y="3113509"/>
            <a:ext cx="0" cy="17979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112802" y="4187341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802" y="4187341"/>
                <a:ext cx="359462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013678" y="2680835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3678" y="2680835"/>
                <a:ext cx="359462" cy="461665"/>
              </a:xfrm>
              <a:prstGeom prst="rect">
                <a:avLst/>
              </a:prstGeom>
              <a:blipFill>
                <a:blip r:embed="rId4"/>
                <a:stretch>
                  <a:fillRect l="-5085" r="-3390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: Shape 16"/>
          <p:cNvSpPr/>
          <p:nvPr/>
        </p:nvSpPr>
        <p:spPr>
          <a:xfrm>
            <a:off x="4584212" y="3409677"/>
            <a:ext cx="2710266" cy="1435103"/>
          </a:xfrm>
          <a:custGeom>
            <a:avLst/>
            <a:gdLst>
              <a:gd name="connsiteX0" fmla="*/ 0 w 2070100"/>
              <a:gd name="connsiteY0" fmla="*/ 0 h 1727203"/>
              <a:gd name="connsiteX1" fmla="*/ 1066800 w 2070100"/>
              <a:gd name="connsiteY1" fmla="*/ 1727200 h 1727203"/>
              <a:gd name="connsiteX2" fmla="*/ 2070100 w 2070100"/>
              <a:gd name="connsiteY2" fmla="*/ 12700 h 1727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0100" h="1727203">
                <a:moveTo>
                  <a:pt x="0" y="0"/>
                </a:moveTo>
                <a:cubicBezTo>
                  <a:pt x="360891" y="862541"/>
                  <a:pt x="721783" y="1725083"/>
                  <a:pt x="1066800" y="1727200"/>
                </a:cubicBezTo>
                <a:cubicBezTo>
                  <a:pt x="1411817" y="1729317"/>
                  <a:pt x="1740958" y="871008"/>
                  <a:pt x="2070100" y="127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797315" y="4339741"/>
                <a:ext cx="607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7315" y="4339741"/>
                <a:ext cx="60710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423839" y="4348857"/>
                <a:ext cx="607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3839" y="4348857"/>
                <a:ext cx="60710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754363" y="3276462"/>
                <a:ext cx="27774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+5)(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−3)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4363" y="3276462"/>
                <a:ext cx="2777434" cy="461665"/>
              </a:xfrm>
              <a:prstGeom prst="rect">
                <a:avLst/>
              </a:prstGeom>
              <a:blipFill>
                <a:blip r:embed="rId7"/>
                <a:stretch>
                  <a:fillRect l="-659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067328" y="256414"/>
                <a:ext cx="568863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48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800" dirty="0"/>
                  <a:t> + 2𝑥 − 15 &lt; 0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328" y="256414"/>
                <a:ext cx="5688632" cy="830997"/>
              </a:xfrm>
              <a:prstGeom prst="rect">
                <a:avLst/>
              </a:prstGeom>
              <a:blipFill>
                <a:blip r:embed="rId8"/>
                <a:stretch>
                  <a:fillRect l="-4823" t="-19118" r="-3001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/>
          <p:nvPr/>
        </p:nvCxnSpPr>
        <p:spPr>
          <a:xfrm flipH="1" flipV="1">
            <a:off x="8178144" y="2269958"/>
            <a:ext cx="1302232" cy="865291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9371181" y="3004962"/>
            <a:ext cx="25282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0000FF"/>
                </a:solidFill>
              </a:rPr>
              <a:t>less than zero </a:t>
            </a:r>
          </a:p>
          <a:p>
            <a:pPr algn="ctr"/>
            <a:r>
              <a:rPr lang="en-GB" sz="2400" b="1" dirty="0">
                <a:solidFill>
                  <a:srgbClr val="0000FF"/>
                </a:solidFill>
              </a:rPr>
              <a:t>=</a:t>
            </a:r>
            <a:r>
              <a:rPr lang="en-GB" sz="2400" dirty="0">
                <a:solidFill>
                  <a:srgbClr val="0000FF"/>
                </a:solidFill>
              </a:rPr>
              <a:t> </a:t>
            </a:r>
          </a:p>
          <a:p>
            <a:pPr algn="ctr"/>
            <a:r>
              <a:rPr lang="en-GB" sz="2400" dirty="0">
                <a:solidFill>
                  <a:srgbClr val="0000FF"/>
                </a:solidFill>
              </a:rPr>
              <a:t>graph below </a:t>
            </a:r>
            <a:r>
              <a:rPr lang="en-GB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>
                <a:solidFill>
                  <a:srgbClr val="0000FF"/>
                </a:solidFill>
              </a:rPr>
              <a:t> axis</a:t>
            </a:r>
          </a:p>
        </p:txBody>
      </p:sp>
      <p:sp>
        <p:nvSpPr>
          <p:cNvPr id="44" name="Freeform: Shape 23"/>
          <p:cNvSpPr/>
          <p:nvPr/>
        </p:nvSpPr>
        <p:spPr>
          <a:xfrm>
            <a:off x="5291074" y="4370722"/>
            <a:ext cx="1380990" cy="482614"/>
          </a:xfrm>
          <a:custGeom>
            <a:avLst/>
            <a:gdLst>
              <a:gd name="connsiteX0" fmla="*/ 0 w 1143000"/>
              <a:gd name="connsiteY0" fmla="*/ 0 h 482614"/>
              <a:gd name="connsiteX1" fmla="*/ 546100 w 1143000"/>
              <a:gd name="connsiteY1" fmla="*/ 482600 h 482614"/>
              <a:gd name="connsiteX2" fmla="*/ 1143000 w 1143000"/>
              <a:gd name="connsiteY2" fmla="*/ 12700 h 48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482614">
                <a:moveTo>
                  <a:pt x="0" y="0"/>
                </a:moveTo>
                <a:cubicBezTo>
                  <a:pt x="177800" y="240241"/>
                  <a:pt x="355600" y="480483"/>
                  <a:pt x="546100" y="482600"/>
                </a:cubicBezTo>
                <a:cubicBezTo>
                  <a:pt x="736600" y="484717"/>
                  <a:pt x="939800" y="248708"/>
                  <a:pt x="1143000" y="12700"/>
                </a:cubicBezTo>
              </a:path>
            </a:pathLst>
          </a:custGeom>
          <a:ln w="7620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876233" y="5410868"/>
                <a:ext cx="412622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GB" sz="5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5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5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5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233" y="5410868"/>
                <a:ext cx="4126223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7392144" y="1445875"/>
                <a:ext cx="1325491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48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1445875"/>
                <a:ext cx="1325491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34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 animBg="1"/>
      <p:bldP spid="18" grpId="0"/>
      <p:bldP spid="19" grpId="0"/>
      <p:bldP spid="20" grpId="0"/>
      <p:bldP spid="31" grpId="0"/>
      <p:bldP spid="44" grpId="0" animBg="1"/>
      <p:bldP spid="45" grpId="0"/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43381" y="1397376"/>
                <a:ext cx="539192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m:rPr>
                          <m:nor/>
                        </m:rPr>
                        <a:rPr lang="en-GB" sz="4800" b="0" i="0" smtClean="0"/>
                        <m:t> </m:t>
                      </m:r>
                      <m:r>
                        <m:rPr>
                          <m:nor/>
                        </m:rPr>
                        <a:rPr lang="en-GB" sz="4800" dirty="0"/>
                        <m:t>≥</m:t>
                      </m:r>
                      <m:r>
                        <m:rPr>
                          <m:nor/>
                        </m:rPr>
                        <a:rPr lang="en-GB" sz="4800" b="0" i="0" dirty="0" smtClean="0"/>
                        <m:t> 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3381" y="1397376"/>
                <a:ext cx="5391928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>
            <a:off x="4433549" y="4388445"/>
            <a:ext cx="377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7176120" y="3046801"/>
            <a:ext cx="0" cy="17979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112802" y="4187341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802" y="4187341"/>
                <a:ext cx="359462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212807" y="2683978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2807" y="2683978"/>
                <a:ext cx="359462" cy="461665"/>
              </a:xfrm>
              <a:prstGeom prst="rect">
                <a:avLst/>
              </a:prstGeom>
              <a:blipFill>
                <a:blip r:embed="rId4"/>
                <a:stretch>
                  <a:fillRect l="-5085" r="-3390"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: Shape 16"/>
          <p:cNvSpPr/>
          <p:nvPr/>
        </p:nvSpPr>
        <p:spPr>
          <a:xfrm>
            <a:off x="4584212" y="3409677"/>
            <a:ext cx="2710266" cy="1435103"/>
          </a:xfrm>
          <a:custGeom>
            <a:avLst/>
            <a:gdLst>
              <a:gd name="connsiteX0" fmla="*/ 0 w 2070100"/>
              <a:gd name="connsiteY0" fmla="*/ 0 h 1727203"/>
              <a:gd name="connsiteX1" fmla="*/ 1066800 w 2070100"/>
              <a:gd name="connsiteY1" fmla="*/ 1727200 h 1727203"/>
              <a:gd name="connsiteX2" fmla="*/ 2070100 w 2070100"/>
              <a:gd name="connsiteY2" fmla="*/ 12700 h 1727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0100" h="1727203">
                <a:moveTo>
                  <a:pt x="0" y="0"/>
                </a:moveTo>
                <a:cubicBezTo>
                  <a:pt x="360891" y="862541"/>
                  <a:pt x="721783" y="1725083"/>
                  <a:pt x="1066800" y="1727200"/>
                </a:cubicBezTo>
                <a:cubicBezTo>
                  <a:pt x="1411817" y="1729317"/>
                  <a:pt x="1740958" y="871008"/>
                  <a:pt x="2070100" y="127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797315" y="4339741"/>
                <a:ext cx="607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7315" y="4339741"/>
                <a:ext cx="60710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423839" y="4348857"/>
                <a:ext cx="607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3839" y="4348857"/>
                <a:ext cx="60710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754363" y="3276462"/>
                <a:ext cx="27774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+4)(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4363" y="3276462"/>
                <a:ext cx="2777434" cy="461665"/>
              </a:xfrm>
              <a:prstGeom prst="rect">
                <a:avLst/>
              </a:prstGeom>
              <a:blipFill>
                <a:blip r:embed="rId7"/>
                <a:stretch>
                  <a:fillRect l="-659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Freeform: Shape 22"/>
          <p:cNvSpPr/>
          <p:nvPr/>
        </p:nvSpPr>
        <p:spPr>
          <a:xfrm>
            <a:off x="4554275" y="3419202"/>
            <a:ext cx="701341" cy="971550"/>
          </a:xfrm>
          <a:custGeom>
            <a:avLst/>
            <a:gdLst>
              <a:gd name="connsiteX0" fmla="*/ 561975 w 561975"/>
              <a:gd name="connsiteY0" fmla="*/ 971550 h 971550"/>
              <a:gd name="connsiteX1" fmla="*/ 247650 w 561975"/>
              <a:gd name="connsiteY1" fmla="*/ 466725 h 971550"/>
              <a:gd name="connsiteX2" fmla="*/ 0 w 561975"/>
              <a:gd name="connsiteY2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1975" h="971550">
                <a:moveTo>
                  <a:pt x="561975" y="971550"/>
                </a:moveTo>
                <a:cubicBezTo>
                  <a:pt x="451643" y="800100"/>
                  <a:pt x="341312" y="628650"/>
                  <a:pt x="247650" y="466725"/>
                </a:cubicBezTo>
                <a:cubicBezTo>
                  <a:pt x="153988" y="304800"/>
                  <a:pt x="76994" y="152400"/>
                  <a:pt x="0" y="0"/>
                </a:cubicBezTo>
              </a:path>
            </a:pathLst>
          </a:custGeom>
          <a:ln w="762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srgbClr val="00B050"/>
              </a:solidFill>
            </a:endParaRPr>
          </a:p>
        </p:txBody>
      </p:sp>
      <p:sp>
        <p:nvSpPr>
          <p:cNvPr id="24" name="Freeform: Shape 23"/>
          <p:cNvSpPr/>
          <p:nvPr/>
        </p:nvSpPr>
        <p:spPr>
          <a:xfrm flipH="1">
            <a:off x="6630950" y="3419202"/>
            <a:ext cx="701341" cy="971550"/>
          </a:xfrm>
          <a:custGeom>
            <a:avLst/>
            <a:gdLst>
              <a:gd name="connsiteX0" fmla="*/ 561975 w 561975"/>
              <a:gd name="connsiteY0" fmla="*/ 971550 h 971550"/>
              <a:gd name="connsiteX1" fmla="*/ 247650 w 561975"/>
              <a:gd name="connsiteY1" fmla="*/ 466725 h 971550"/>
              <a:gd name="connsiteX2" fmla="*/ 0 w 561975"/>
              <a:gd name="connsiteY2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1975" h="971550">
                <a:moveTo>
                  <a:pt x="561975" y="971550"/>
                </a:moveTo>
                <a:cubicBezTo>
                  <a:pt x="451643" y="800100"/>
                  <a:pt x="341312" y="628650"/>
                  <a:pt x="247650" y="466725"/>
                </a:cubicBezTo>
                <a:cubicBezTo>
                  <a:pt x="153988" y="304800"/>
                  <a:pt x="76994" y="152400"/>
                  <a:pt x="0" y="0"/>
                </a:cubicBezTo>
              </a:path>
            </a:pathLst>
          </a:custGeom>
          <a:ln w="762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662985" y="5464318"/>
                <a:ext cx="252935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≥−1</m:t>
                      </m:r>
                    </m:oMath>
                  </m:oMathPara>
                </a14:m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2985" y="5464318"/>
                <a:ext cx="2529359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067328" y="256414"/>
                <a:ext cx="568863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48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800" dirty="0"/>
                  <a:t> + 5𝑥 + 4 ≥ 0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328" y="256414"/>
                <a:ext cx="5688632" cy="830997"/>
              </a:xfrm>
              <a:prstGeom prst="rect">
                <a:avLst/>
              </a:prstGeom>
              <a:blipFill>
                <a:blip r:embed="rId9"/>
                <a:stretch>
                  <a:fillRect l="-4823" t="-19118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2835848" y="5464318"/>
                <a:ext cx="2536400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≤−4</m:t>
                      </m:r>
                    </m:oMath>
                  </m:oMathPara>
                </a14:m>
                <a:endParaRPr lang="en-GB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5848" y="5464318"/>
                <a:ext cx="2536400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/>
          <p:cNvSpPr/>
          <p:nvPr/>
        </p:nvSpPr>
        <p:spPr>
          <a:xfrm>
            <a:off x="5372249" y="5464318"/>
            <a:ext cx="1535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400" dirty="0">
                <a:solidFill>
                  <a:prstClr val="black"/>
                </a:solidFill>
              </a:rPr>
              <a:t>and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759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 animBg="1"/>
      <p:bldP spid="18" grpId="0"/>
      <p:bldP spid="19" grpId="0"/>
      <p:bldP spid="20" grpId="0"/>
      <p:bldP spid="23" grpId="0" animBg="1"/>
      <p:bldP spid="24" grpId="0" animBg="1"/>
      <p:bldP spid="32" grpId="0"/>
      <p:bldP spid="38" grpId="0"/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64032" y="1457857"/>
                <a:ext cx="539192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4032" y="1457857"/>
                <a:ext cx="5391928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>
            <a:off x="4433549" y="4388445"/>
            <a:ext cx="377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974545" y="3228238"/>
            <a:ext cx="0" cy="17979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112802" y="4187341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802" y="4187341"/>
                <a:ext cx="359462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794814" y="2746779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4814" y="2746779"/>
                <a:ext cx="359462" cy="461665"/>
              </a:xfrm>
              <a:prstGeom prst="rect">
                <a:avLst/>
              </a:prstGeom>
              <a:blipFill>
                <a:blip r:embed="rId4"/>
                <a:stretch>
                  <a:fillRect l="-5085" r="-3390" b="-1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: Shape 16"/>
          <p:cNvSpPr/>
          <p:nvPr/>
        </p:nvSpPr>
        <p:spPr>
          <a:xfrm>
            <a:off x="4584212" y="3409677"/>
            <a:ext cx="2710266" cy="1435103"/>
          </a:xfrm>
          <a:custGeom>
            <a:avLst/>
            <a:gdLst>
              <a:gd name="connsiteX0" fmla="*/ 0 w 2070100"/>
              <a:gd name="connsiteY0" fmla="*/ 0 h 1727203"/>
              <a:gd name="connsiteX1" fmla="*/ 1066800 w 2070100"/>
              <a:gd name="connsiteY1" fmla="*/ 1727200 h 1727203"/>
              <a:gd name="connsiteX2" fmla="*/ 2070100 w 2070100"/>
              <a:gd name="connsiteY2" fmla="*/ 12700 h 1727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0100" h="1727203">
                <a:moveTo>
                  <a:pt x="0" y="0"/>
                </a:moveTo>
                <a:cubicBezTo>
                  <a:pt x="360891" y="862541"/>
                  <a:pt x="721783" y="1725083"/>
                  <a:pt x="1066800" y="1727200"/>
                </a:cubicBezTo>
                <a:cubicBezTo>
                  <a:pt x="1411817" y="1729317"/>
                  <a:pt x="1740958" y="871008"/>
                  <a:pt x="2070100" y="127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797315" y="4339741"/>
                <a:ext cx="607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7315" y="4339741"/>
                <a:ext cx="60710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423839" y="4348857"/>
                <a:ext cx="607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3839" y="4348857"/>
                <a:ext cx="60710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754363" y="3276462"/>
                <a:ext cx="27774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+3)(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−3)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4363" y="3276462"/>
                <a:ext cx="2777434" cy="461665"/>
              </a:xfrm>
              <a:prstGeom prst="rect">
                <a:avLst/>
              </a:prstGeom>
              <a:blipFill>
                <a:blip r:embed="rId7"/>
                <a:stretch>
                  <a:fillRect l="-659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876233" y="175849"/>
                <a:ext cx="4750893" cy="9420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54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54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5400" dirty="0"/>
                  <a:t>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5400" dirty="0"/>
                  <a:t> 9 ≤ 0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233" y="175849"/>
                <a:ext cx="4750893" cy="942053"/>
              </a:xfrm>
              <a:prstGeom prst="rect">
                <a:avLst/>
              </a:prstGeom>
              <a:blipFill>
                <a:blip r:embed="rId8"/>
                <a:stretch>
                  <a:fillRect l="-6932" t="-15584" r="-5648" b="-396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Freeform: Shape 23"/>
          <p:cNvSpPr/>
          <p:nvPr/>
        </p:nvSpPr>
        <p:spPr>
          <a:xfrm>
            <a:off x="5291074" y="4370722"/>
            <a:ext cx="1380990" cy="482614"/>
          </a:xfrm>
          <a:custGeom>
            <a:avLst/>
            <a:gdLst>
              <a:gd name="connsiteX0" fmla="*/ 0 w 1143000"/>
              <a:gd name="connsiteY0" fmla="*/ 0 h 482614"/>
              <a:gd name="connsiteX1" fmla="*/ 546100 w 1143000"/>
              <a:gd name="connsiteY1" fmla="*/ 482600 h 482614"/>
              <a:gd name="connsiteX2" fmla="*/ 1143000 w 1143000"/>
              <a:gd name="connsiteY2" fmla="*/ 12700 h 48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482614">
                <a:moveTo>
                  <a:pt x="0" y="0"/>
                </a:moveTo>
                <a:cubicBezTo>
                  <a:pt x="177800" y="240241"/>
                  <a:pt x="355600" y="480483"/>
                  <a:pt x="546100" y="482600"/>
                </a:cubicBezTo>
                <a:cubicBezTo>
                  <a:pt x="736600" y="484717"/>
                  <a:pt x="939800" y="248708"/>
                  <a:pt x="1143000" y="12700"/>
                </a:cubicBezTo>
              </a:path>
            </a:pathLst>
          </a:custGeom>
          <a:ln w="76200">
            <a:solidFill>
              <a:srgbClr val="FF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731702" y="5370439"/>
                <a:ext cx="412622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3≤</m:t>
                      </m:r>
                      <m:r>
                        <a:rPr lang="en-GB" sz="54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54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5400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1702" y="5370439"/>
                <a:ext cx="4126223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212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 animBg="1"/>
      <p:bldP spid="18" grpId="0"/>
      <p:bldP spid="19" grpId="0"/>
      <p:bldP spid="20" grpId="0"/>
      <p:bldP spid="44" grpId="0" animBg="1"/>
      <p:bldP spid="4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01982" y="2152270"/>
                <a:ext cx="533940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sz="4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GB" sz="4800" dirty="0"/>
                  <a:t> </a:t>
                </a:r>
                <a:r>
                  <a:rPr lang="en-GB" sz="5400" dirty="0"/>
                  <a:t>0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1982" y="2152270"/>
                <a:ext cx="5339402" cy="923330"/>
              </a:xfrm>
              <a:prstGeom prst="rect">
                <a:avLst/>
              </a:prstGeom>
              <a:blipFill>
                <a:blip r:embed="rId2"/>
                <a:stretch>
                  <a:fillRect t="-18421" r="-1941" b="-388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>
            <a:off x="4474633" y="4941168"/>
            <a:ext cx="377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835898" y="3780961"/>
            <a:ext cx="0" cy="17979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153886" y="4740064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3886" y="4740064"/>
                <a:ext cx="359462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835898" y="3299502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5898" y="3299502"/>
                <a:ext cx="359462" cy="461665"/>
              </a:xfrm>
              <a:prstGeom prst="rect">
                <a:avLst/>
              </a:prstGeom>
              <a:blipFill>
                <a:blip r:embed="rId4"/>
                <a:stretch>
                  <a:fillRect l="-5085" r="-3390"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: Shape 16"/>
          <p:cNvSpPr/>
          <p:nvPr/>
        </p:nvSpPr>
        <p:spPr>
          <a:xfrm>
            <a:off x="4625296" y="3962400"/>
            <a:ext cx="2710266" cy="1435103"/>
          </a:xfrm>
          <a:custGeom>
            <a:avLst/>
            <a:gdLst>
              <a:gd name="connsiteX0" fmla="*/ 0 w 2070100"/>
              <a:gd name="connsiteY0" fmla="*/ 0 h 1727203"/>
              <a:gd name="connsiteX1" fmla="*/ 1066800 w 2070100"/>
              <a:gd name="connsiteY1" fmla="*/ 1727200 h 1727203"/>
              <a:gd name="connsiteX2" fmla="*/ 2070100 w 2070100"/>
              <a:gd name="connsiteY2" fmla="*/ 12700 h 1727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0100" h="1727203">
                <a:moveTo>
                  <a:pt x="0" y="0"/>
                </a:moveTo>
                <a:cubicBezTo>
                  <a:pt x="360891" y="862541"/>
                  <a:pt x="721783" y="1725083"/>
                  <a:pt x="1066800" y="1727200"/>
                </a:cubicBezTo>
                <a:cubicBezTo>
                  <a:pt x="1411817" y="1729317"/>
                  <a:pt x="1740958" y="871008"/>
                  <a:pt x="2070100" y="127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838399" y="4892464"/>
                <a:ext cx="607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8399" y="4892464"/>
                <a:ext cx="60710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464923" y="4901580"/>
                <a:ext cx="607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4923" y="4901580"/>
                <a:ext cx="60710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795447" y="3829185"/>
                <a:ext cx="27774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+2)(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−3)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447" y="3829185"/>
                <a:ext cx="2777434" cy="461665"/>
              </a:xfrm>
              <a:prstGeom prst="rect">
                <a:avLst/>
              </a:prstGeom>
              <a:blipFill>
                <a:blip r:embed="rId7"/>
                <a:stretch>
                  <a:fillRect l="-659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831820" y="73884"/>
                <a:ext cx="4879727" cy="9420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5400" dirty="0"/>
                  <a:t>Solve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54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5400" dirty="0"/>
                  <a:t> </a:t>
                </a:r>
                <a14:m>
                  <m:oMath xmlns:m="http://schemas.openxmlformats.org/officeDocument/2006/math"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≤ </m:t>
                    </m:r>
                  </m:oMath>
                </a14:m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/>
                  <a:t> + 6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1820" y="73884"/>
                <a:ext cx="4879727" cy="942053"/>
              </a:xfrm>
              <a:prstGeom prst="rect">
                <a:avLst/>
              </a:prstGeom>
              <a:blipFill>
                <a:blip r:embed="rId8"/>
                <a:stretch>
                  <a:fillRect l="-6750" t="-18065" r="-5125" b="-387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Freeform: Shape 23"/>
          <p:cNvSpPr/>
          <p:nvPr/>
        </p:nvSpPr>
        <p:spPr>
          <a:xfrm>
            <a:off x="5332158" y="4923445"/>
            <a:ext cx="1380990" cy="482614"/>
          </a:xfrm>
          <a:custGeom>
            <a:avLst/>
            <a:gdLst>
              <a:gd name="connsiteX0" fmla="*/ 0 w 1143000"/>
              <a:gd name="connsiteY0" fmla="*/ 0 h 482614"/>
              <a:gd name="connsiteX1" fmla="*/ 546100 w 1143000"/>
              <a:gd name="connsiteY1" fmla="*/ 482600 h 482614"/>
              <a:gd name="connsiteX2" fmla="*/ 1143000 w 1143000"/>
              <a:gd name="connsiteY2" fmla="*/ 12700 h 48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482614">
                <a:moveTo>
                  <a:pt x="0" y="0"/>
                </a:moveTo>
                <a:cubicBezTo>
                  <a:pt x="177800" y="240241"/>
                  <a:pt x="355600" y="480483"/>
                  <a:pt x="546100" y="482600"/>
                </a:cubicBezTo>
                <a:cubicBezTo>
                  <a:pt x="736600" y="484717"/>
                  <a:pt x="939800" y="248708"/>
                  <a:pt x="1143000" y="12700"/>
                </a:cubicBezTo>
              </a:path>
            </a:pathLst>
          </a:custGeom>
          <a:ln w="76200">
            <a:solidFill>
              <a:srgbClr val="CC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C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876233" y="5751603"/>
                <a:ext cx="412622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2&lt;</m:t>
                      </m:r>
                      <m:r>
                        <a:rPr lang="en-GB" sz="5400" i="1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b="0" i="1" smtClean="0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5400" i="1">
                          <a:solidFill>
                            <a:srgbClr val="CC00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5400" dirty="0">
                  <a:solidFill>
                    <a:srgbClr val="CC00FF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233" y="5751603"/>
                <a:ext cx="4126223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291484" y="1058352"/>
                <a:ext cx="4599840" cy="9420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54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54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b="0" i="1" dirty="0" smtClean="0">
                        <a:latin typeface="Cambria Math" panose="02040503050406030204" pitchFamily="18" charset="0"/>
                      </a:rPr>
                      <m:t>−6</m:t>
                    </m:r>
                  </m:oMath>
                </a14:m>
                <a:r>
                  <a:rPr lang="en-GB" sz="5400" dirty="0"/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GB" sz="5400" dirty="0"/>
                  <a:t> 0</a:t>
                </a: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1484" y="1058352"/>
                <a:ext cx="4599840" cy="942053"/>
              </a:xfrm>
              <a:prstGeom prst="rect">
                <a:avLst/>
              </a:prstGeom>
              <a:blipFill>
                <a:blip r:embed="rId10"/>
                <a:stretch>
                  <a:fillRect t="-15584" r="-2781" b="-396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614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 animBg="1"/>
      <p:bldP spid="18" grpId="0"/>
      <p:bldP spid="19" grpId="0"/>
      <p:bldP spid="20" grpId="0"/>
      <p:bldP spid="44" grpId="0" animBg="1"/>
      <p:bldP spid="45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9376" y="260648"/>
            <a:ext cx="11233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Quadratic skills needed: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3392" y="1628800"/>
            <a:ext cx="1130525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6000" dirty="0"/>
              <a:t>Factorising Quadratics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6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6000" dirty="0"/>
              <a:t>Solving Quadratics (by factorising)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6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6000" dirty="0"/>
              <a:t>Sketching Quadratics</a:t>
            </a:r>
          </a:p>
        </p:txBody>
      </p:sp>
    </p:spTree>
    <p:extLst>
      <p:ext uri="{BB962C8B-B14F-4D97-AF65-F5344CB8AC3E}">
        <p14:creationId xmlns:p14="http://schemas.microsoft.com/office/powerpoint/2010/main" val="138699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31504" y="3789040"/>
                <a:ext cx="907300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+5</m:t>
                          </m:r>
                        </m:e>
                      </m:d>
                      <m:d>
                        <m:d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3789040"/>
                <a:ext cx="9073008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911424" y="260648"/>
                <a:ext cx="10297144" cy="304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9600" b="1" dirty="0"/>
                  <a:t>Factorise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dirty="0" smtClean="0">
                            <a:solidFill>
                              <a:srgbClr val="CC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 dirty="0">
                            <a:solidFill>
                              <a:srgbClr val="CC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9600" i="1" dirty="0">
                            <a:solidFill>
                              <a:srgbClr val="CC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9600" dirty="0">
                    <a:solidFill>
                      <a:srgbClr val="CC00FF"/>
                    </a:solidFill>
                  </a:rPr>
                  <a:t> + 2𝑥 − 15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60648"/>
                <a:ext cx="10297144" cy="3046988"/>
              </a:xfrm>
              <a:prstGeom prst="rect">
                <a:avLst/>
              </a:prstGeom>
              <a:blipFill>
                <a:blip r:embed="rId3"/>
                <a:stretch>
                  <a:fillRect t="-10600" b="-2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699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79476" y="3429000"/>
                <a:ext cx="972108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sz="9600" i="1" smtClean="0">
                            <a:solidFill>
                              <a:srgbClr val="58585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9600" i="1">
                            <a:solidFill>
                              <a:srgbClr val="585858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9600" i="1">
                            <a:solidFill>
                              <a:srgbClr val="585858"/>
                            </a:solidFill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d>
                    <m:d>
                      <m:dPr>
                        <m:ctrlPr>
                          <a:rPr lang="en-GB" sz="9600" i="1">
                            <a:solidFill>
                              <a:srgbClr val="58585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9600" i="1">
                            <a:solidFill>
                              <a:srgbClr val="585858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9600" i="1">
                            <a:solidFill>
                              <a:srgbClr val="585858"/>
                            </a:solidFill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</m:oMath>
                </a14:m>
                <a:r>
                  <a:rPr lang="en-GB" sz="9600" dirty="0">
                    <a:solidFill>
                      <a:srgbClr val="585858"/>
                    </a:solidFill>
                  </a:rPr>
                  <a:t> = 0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476" y="3429000"/>
                <a:ext cx="9721080" cy="1569660"/>
              </a:xfrm>
              <a:prstGeom prst="rect">
                <a:avLst/>
              </a:prstGeom>
              <a:blipFill>
                <a:blip r:embed="rId2"/>
                <a:stretch>
                  <a:fillRect t="-20233" r="-5455" b="-431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911424" y="260648"/>
                <a:ext cx="10657184" cy="304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9600" b="1" dirty="0"/>
                  <a:t>Solve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dirty="0" smtClean="0">
                            <a:solidFill>
                              <a:srgbClr val="CC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 dirty="0">
                            <a:solidFill>
                              <a:srgbClr val="CC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9600" i="1" dirty="0">
                            <a:solidFill>
                              <a:srgbClr val="CC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9600" dirty="0">
                    <a:solidFill>
                      <a:srgbClr val="CC00FF"/>
                    </a:solidFill>
                  </a:rPr>
                  <a:t> + 2𝑥 − 15 = 0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60648"/>
                <a:ext cx="10657184" cy="3046988"/>
              </a:xfrm>
              <a:prstGeom prst="rect">
                <a:avLst/>
              </a:prstGeom>
              <a:blipFill>
                <a:blip r:embed="rId3"/>
                <a:stretch>
                  <a:fillRect t="-10600" b="-2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914610" y="5034005"/>
                <a:ext cx="4433650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9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610" y="5034005"/>
                <a:ext cx="4433650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951984" y="5018702"/>
                <a:ext cx="3312368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5018702"/>
                <a:ext cx="3312368" cy="15696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386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83632" y="2708920"/>
                <a:ext cx="734481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GB" sz="7200" i="1" smtClean="0">
                            <a:solidFill>
                              <a:srgbClr val="4D4D4D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7200" i="1">
                            <a:solidFill>
                              <a:srgbClr val="4D4D4D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7200" i="1">
                            <a:solidFill>
                              <a:srgbClr val="4D4D4D"/>
                            </a:solidFill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d>
                    <m:d>
                      <m:dPr>
                        <m:ctrlPr>
                          <a:rPr lang="en-GB" sz="7200" i="1">
                            <a:solidFill>
                              <a:srgbClr val="4D4D4D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7200" i="1">
                            <a:solidFill>
                              <a:srgbClr val="4D4D4D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7200" i="1">
                            <a:solidFill>
                              <a:srgbClr val="4D4D4D"/>
                            </a:solidFill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</m:oMath>
                </a14:m>
                <a:r>
                  <a:rPr lang="en-GB" sz="7200" dirty="0">
                    <a:solidFill>
                      <a:srgbClr val="4D4D4D"/>
                    </a:solidFill>
                  </a:rPr>
                  <a:t> = 0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2708920"/>
                <a:ext cx="7344816" cy="1200329"/>
              </a:xfrm>
              <a:prstGeom prst="rect">
                <a:avLst/>
              </a:prstGeom>
              <a:blipFill>
                <a:blip r:embed="rId2"/>
                <a:stretch>
                  <a:fillRect t="-19289" r="-5648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847528" y="0"/>
                <a:ext cx="8208912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8000" b="1" dirty="0"/>
                  <a:t>Sketch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 dirty="0" smtClean="0">
                            <a:solidFill>
                              <a:srgbClr val="CC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0" i="1" dirty="0" smtClean="0">
                            <a:solidFill>
                              <a:srgbClr val="CC00FF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8000" b="0" i="1" dirty="0" smtClean="0">
                            <a:solidFill>
                              <a:srgbClr val="CC00FF"/>
                            </a:solidFill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a:rPr lang="en-GB" sz="8000" i="1" dirty="0">
                            <a:solidFill>
                              <a:srgbClr val="CC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8000" i="1" dirty="0">
                            <a:solidFill>
                              <a:srgbClr val="CC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000" dirty="0">
                    <a:solidFill>
                      <a:srgbClr val="CC00FF"/>
                    </a:solidFill>
                  </a:rPr>
                  <a:t> + 2𝑥 − 15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0"/>
                <a:ext cx="8208912" cy="2554545"/>
              </a:xfrm>
              <a:prstGeom prst="rect">
                <a:avLst/>
              </a:prstGeom>
              <a:blipFill>
                <a:blip r:embed="rId3"/>
                <a:stretch>
                  <a:fillRect t="-10263" r="-1411" b="-214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4511824" y="5746612"/>
            <a:ext cx="377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6398999" y="4471676"/>
            <a:ext cx="0" cy="17979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286174" y="5589240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6174" y="5589240"/>
                <a:ext cx="35946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91953" y="4039002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1953" y="4039002"/>
                <a:ext cx="359462" cy="461665"/>
              </a:xfrm>
              <a:prstGeom prst="rect">
                <a:avLst/>
              </a:prstGeom>
              <a:blipFill>
                <a:blip r:embed="rId5"/>
                <a:stretch>
                  <a:fillRect l="-5085" r="-3390" b="-1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reeform: Shape 16"/>
          <p:cNvSpPr/>
          <p:nvPr/>
        </p:nvSpPr>
        <p:spPr>
          <a:xfrm>
            <a:off x="4662487" y="4767844"/>
            <a:ext cx="2710266" cy="1435103"/>
          </a:xfrm>
          <a:custGeom>
            <a:avLst/>
            <a:gdLst>
              <a:gd name="connsiteX0" fmla="*/ 0 w 2070100"/>
              <a:gd name="connsiteY0" fmla="*/ 0 h 1727203"/>
              <a:gd name="connsiteX1" fmla="*/ 1066800 w 2070100"/>
              <a:gd name="connsiteY1" fmla="*/ 1727200 h 1727203"/>
              <a:gd name="connsiteX2" fmla="*/ 2070100 w 2070100"/>
              <a:gd name="connsiteY2" fmla="*/ 12700 h 1727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0100" h="1727203">
                <a:moveTo>
                  <a:pt x="0" y="0"/>
                </a:moveTo>
                <a:cubicBezTo>
                  <a:pt x="360891" y="862541"/>
                  <a:pt x="721783" y="1725083"/>
                  <a:pt x="1066800" y="1727200"/>
                </a:cubicBezTo>
                <a:cubicBezTo>
                  <a:pt x="1411817" y="1729317"/>
                  <a:pt x="1740958" y="871008"/>
                  <a:pt x="2070100" y="12700"/>
                </a:cubicBezTo>
              </a:path>
            </a:pathLst>
          </a:custGeom>
          <a:ln w="57150">
            <a:solidFill>
              <a:srgbClr val="CC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799856" y="5719348"/>
                <a:ext cx="6071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5719348"/>
                <a:ext cx="607109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598484" y="5719348"/>
                <a:ext cx="6071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484" y="5719348"/>
                <a:ext cx="607109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317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2" grpId="0" animBg="1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15480" y="3717032"/>
                <a:ext cx="936104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+5</m:t>
                          </m:r>
                        </m:e>
                      </m:d>
                      <m:d>
                        <m:d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3717032"/>
                <a:ext cx="9361040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911424" y="260648"/>
                <a:ext cx="10153128" cy="304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9600" b="1" dirty="0"/>
                  <a:t>Factorise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96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9600" dirty="0">
                    <a:solidFill>
                      <a:srgbClr val="0000FF"/>
                    </a:solidFill>
                  </a:rPr>
                  <a:t> − 25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60648"/>
                <a:ext cx="10153128" cy="3046988"/>
              </a:xfrm>
              <a:prstGeom prst="rect">
                <a:avLst/>
              </a:prstGeom>
              <a:blipFill>
                <a:blip r:embed="rId3"/>
                <a:stretch>
                  <a:fillRect t="-10600" b="-2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291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15480" y="3338397"/>
                <a:ext cx="972108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sz="9600" i="1" smtClean="0">
                            <a:solidFill>
                              <a:srgbClr val="51515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9600" i="1">
                            <a:solidFill>
                              <a:srgbClr val="51515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9600" i="1">
                            <a:solidFill>
                              <a:srgbClr val="515151"/>
                            </a:solidFill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d>
                    <m:d>
                      <m:dPr>
                        <m:ctrlPr>
                          <a:rPr lang="en-GB" sz="9600" i="1">
                            <a:solidFill>
                              <a:srgbClr val="51515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9600" i="1">
                            <a:solidFill>
                              <a:srgbClr val="51515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9600" i="1">
                            <a:solidFill>
                              <a:srgbClr val="515151"/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</m:oMath>
                </a14:m>
                <a:r>
                  <a:rPr lang="en-GB" sz="9600" dirty="0">
                    <a:solidFill>
                      <a:srgbClr val="515151"/>
                    </a:solidFill>
                  </a:rPr>
                  <a:t> = 0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3338397"/>
                <a:ext cx="9721080" cy="1569660"/>
              </a:xfrm>
              <a:prstGeom prst="rect">
                <a:avLst/>
              </a:prstGeom>
              <a:blipFill>
                <a:blip r:embed="rId2"/>
                <a:stretch>
                  <a:fillRect t="-20233" r="-5455" b="-435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911424" y="260648"/>
                <a:ext cx="10657184" cy="304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9600" b="1" dirty="0"/>
                  <a:t>Solve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96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9600" dirty="0">
                    <a:solidFill>
                      <a:srgbClr val="0000FF"/>
                    </a:solidFill>
                  </a:rPr>
                  <a:t> − 25 = 0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60648"/>
                <a:ext cx="10657184" cy="3046988"/>
              </a:xfrm>
              <a:prstGeom prst="rect">
                <a:avLst/>
              </a:prstGeom>
              <a:blipFill>
                <a:blip r:embed="rId3"/>
                <a:stretch>
                  <a:fillRect t="-10600" b="-2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14610" y="5034005"/>
                <a:ext cx="4433650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9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610" y="5034005"/>
                <a:ext cx="4433650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951984" y="5018702"/>
                <a:ext cx="3312368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5018702"/>
                <a:ext cx="3312368" cy="15696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1520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19545" y="2719984"/>
                <a:ext cx="734481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GB" sz="7200" i="1" smtClean="0">
                            <a:solidFill>
                              <a:srgbClr val="49494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7200" i="1">
                            <a:solidFill>
                              <a:srgbClr val="494949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7200" i="1">
                            <a:solidFill>
                              <a:srgbClr val="494949"/>
                            </a:solidFill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d>
                    <m:d>
                      <m:dPr>
                        <m:ctrlPr>
                          <a:rPr lang="en-GB" sz="7200" i="1">
                            <a:solidFill>
                              <a:srgbClr val="49494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7200" i="1">
                            <a:solidFill>
                              <a:srgbClr val="494949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7200" i="1">
                            <a:solidFill>
                              <a:srgbClr val="494949"/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</m:oMath>
                </a14:m>
                <a:r>
                  <a:rPr lang="en-GB" sz="7200" dirty="0">
                    <a:solidFill>
                      <a:srgbClr val="494949"/>
                    </a:solidFill>
                  </a:rPr>
                  <a:t> = 0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9545" y="2719984"/>
                <a:ext cx="7344816" cy="1200329"/>
              </a:xfrm>
              <a:prstGeom prst="rect">
                <a:avLst/>
              </a:prstGeom>
              <a:blipFill>
                <a:blip r:embed="rId2"/>
                <a:stretch>
                  <a:fillRect t="-19289" r="-5560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847528" y="0"/>
                <a:ext cx="8208912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8000" b="1" dirty="0"/>
                  <a:t>Sketch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80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a:rPr lang="en-GB" sz="8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8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000" dirty="0">
                    <a:solidFill>
                      <a:srgbClr val="0000FF"/>
                    </a:solidFill>
                  </a:rPr>
                  <a:t> − 25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0"/>
                <a:ext cx="8208912" cy="2554545"/>
              </a:xfrm>
              <a:prstGeom prst="rect">
                <a:avLst/>
              </a:prstGeom>
              <a:blipFill>
                <a:blip r:embed="rId3"/>
                <a:stretch>
                  <a:fillRect t="-10263" b="-214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4511824" y="5746612"/>
            <a:ext cx="377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6091953" y="4500667"/>
            <a:ext cx="0" cy="17979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286174" y="5589240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6174" y="5589240"/>
                <a:ext cx="35946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91953" y="4039002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1953" y="4039002"/>
                <a:ext cx="359462" cy="461665"/>
              </a:xfrm>
              <a:prstGeom prst="rect">
                <a:avLst/>
              </a:prstGeom>
              <a:blipFill>
                <a:blip r:embed="rId5"/>
                <a:stretch>
                  <a:fillRect l="-5085" r="-3390" b="-1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reeform: Shape 16"/>
          <p:cNvSpPr/>
          <p:nvPr/>
        </p:nvSpPr>
        <p:spPr>
          <a:xfrm>
            <a:off x="4662487" y="4767844"/>
            <a:ext cx="2710266" cy="1435103"/>
          </a:xfrm>
          <a:custGeom>
            <a:avLst/>
            <a:gdLst>
              <a:gd name="connsiteX0" fmla="*/ 0 w 2070100"/>
              <a:gd name="connsiteY0" fmla="*/ 0 h 1727203"/>
              <a:gd name="connsiteX1" fmla="*/ 1066800 w 2070100"/>
              <a:gd name="connsiteY1" fmla="*/ 1727200 h 1727203"/>
              <a:gd name="connsiteX2" fmla="*/ 2070100 w 2070100"/>
              <a:gd name="connsiteY2" fmla="*/ 12700 h 1727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0100" h="1727203">
                <a:moveTo>
                  <a:pt x="0" y="0"/>
                </a:moveTo>
                <a:cubicBezTo>
                  <a:pt x="360891" y="862541"/>
                  <a:pt x="721783" y="1725083"/>
                  <a:pt x="1066800" y="1727200"/>
                </a:cubicBezTo>
                <a:cubicBezTo>
                  <a:pt x="1411817" y="1729317"/>
                  <a:pt x="1740958" y="871008"/>
                  <a:pt x="2070100" y="12700"/>
                </a:cubicBezTo>
              </a:path>
            </a:pathLst>
          </a:cu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799856" y="5719348"/>
                <a:ext cx="6071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5719348"/>
                <a:ext cx="607109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598484" y="5719348"/>
                <a:ext cx="6071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484" y="5719348"/>
                <a:ext cx="607109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593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2" grpId="0" animBg="1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64032" y="1457857"/>
                <a:ext cx="539192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+5</m:t>
                          </m:r>
                        </m:e>
                      </m:d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4032" y="1457857"/>
                <a:ext cx="5391928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>
            <a:off x="4433549" y="4388445"/>
            <a:ext cx="377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320724" y="3113509"/>
            <a:ext cx="0" cy="17979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112802" y="4187341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802" y="4187341"/>
                <a:ext cx="359462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013678" y="2680835"/>
                <a:ext cx="3594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3678" y="2680835"/>
                <a:ext cx="359462" cy="461665"/>
              </a:xfrm>
              <a:prstGeom prst="rect">
                <a:avLst/>
              </a:prstGeom>
              <a:blipFill>
                <a:blip r:embed="rId4"/>
                <a:stretch>
                  <a:fillRect l="-5085" r="-3390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: Shape 16"/>
          <p:cNvSpPr/>
          <p:nvPr/>
        </p:nvSpPr>
        <p:spPr>
          <a:xfrm>
            <a:off x="4584212" y="3409677"/>
            <a:ext cx="2710266" cy="1435103"/>
          </a:xfrm>
          <a:custGeom>
            <a:avLst/>
            <a:gdLst>
              <a:gd name="connsiteX0" fmla="*/ 0 w 2070100"/>
              <a:gd name="connsiteY0" fmla="*/ 0 h 1727203"/>
              <a:gd name="connsiteX1" fmla="*/ 1066800 w 2070100"/>
              <a:gd name="connsiteY1" fmla="*/ 1727200 h 1727203"/>
              <a:gd name="connsiteX2" fmla="*/ 2070100 w 2070100"/>
              <a:gd name="connsiteY2" fmla="*/ 12700 h 1727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0100" h="1727203">
                <a:moveTo>
                  <a:pt x="0" y="0"/>
                </a:moveTo>
                <a:cubicBezTo>
                  <a:pt x="360891" y="862541"/>
                  <a:pt x="721783" y="1725083"/>
                  <a:pt x="1066800" y="1727200"/>
                </a:cubicBezTo>
                <a:cubicBezTo>
                  <a:pt x="1411817" y="1729317"/>
                  <a:pt x="1740958" y="871008"/>
                  <a:pt x="2070100" y="127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797315" y="4339741"/>
                <a:ext cx="607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7315" y="4339741"/>
                <a:ext cx="60710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423839" y="4348857"/>
                <a:ext cx="607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3839" y="4348857"/>
                <a:ext cx="60710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754363" y="3276462"/>
                <a:ext cx="27774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+5)(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−3)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4363" y="3276462"/>
                <a:ext cx="2777434" cy="461665"/>
              </a:xfrm>
              <a:prstGeom prst="rect">
                <a:avLst/>
              </a:prstGeom>
              <a:blipFill>
                <a:blip r:embed="rId7"/>
                <a:stretch>
                  <a:fillRect l="-659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Freeform: Shape 22"/>
          <p:cNvSpPr/>
          <p:nvPr/>
        </p:nvSpPr>
        <p:spPr>
          <a:xfrm>
            <a:off x="4554275" y="3419202"/>
            <a:ext cx="701341" cy="971550"/>
          </a:xfrm>
          <a:custGeom>
            <a:avLst/>
            <a:gdLst>
              <a:gd name="connsiteX0" fmla="*/ 561975 w 561975"/>
              <a:gd name="connsiteY0" fmla="*/ 971550 h 971550"/>
              <a:gd name="connsiteX1" fmla="*/ 247650 w 561975"/>
              <a:gd name="connsiteY1" fmla="*/ 466725 h 971550"/>
              <a:gd name="connsiteX2" fmla="*/ 0 w 561975"/>
              <a:gd name="connsiteY2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1975" h="971550">
                <a:moveTo>
                  <a:pt x="561975" y="971550"/>
                </a:moveTo>
                <a:cubicBezTo>
                  <a:pt x="451643" y="800100"/>
                  <a:pt x="341312" y="628650"/>
                  <a:pt x="247650" y="466725"/>
                </a:cubicBezTo>
                <a:cubicBezTo>
                  <a:pt x="153988" y="304800"/>
                  <a:pt x="76994" y="152400"/>
                  <a:pt x="0" y="0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4" name="Freeform: Shape 23"/>
          <p:cNvSpPr/>
          <p:nvPr/>
        </p:nvSpPr>
        <p:spPr>
          <a:xfrm flipH="1">
            <a:off x="6630950" y="3419202"/>
            <a:ext cx="701341" cy="971550"/>
          </a:xfrm>
          <a:custGeom>
            <a:avLst/>
            <a:gdLst>
              <a:gd name="connsiteX0" fmla="*/ 561975 w 561975"/>
              <a:gd name="connsiteY0" fmla="*/ 971550 h 971550"/>
              <a:gd name="connsiteX1" fmla="*/ 247650 w 561975"/>
              <a:gd name="connsiteY1" fmla="*/ 466725 h 971550"/>
              <a:gd name="connsiteX2" fmla="*/ 0 w 561975"/>
              <a:gd name="connsiteY2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1975" h="971550">
                <a:moveTo>
                  <a:pt x="561975" y="971550"/>
                </a:moveTo>
                <a:cubicBezTo>
                  <a:pt x="451643" y="800100"/>
                  <a:pt x="341312" y="628650"/>
                  <a:pt x="247650" y="466725"/>
                </a:cubicBezTo>
                <a:cubicBezTo>
                  <a:pt x="153988" y="304800"/>
                  <a:pt x="76994" y="152400"/>
                  <a:pt x="0" y="0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662985" y="5464318"/>
                <a:ext cx="225979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&gt;3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2985" y="5464318"/>
                <a:ext cx="2259793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067328" y="256414"/>
                <a:ext cx="568863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48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800" dirty="0"/>
                  <a:t> + 2𝑥 − 15 &gt; 0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328" y="256414"/>
                <a:ext cx="5688632" cy="830997"/>
              </a:xfrm>
              <a:prstGeom prst="rect">
                <a:avLst/>
              </a:prstGeom>
              <a:blipFill>
                <a:blip r:embed="rId9"/>
                <a:stretch>
                  <a:fillRect l="-4823" t="-19118" r="-3001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/>
          <p:nvPr/>
        </p:nvCxnSpPr>
        <p:spPr>
          <a:xfrm flipH="1" flipV="1">
            <a:off x="8178144" y="2269958"/>
            <a:ext cx="1302232" cy="86529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9371181" y="3004962"/>
            <a:ext cx="25282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FF0000"/>
                </a:solidFill>
              </a:rPr>
              <a:t>greater than zero </a:t>
            </a:r>
          </a:p>
          <a:p>
            <a:pPr algn="ctr"/>
            <a:r>
              <a:rPr lang="en-GB" sz="2400" b="1" dirty="0">
                <a:solidFill>
                  <a:srgbClr val="FF0000"/>
                </a:solidFill>
              </a:rPr>
              <a:t>=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GB" sz="2400" dirty="0">
                <a:solidFill>
                  <a:srgbClr val="FF0000"/>
                </a:solidFill>
              </a:rPr>
              <a:t>graph above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>
                <a:solidFill>
                  <a:srgbClr val="FF0000"/>
                </a:solidFill>
              </a:rPr>
              <a:t> axis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2835848" y="5464318"/>
                <a:ext cx="2536400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&lt;−5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5848" y="5464318"/>
                <a:ext cx="2536400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/>
          <p:cNvSpPr/>
          <p:nvPr/>
        </p:nvSpPr>
        <p:spPr>
          <a:xfrm>
            <a:off x="5519936" y="5464318"/>
            <a:ext cx="12442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>
                <a:solidFill>
                  <a:prstClr val="black"/>
                </a:solidFill>
              </a:rPr>
              <a:t>and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7392144" y="1445875"/>
                <a:ext cx="1325491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4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1445875"/>
                <a:ext cx="1325491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603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 animBg="1"/>
      <p:bldP spid="18" grpId="0"/>
      <p:bldP spid="19" grpId="0"/>
      <p:bldP spid="20" grpId="0"/>
      <p:bldP spid="23" grpId="0" animBg="1"/>
      <p:bldP spid="24" grpId="0" animBg="1"/>
      <p:bldP spid="32" grpId="0"/>
      <p:bldP spid="31" grpId="0"/>
      <p:bldP spid="38" grpId="0"/>
      <p:bldP spid="43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295</Words>
  <Application>Microsoft Office PowerPoint</Application>
  <PresentationFormat>Widescreen</PresentationFormat>
  <Paragraphs>90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Oxford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jamf</dc:creator>
  <cp:lastModifiedBy>Stewart Gale</cp:lastModifiedBy>
  <cp:revision>44</cp:revision>
  <dcterms:created xsi:type="dcterms:W3CDTF">2013-04-28T07:50:56Z</dcterms:created>
  <dcterms:modified xsi:type="dcterms:W3CDTF">2023-10-03T04:39:48Z</dcterms:modified>
</cp:coreProperties>
</file>