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70" r:id="rId2"/>
    <p:sldId id="272" r:id="rId3"/>
    <p:sldId id="271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99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2BA70EA-7652-470C-A9E9-E075E8964EBF}" v="7" dt="2022-10-25T08:09:51.16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15" autoAdjust="0"/>
    <p:restoredTop sz="92910" autoAdjust="0"/>
  </p:normalViewPr>
  <p:slideViewPr>
    <p:cSldViewPr snapToGrid="0">
      <p:cViewPr varScale="1">
        <p:scale>
          <a:sx n="72" d="100"/>
          <a:sy n="72" d="100"/>
        </p:scale>
        <p:origin x="39" y="3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notesMaster" Target="notesMasters/notesMaster1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82BA70EA-7652-470C-A9E9-E075E8964EBF}"/>
    <pc:docChg chg="modSld">
      <pc:chgData name="Stewart Gale" userId="3647ddd2-6040-41ae-a96d-232c23482af8" providerId="ADAL" clId="{82BA70EA-7652-470C-A9E9-E075E8964EBF}" dt="2022-10-25T08:09:51.163" v="6"/>
      <pc:docMkLst>
        <pc:docMk/>
      </pc:docMkLst>
      <pc:sldChg chg="modAnim">
        <pc:chgData name="Stewart Gale" userId="3647ddd2-6040-41ae-a96d-232c23482af8" providerId="ADAL" clId="{82BA70EA-7652-470C-A9E9-E075E8964EBF}" dt="2022-10-25T08:09:51.163" v="6"/>
        <pc:sldMkLst>
          <pc:docMk/>
          <pc:sldMk cId="3605168859" sldId="271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0C4551-069A-425B-A53D-73AEA4FFF101}" type="datetimeFigureOut">
              <a:rPr lang="en-GB" smtClean="0"/>
              <a:t>25/10/2022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E42F38-21C2-4E3E-92FA-99DBD5B9E9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30316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E42F38-21C2-4E3E-92FA-99DBD5B9E955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51036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E42F38-21C2-4E3E-92FA-99DBD5B9E955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95661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D5206-B398-4BDD-A771-CE226C9CBD81}" type="datetimeFigureOut">
              <a:rPr lang="en-GB" smtClean="0"/>
              <a:t>25/10/2022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2AFD5-879A-4657-B13B-8A10258FE4F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85500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D5206-B398-4BDD-A771-CE226C9CBD81}" type="datetimeFigureOut">
              <a:rPr lang="en-GB" smtClean="0"/>
              <a:t>25/10/2022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2AFD5-879A-4657-B13B-8A10258FE4F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893479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D5206-B398-4BDD-A771-CE226C9CBD81}" type="datetimeFigureOut">
              <a:rPr lang="en-GB" smtClean="0"/>
              <a:t>25/10/2022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2AFD5-879A-4657-B13B-8A10258FE4F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321067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D5206-B398-4BDD-A771-CE226C9CBD81}" type="datetimeFigureOut">
              <a:rPr lang="en-GB" smtClean="0"/>
              <a:t>25/10/2022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2AFD5-879A-4657-B13B-8A10258FE4F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662567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D5206-B398-4BDD-A771-CE226C9CBD81}" type="datetimeFigureOut">
              <a:rPr lang="en-GB" smtClean="0"/>
              <a:t>25/10/2022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2AFD5-879A-4657-B13B-8A10258FE4F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934600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D5206-B398-4BDD-A771-CE226C9CBD81}" type="datetimeFigureOut">
              <a:rPr lang="en-GB" smtClean="0"/>
              <a:t>25/10/2022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2AFD5-879A-4657-B13B-8A10258FE4F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609721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D5206-B398-4BDD-A771-CE226C9CBD81}" type="datetimeFigureOut">
              <a:rPr lang="en-GB" smtClean="0"/>
              <a:t>25/10/2022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2AFD5-879A-4657-B13B-8A10258FE4F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088383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D5206-B398-4BDD-A771-CE226C9CBD81}" type="datetimeFigureOut">
              <a:rPr lang="en-GB" smtClean="0"/>
              <a:t>25/10/2022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2AFD5-879A-4657-B13B-8A10258FE4F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199259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D5206-B398-4BDD-A771-CE226C9CBD81}" type="datetimeFigureOut">
              <a:rPr lang="en-GB" smtClean="0"/>
              <a:t>25/10/2022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2AFD5-879A-4657-B13B-8A10258FE4F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712864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D5206-B398-4BDD-A771-CE226C9CBD81}" type="datetimeFigureOut">
              <a:rPr lang="en-GB" smtClean="0"/>
              <a:t>25/10/2022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2AFD5-879A-4657-B13B-8A10258FE4F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797014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D5206-B398-4BDD-A771-CE226C9CBD81}" type="datetimeFigureOut">
              <a:rPr lang="en-GB" smtClean="0"/>
              <a:t>25/10/2022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2AFD5-879A-4657-B13B-8A10258FE4F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538689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1D5206-B398-4BDD-A771-CE226C9CBD81}" type="datetimeFigureOut">
              <a:rPr lang="en-GB" smtClean="0"/>
              <a:t>25/10/2022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02AFD5-879A-4657-B13B-8A10258FE4F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521177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21" Type="http://schemas.openxmlformats.org/officeDocument/2006/relationships/image" Target="../media/image190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AEE86DE3-C65F-404C-8804-4DAABBF5AA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7731495"/>
              </p:ext>
            </p:extLst>
          </p:nvPr>
        </p:nvGraphicFramePr>
        <p:xfrm>
          <a:off x="138395" y="172398"/>
          <a:ext cx="3614565" cy="64265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4812">
                  <a:extLst>
                    <a:ext uri="{9D8B030D-6E8A-4147-A177-3AD203B41FA5}">
                      <a16:colId xmlns:a16="http://schemas.microsoft.com/office/drawing/2014/main" val="4214192232"/>
                    </a:ext>
                  </a:extLst>
                </a:gridCol>
                <a:gridCol w="1629753">
                  <a:extLst>
                    <a:ext uri="{9D8B030D-6E8A-4147-A177-3AD203B41FA5}">
                      <a16:colId xmlns:a16="http://schemas.microsoft.com/office/drawing/2014/main" val="356008351"/>
                    </a:ext>
                  </a:extLst>
                </a:gridCol>
              </a:tblGrid>
              <a:tr h="851568">
                <a:tc>
                  <a:txBody>
                    <a:bodyPr/>
                    <a:lstStyle/>
                    <a:p>
                      <a:r>
                        <a:rPr lang="en-GB" sz="2800" dirty="0">
                          <a:solidFill>
                            <a:schemeClr val="tx1"/>
                          </a:solidFill>
                        </a:rPr>
                        <a:t>Formula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>
                          <a:solidFill>
                            <a:schemeClr val="tx1"/>
                          </a:solidFill>
                        </a:rPr>
                        <a:t>Is</a:t>
                      </a:r>
                      <a:r>
                        <a:rPr lang="en-GB" sz="2800" baseline="0" dirty="0">
                          <a:solidFill>
                            <a:schemeClr val="tx1"/>
                          </a:solidFill>
                        </a:rPr>
                        <a:t> it a formula?</a:t>
                      </a:r>
                      <a:endParaRPr lang="en-GB" sz="2800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0781890"/>
                  </a:ext>
                </a:extLst>
              </a:tr>
              <a:tr h="609079">
                <a:tc>
                  <a:txBody>
                    <a:bodyPr/>
                    <a:lstStyle/>
                    <a:p>
                      <a:pPr algn="ctr"/>
                      <a:endParaRPr lang="en-GB" sz="2400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2400" dirty="0">
                        <a:solidFill>
                          <a:srgbClr val="FF0000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3264590"/>
                  </a:ext>
                </a:extLst>
              </a:tr>
              <a:tr h="60907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2400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2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1457731"/>
                  </a:ext>
                </a:extLst>
              </a:tr>
              <a:tr h="60907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2400" i="0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2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22458855"/>
                  </a:ext>
                </a:extLst>
              </a:tr>
              <a:tr h="60907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2400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2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6674215"/>
                  </a:ext>
                </a:extLst>
              </a:tr>
              <a:tr h="60907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2400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2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5074032"/>
                  </a:ext>
                </a:extLst>
              </a:tr>
              <a:tr h="60907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2400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2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98863608"/>
                  </a:ext>
                </a:extLst>
              </a:tr>
              <a:tr h="609079">
                <a:tc>
                  <a:txBody>
                    <a:bodyPr/>
                    <a:lstStyle/>
                    <a:p>
                      <a:pPr algn="ctr"/>
                      <a:r>
                        <a:rPr lang="en-GB" sz="2400" b="0" baseline="0" dirty="0"/>
                        <a:t> </a:t>
                      </a:r>
                      <a:endParaRPr lang="en-GB" sz="2400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2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19475412"/>
                  </a:ext>
                </a:extLst>
              </a:tr>
              <a:tr h="609079">
                <a:tc>
                  <a:txBody>
                    <a:bodyPr/>
                    <a:lstStyle/>
                    <a:p>
                      <a:pPr algn="ctr"/>
                      <a:endParaRPr lang="en-GB" sz="2400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2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522840"/>
                  </a:ext>
                </a:extLst>
              </a:tr>
              <a:tr h="609079">
                <a:tc>
                  <a:txBody>
                    <a:bodyPr/>
                    <a:lstStyle/>
                    <a:p>
                      <a:pPr algn="ctr"/>
                      <a:endParaRPr lang="en-GB" sz="2400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2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5899576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AEE86DE3-C65F-404C-8804-4DAABBF5AA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0344425"/>
              </p:ext>
            </p:extLst>
          </p:nvPr>
        </p:nvGraphicFramePr>
        <p:xfrm>
          <a:off x="3941204" y="172398"/>
          <a:ext cx="4041559" cy="64265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04275">
                  <a:extLst>
                    <a:ext uri="{9D8B030D-6E8A-4147-A177-3AD203B41FA5}">
                      <a16:colId xmlns:a16="http://schemas.microsoft.com/office/drawing/2014/main" val="4214192232"/>
                    </a:ext>
                  </a:extLst>
                </a:gridCol>
                <a:gridCol w="1637284">
                  <a:extLst>
                    <a:ext uri="{9D8B030D-6E8A-4147-A177-3AD203B41FA5}">
                      <a16:colId xmlns:a16="http://schemas.microsoft.com/office/drawing/2014/main" val="356008351"/>
                    </a:ext>
                  </a:extLst>
                </a:gridCol>
              </a:tblGrid>
              <a:tr h="851568">
                <a:tc>
                  <a:txBody>
                    <a:bodyPr/>
                    <a:lstStyle/>
                    <a:p>
                      <a:r>
                        <a:rPr lang="en-GB" sz="2800" dirty="0">
                          <a:solidFill>
                            <a:schemeClr val="tx1"/>
                          </a:solidFill>
                        </a:rPr>
                        <a:t>Formula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>
                          <a:solidFill>
                            <a:schemeClr val="tx1"/>
                          </a:solidFill>
                        </a:rPr>
                        <a:t>Is</a:t>
                      </a:r>
                      <a:r>
                        <a:rPr lang="en-GB" sz="2800" baseline="0" dirty="0">
                          <a:solidFill>
                            <a:schemeClr val="tx1"/>
                          </a:solidFill>
                        </a:rPr>
                        <a:t> it a formula?</a:t>
                      </a:r>
                      <a:endParaRPr lang="en-GB" sz="2800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0781890"/>
                  </a:ext>
                </a:extLst>
              </a:tr>
              <a:tr h="609079">
                <a:tc>
                  <a:txBody>
                    <a:bodyPr/>
                    <a:lstStyle/>
                    <a:p>
                      <a:pPr algn="ctr"/>
                      <a:endParaRPr lang="en-GB" sz="2400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2400" dirty="0">
                        <a:solidFill>
                          <a:srgbClr val="FF0000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3264590"/>
                  </a:ext>
                </a:extLst>
              </a:tr>
              <a:tr h="60907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2400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2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1457731"/>
                  </a:ext>
                </a:extLst>
              </a:tr>
              <a:tr h="60907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2400" i="0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2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22458855"/>
                  </a:ext>
                </a:extLst>
              </a:tr>
              <a:tr h="60907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2400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2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6674215"/>
                  </a:ext>
                </a:extLst>
              </a:tr>
              <a:tr h="60907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2400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2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5074032"/>
                  </a:ext>
                </a:extLst>
              </a:tr>
              <a:tr h="60907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2400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2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98863608"/>
                  </a:ext>
                </a:extLst>
              </a:tr>
              <a:tr h="609079">
                <a:tc>
                  <a:txBody>
                    <a:bodyPr/>
                    <a:lstStyle/>
                    <a:p>
                      <a:pPr algn="ctr"/>
                      <a:r>
                        <a:rPr lang="en-GB" sz="2400" b="0" baseline="0" dirty="0"/>
                        <a:t> </a:t>
                      </a:r>
                      <a:endParaRPr lang="en-GB" sz="2400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2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19475412"/>
                  </a:ext>
                </a:extLst>
              </a:tr>
              <a:tr h="609079">
                <a:tc>
                  <a:txBody>
                    <a:bodyPr/>
                    <a:lstStyle/>
                    <a:p>
                      <a:pPr algn="ctr"/>
                      <a:endParaRPr lang="en-GB" sz="2400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2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522840"/>
                  </a:ext>
                </a:extLst>
              </a:tr>
              <a:tr h="609079">
                <a:tc>
                  <a:txBody>
                    <a:bodyPr/>
                    <a:lstStyle/>
                    <a:p>
                      <a:pPr algn="ctr"/>
                      <a:endParaRPr lang="en-GB" sz="2400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2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5899576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>
              <a:xfrm>
                <a:off x="311318" y="1179387"/>
                <a:ext cx="145565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/>
                <a:r>
                  <a:rPr lang="en-GB" sz="2400" dirty="0">
                    <a:solidFill>
                      <a:prstClr val="black"/>
                    </a:solidFill>
                  </a:rPr>
                  <a:t>A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GB" sz="2400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+3</m:t>
                    </m:r>
                  </m:oMath>
                </a14:m>
                <a:endParaRPr lang="en-GB" sz="24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1318" y="1179387"/>
                <a:ext cx="1455655" cy="461665"/>
              </a:xfrm>
              <a:prstGeom prst="rect">
                <a:avLst/>
              </a:prstGeom>
              <a:blipFill>
                <a:blip r:embed="rId3"/>
                <a:stretch>
                  <a:fillRect l="-5858" t="-10526" r="-837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/>
              <p:cNvSpPr/>
              <p:nvPr/>
            </p:nvSpPr>
            <p:spPr>
              <a:xfrm>
                <a:off x="311318" y="1792658"/>
                <a:ext cx="1625573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>
                  <a:defRPr/>
                </a:pPr>
                <a:r>
                  <a:rPr lang="en-GB" sz="2400" dirty="0">
                    <a:solidFill>
                      <a:prstClr val="black"/>
                    </a:solidFill>
                  </a:rPr>
                  <a:t>A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=2</m:t>
                    </m:r>
                    <m:r>
                      <a:rPr lang="en-GB" sz="2400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GB" sz="2400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+3</m:t>
                    </m:r>
                  </m:oMath>
                </a14:m>
                <a:endParaRPr lang="en-GB" sz="24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1318" y="1792658"/>
                <a:ext cx="1625573" cy="461665"/>
              </a:xfrm>
              <a:prstGeom prst="rect">
                <a:avLst/>
              </a:prstGeom>
              <a:blipFill>
                <a:blip r:embed="rId4"/>
                <a:stretch>
                  <a:fillRect l="-5243" t="-10526" r="-375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/>
              <p:cNvSpPr/>
              <p:nvPr/>
            </p:nvSpPr>
            <p:spPr>
              <a:xfrm>
                <a:off x="287369" y="2377320"/>
                <a:ext cx="1555554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sz="2400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+3=</m:t>
                      </m:r>
                      <m:r>
                        <m:rPr>
                          <m:sty m:val="p"/>
                        </m:rPr>
                        <a:rPr lang="en-GB" sz="2400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A</m:t>
                      </m:r>
                    </m:oMath>
                  </m:oMathPara>
                </a14:m>
                <a:endParaRPr lang="en-GB" sz="24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7369" y="2377320"/>
                <a:ext cx="1555554" cy="461665"/>
              </a:xfrm>
              <a:prstGeom prst="rect">
                <a:avLst/>
              </a:prstGeom>
              <a:blipFill>
                <a:blip r:embed="rId5"/>
                <a:stretch>
                  <a:fillRect l="-1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/>
              <p:cNvSpPr/>
              <p:nvPr/>
            </p:nvSpPr>
            <p:spPr>
              <a:xfrm>
                <a:off x="300706" y="3004025"/>
                <a:ext cx="1542217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sz="2400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GB" sz="2400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GB" sz="24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32" name="Rectangle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0706" y="3004025"/>
                <a:ext cx="1542217" cy="461665"/>
              </a:xfrm>
              <a:prstGeom prst="rect">
                <a:avLst/>
              </a:prstGeom>
              <a:blipFill>
                <a:blip r:embed="rId6"/>
                <a:stretch>
                  <a:fillRect l="-39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318774" y="3604228"/>
                <a:ext cx="96302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GB" sz="24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8774" y="3604228"/>
                <a:ext cx="963021" cy="461665"/>
              </a:xfrm>
              <a:prstGeom prst="rect">
                <a:avLst/>
              </a:prstGeom>
              <a:blipFill>
                <a:blip r:embed="rId7"/>
                <a:stretch>
                  <a:fillRect l="-126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298713" y="4214787"/>
                <a:ext cx="160043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5= </m:t>
                      </m:r>
                      <m:r>
                        <a:rPr lang="en-GB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GB" sz="24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713" y="4214787"/>
                <a:ext cx="1600438" cy="461665"/>
              </a:xfrm>
              <a:prstGeom prst="rect">
                <a:avLst/>
              </a:prstGeom>
              <a:blipFill>
                <a:blip r:embed="rId8"/>
                <a:stretch>
                  <a:fillRect l="-7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>
                <a:off x="264915" y="4802220"/>
                <a:ext cx="172547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m:rPr>
                          <m:sty m:val="p"/>
                        </m:rPr>
                        <a:rPr lang="en-GB" sz="2400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A</m:t>
                      </m:r>
                      <m:r>
                        <a:rPr lang="en-GB" sz="2400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sz="2400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GB" sz="24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4915" y="4802220"/>
                <a:ext cx="1725472" cy="461665"/>
              </a:xfrm>
              <a:prstGeom prst="rect">
                <a:avLst/>
              </a:prstGeom>
              <a:blipFill>
                <a:blip r:embed="rId9"/>
                <a:stretch>
                  <a:fillRect l="-7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299699" y="5434475"/>
                <a:ext cx="173105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m:rPr>
                          <m:sty m:val="p"/>
                        </m:rPr>
                        <a:rPr lang="en-GB" sz="24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A</m:t>
                      </m:r>
                      <m:r>
                        <a:rPr lang="en-GB" sz="2400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400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GB" sz="24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9699" y="5434475"/>
                <a:ext cx="1731051" cy="461665"/>
              </a:xfrm>
              <a:prstGeom prst="rect">
                <a:avLst/>
              </a:prstGeom>
              <a:blipFill>
                <a:blip r:embed="rId10"/>
                <a:stretch>
                  <a:fillRect l="-7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308342" y="6058709"/>
                <a:ext cx="175682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4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GB" sz="2400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GB" sz="2400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GB" sz="24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8342" y="6058709"/>
                <a:ext cx="1756828" cy="461665"/>
              </a:xfrm>
              <a:prstGeom prst="rect">
                <a:avLst/>
              </a:prstGeom>
              <a:blipFill>
                <a:blip r:embed="rId11"/>
                <a:stretch>
                  <a:fillRect l="-69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4071109" y="1162004"/>
                <a:ext cx="969240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4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1109" y="1162004"/>
                <a:ext cx="969240" cy="461665"/>
              </a:xfrm>
              <a:prstGeom prst="rect">
                <a:avLst/>
              </a:prstGeom>
              <a:blipFill>
                <a:blip r:embed="rId12"/>
                <a:stretch>
                  <a:fillRect l="-1887" b="-1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>
              <a:xfrm>
                <a:off x="4071109" y="1790289"/>
                <a:ext cx="153933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en-GB" sz="24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1109" y="1790289"/>
                <a:ext cx="1539332" cy="461665"/>
              </a:xfrm>
              <a:prstGeom prst="rect">
                <a:avLst/>
              </a:prstGeom>
              <a:blipFill>
                <a:blip r:embed="rId13"/>
                <a:stretch>
                  <a:fillRect l="-794" b="-1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/>
              <p:cNvSpPr/>
              <p:nvPr/>
            </p:nvSpPr>
            <p:spPr>
              <a:xfrm>
                <a:off x="4071109" y="2395732"/>
                <a:ext cx="150566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GB" sz="2400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c</m:t>
                      </m:r>
                    </m:oMath>
                  </m:oMathPara>
                </a14:m>
                <a:endParaRPr lang="en-GB" sz="24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1109" y="2395732"/>
                <a:ext cx="1505669" cy="461665"/>
              </a:xfrm>
              <a:prstGeom prst="rect">
                <a:avLst/>
              </a:prstGeom>
              <a:blipFill>
                <a:blip r:embed="rId14"/>
                <a:stretch>
                  <a:fillRect l="-1215" b="-9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tangle 40"/>
              <p:cNvSpPr/>
              <p:nvPr/>
            </p:nvSpPr>
            <p:spPr>
              <a:xfrm>
                <a:off x="4006732" y="3023459"/>
                <a:ext cx="166808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2400" i="1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p>
                          <m:r>
                            <a:rPr lang="en-GB" sz="2400" i="1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1" name="Rectangle 4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6732" y="3023459"/>
                <a:ext cx="1668085" cy="461665"/>
              </a:xfrm>
              <a:prstGeom prst="rect">
                <a:avLst/>
              </a:prstGeom>
              <a:blipFill>
                <a:blip r:embed="rId15"/>
                <a:stretch>
                  <a:fillRect b="-9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/>
              <p:nvPr/>
            </p:nvSpPr>
            <p:spPr>
              <a:xfrm>
                <a:off x="4009618" y="3589391"/>
                <a:ext cx="166519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5=</m:t>
                      </m:r>
                      <m:sSup>
                        <m:sSupPr>
                          <m:ctrlPr>
                            <a:rPr lang="en-GB" sz="2400" i="1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p>
                          <m:r>
                            <a:rPr lang="en-GB" sz="2400" i="1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9618" y="3589391"/>
                <a:ext cx="1665199" cy="461665"/>
              </a:xfrm>
              <a:prstGeom prst="rect">
                <a:avLst/>
              </a:prstGeom>
              <a:blipFill>
                <a:blip r:embed="rId16"/>
                <a:stretch>
                  <a:fillRect b="-9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>
              <a:xfrm>
                <a:off x="4016478" y="4215368"/>
                <a:ext cx="165833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8+</m:t>
                      </m:r>
                      <m:r>
                        <a:rPr lang="en-GB" sz="2400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5=</m:t>
                      </m:r>
                      <m:sSup>
                        <m:sSupPr>
                          <m:ctrlPr>
                            <a:rPr lang="en-GB" sz="2400" i="1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p>
                          <m:r>
                            <a:rPr lang="en-GB" sz="2400" i="1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16478" y="4215368"/>
                <a:ext cx="1658339" cy="461665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ectangle 43"/>
              <p:cNvSpPr/>
              <p:nvPr/>
            </p:nvSpPr>
            <p:spPr>
              <a:xfrm>
                <a:off x="4071109" y="4847065"/>
                <a:ext cx="55226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p>
                          <m:r>
                            <a:rPr lang="en-GB" sz="2400" i="1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4" name="Rectangle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1109" y="4847065"/>
                <a:ext cx="552266" cy="461665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4071109" y="5428852"/>
                <a:ext cx="222471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p>
                          <m:r>
                            <a:rPr lang="en-GB" sz="2400" i="1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400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400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sz="2400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GB" sz="24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1109" y="5428852"/>
                <a:ext cx="2224712" cy="461665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>
              <a:xfrm>
                <a:off x="4083741" y="6072423"/>
                <a:ext cx="2212080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p>
                          <m:r>
                            <a:rPr lang="en-GB" sz="2400" i="1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−5+8=</m:t>
                      </m:r>
                      <m:r>
                        <a:rPr lang="en-GB" sz="2400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GB" sz="24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3741" y="6072423"/>
                <a:ext cx="2212080" cy="461665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6" name="Table 45">
                <a:extLst>
                  <a:ext uri="{FF2B5EF4-FFF2-40B4-BE49-F238E27FC236}">
                    <a16:creationId xmlns:a16="http://schemas.microsoft.com/office/drawing/2014/main" id="{AEE86DE3-C65F-404C-8804-4DAABBF5AA3B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64354434"/>
                  </p:ext>
                </p:extLst>
              </p:nvPr>
            </p:nvGraphicFramePr>
            <p:xfrm>
              <a:off x="8204446" y="176458"/>
              <a:ext cx="3761287" cy="642659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241027">
                      <a:extLst>
                        <a:ext uri="{9D8B030D-6E8A-4147-A177-3AD203B41FA5}">
                          <a16:colId xmlns:a16="http://schemas.microsoft.com/office/drawing/2014/main" val="4214192232"/>
                        </a:ext>
                      </a:extLst>
                    </a:gridCol>
                    <a:gridCol w="1520260">
                      <a:extLst>
                        <a:ext uri="{9D8B030D-6E8A-4147-A177-3AD203B41FA5}">
                          <a16:colId xmlns:a16="http://schemas.microsoft.com/office/drawing/2014/main" val="356008351"/>
                        </a:ext>
                      </a:extLst>
                    </a:gridCol>
                  </a:tblGrid>
                  <a:tr h="851568">
                    <a:tc>
                      <a:txBody>
                        <a:bodyPr/>
                        <a:lstStyle/>
                        <a:p>
                          <a:r>
                            <a:rPr lang="en-GB" sz="2800" dirty="0">
                              <a:solidFill>
                                <a:schemeClr val="tx1"/>
                              </a:solidFill>
                            </a:rPr>
                            <a:t>Formula</a:t>
                          </a: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dirty="0">
                              <a:solidFill>
                                <a:schemeClr val="tx1"/>
                              </a:solidFill>
                            </a:rPr>
                            <a:t>Is</a:t>
                          </a:r>
                          <a:r>
                            <a:rPr lang="en-GB" sz="2800" baseline="0" dirty="0">
                              <a:solidFill>
                                <a:schemeClr val="tx1"/>
                              </a:solidFill>
                            </a:rPr>
                            <a:t> it a formula?</a:t>
                          </a:r>
                          <a:endParaRPr lang="en-GB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20781890"/>
                      </a:ext>
                    </a:extLst>
                  </a:tr>
                  <a:tr h="609079"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GB" sz="2400" b="0" i="1" dirty="0" smtClean="0">
                                    <a:latin typeface="Cambria Math" panose="02040503050406030204" pitchFamily="18" charset="0"/>
                                  </a:rPr>
                                  <m:t>27=6</m:t>
                                </m:r>
                                <m:r>
                                  <a:rPr lang="en-GB" sz="2400" b="0" i="1" dirty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2400" b="0" i="1" dirty="0" smtClean="0">
                                    <a:latin typeface="Cambria Math" panose="02040503050406030204" pitchFamily="18" charset="0"/>
                                  </a:rPr>
                                  <m:t>+3</m:t>
                                </m:r>
                              </m:oMath>
                            </m:oMathPara>
                          </a14:m>
                          <a:endParaRPr lang="en-GB" sz="2400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4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793264590"/>
                      </a:ext>
                    </a:extLst>
                  </a:tr>
                  <a:tr h="609079"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GB" sz="2400" b="0" i="1" dirty="0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GB" sz="2400" b="0" i="1" dirty="0" smtClean="0">
                                    <a:latin typeface="Cambria Math" panose="02040503050406030204" pitchFamily="18" charset="0"/>
                                  </a:rPr>
                                  <m:t>=6</m:t>
                                </m:r>
                                <m:r>
                                  <a:rPr lang="en-GB" sz="2400" b="0" i="1" dirty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2400" b="0" i="1" dirty="0" smtClean="0">
                                    <a:latin typeface="Cambria Math" panose="02040503050406030204" pitchFamily="18" charset="0"/>
                                  </a:rPr>
                                  <m:t>+3</m:t>
                                </m:r>
                              </m:oMath>
                            </m:oMathPara>
                          </a14:m>
                          <a:endParaRPr lang="en-GB" sz="2400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GB" sz="24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21457731"/>
                      </a:ext>
                    </a:extLst>
                  </a:tr>
                  <a:tr h="609079"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2400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400" b="0" i="1" dirty="0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p>
                                    <m:r>
                                      <a:rPr lang="en-GB" sz="2400" b="0" i="1" dirty="0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2400" b="0" i="1" dirty="0" smtClean="0">
                                    <a:latin typeface="Cambria Math" panose="02040503050406030204" pitchFamily="18" charset="0"/>
                                  </a:rPr>
                                  <m:t>=6</m:t>
                                </m:r>
                                <m:r>
                                  <a:rPr lang="en-GB" sz="2400" b="0" i="1" dirty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2400" b="0" i="1" dirty="0" smtClean="0">
                                    <a:latin typeface="Cambria Math" panose="02040503050406030204" pitchFamily="18" charset="0"/>
                                  </a:rPr>
                                  <m:t>+3</m:t>
                                </m:r>
                              </m:oMath>
                            </m:oMathPara>
                          </a14:m>
                          <a:endParaRPr lang="en-GB" sz="2400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GB" sz="24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022458855"/>
                      </a:ext>
                    </a:extLst>
                  </a:tr>
                  <a:tr h="609079"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2400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400" b="0" i="1" dirty="0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p>
                                    <m:r>
                                      <a:rPr lang="en-GB" sz="2400" b="0" i="1" dirty="0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2400" b="0" i="1" dirty="0" smtClean="0">
                                    <a:latin typeface="Cambria Math" panose="02040503050406030204" pitchFamily="18" charset="0"/>
                                  </a:rPr>
                                  <m:t>=6+3</m:t>
                                </m:r>
                              </m:oMath>
                            </m:oMathPara>
                          </a14:m>
                          <a:endParaRPr lang="en-GB" sz="2400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GB" sz="24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146674215"/>
                      </a:ext>
                    </a:extLst>
                  </a:tr>
                  <a:tr h="609079"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2400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400" b="0" i="1" dirty="0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p>
                                    <m:r>
                                      <a:rPr lang="en-GB" sz="2400" b="0" i="1" dirty="0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2400" b="0" i="1" dirty="0" smtClean="0">
                                    <a:latin typeface="Cambria Math" panose="02040503050406030204" pitchFamily="18" charset="0"/>
                                  </a:rPr>
                                  <m:t>=6</m:t>
                                </m:r>
                                <m:r>
                                  <a:rPr lang="en-GB" sz="2400" b="0" i="1" dirty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2400" b="0" i="1" dirty="0" smtClean="0">
                                    <a:latin typeface="Cambria Math" panose="02040503050406030204" pitchFamily="18" charset="0"/>
                                  </a:rPr>
                                  <m:t>+3</m:t>
                                </m:r>
                                <m:r>
                                  <a:rPr lang="en-GB" sz="2400" b="0" i="1" dirty="0" smtClean="0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oMath>
                            </m:oMathPara>
                          </a14:m>
                          <a:endParaRPr lang="en-GB" sz="2400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GB" sz="24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785074032"/>
                      </a:ext>
                    </a:extLst>
                  </a:tr>
                  <a:tr h="609079"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dirty="0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GB" sz="2400" b="0" i="1" dirty="0" smtClean="0">
                                    <a:latin typeface="Cambria Math" panose="02040503050406030204" pitchFamily="18" charset="0"/>
                                  </a:rPr>
                                  <m:t>=6</m:t>
                                </m:r>
                                <m:r>
                                  <a:rPr lang="en-GB" sz="2400" b="0" i="1" dirty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2400" b="0" i="1" dirty="0" smtClean="0">
                                    <a:latin typeface="Cambria Math" panose="02040503050406030204" pitchFamily="18" charset="0"/>
                                  </a:rPr>
                                  <m:t>+3</m:t>
                                </m:r>
                                <m:r>
                                  <a:rPr lang="en-GB" sz="2400" b="0" i="1" dirty="0" smtClean="0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oMath>
                            </m:oMathPara>
                          </a14:m>
                          <a:endParaRPr lang="en-GB" sz="2400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GB" sz="24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198863608"/>
                      </a:ext>
                    </a:extLst>
                  </a:tr>
                  <a:tr h="609079"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GB" sz="2400" b="0" i="1" dirty="0" smtClean="0"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  <m:r>
                                  <a:rPr lang="en-GB" sz="2400" b="0" i="1" dirty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2400" b="0" i="1" dirty="0" smtClean="0">
                                    <a:latin typeface="Cambria Math" panose="02040503050406030204" pitchFamily="18" charset="0"/>
                                  </a:rPr>
                                  <m:t>+3</m:t>
                                </m:r>
                              </m:oMath>
                            </m:oMathPara>
                          </a14:m>
                          <a:endParaRPr lang="en-GB" sz="2400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GB" sz="24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219475412"/>
                      </a:ext>
                    </a:extLst>
                  </a:tr>
                  <a:tr h="609079"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GB" sz="2400" b="0" i="1" dirty="0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GB" sz="2400" b="0" i="1" dirty="0" smtClean="0">
                                    <a:latin typeface="Cambria Math" panose="02040503050406030204" pitchFamily="18" charset="0"/>
                                  </a:rPr>
                                  <m:t>=6</m:t>
                                </m:r>
                                <m:r>
                                  <a:rPr lang="en-GB" sz="2400" b="0" i="1" dirty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2400" b="0" i="1" dirty="0" smtClean="0">
                                    <a:latin typeface="Cambria Math" panose="02040503050406030204" pitchFamily="18" charset="0"/>
                                  </a:rPr>
                                  <m:t>+3</m:t>
                                </m:r>
                                <m:r>
                                  <a:rPr lang="el-GR" sz="2400" b="0" i="1" dirty="0" smtClean="0">
                                    <a:latin typeface="Cambria Math" panose="02040503050406030204" pitchFamily="18" charset="0"/>
                                  </a:rPr>
                                  <m:t>𝜋</m:t>
                                </m:r>
                              </m:oMath>
                            </m:oMathPara>
                          </a14:m>
                          <a:endParaRPr lang="en-GB" sz="2400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GB" sz="24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9522840"/>
                      </a:ext>
                    </a:extLst>
                  </a:tr>
                  <a:tr h="609079"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dirty="0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GB" sz="2400" b="0" i="1" dirty="0" smtClean="0">
                                    <a:latin typeface="Cambria Math" panose="02040503050406030204" pitchFamily="18" charset="0"/>
                                  </a:rPr>
                                  <m:t>=6+3</m:t>
                                </m:r>
                                <m:r>
                                  <a:rPr lang="el-GR" sz="2400" b="0" i="1" dirty="0" smtClean="0">
                                    <a:latin typeface="Cambria Math" panose="02040503050406030204" pitchFamily="18" charset="0"/>
                                  </a:rPr>
                                  <m:t>𝜋</m:t>
                                </m:r>
                              </m:oMath>
                            </m:oMathPara>
                          </a14:m>
                          <a:endParaRPr lang="en-GB" sz="2400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GB" sz="24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66589957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6" name="Table 45">
                <a:extLst>
                  <a:ext uri="{FF2B5EF4-FFF2-40B4-BE49-F238E27FC236}">
                    <a16:creationId xmlns:a16="http://schemas.microsoft.com/office/drawing/2014/main" id="{AEE86DE3-C65F-404C-8804-4DAABBF5AA3B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64354434"/>
                  </p:ext>
                </p:extLst>
              </p:nvPr>
            </p:nvGraphicFramePr>
            <p:xfrm>
              <a:off x="8204446" y="176458"/>
              <a:ext cx="3761287" cy="642659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241027">
                      <a:extLst>
                        <a:ext uri="{9D8B030D-6E8A-4147-A177-3AD203B41FA5}">
                          <a16:colId xmlns:a16="http://schemas.microsoft.com/office/drawing/2014/main" val="4214192232"/>
                        </a:ext>
                      </a:extLst>
                    </a:gridCol>
                    <a:gridCol w="1520260">
                      <a:extLst>
                        <a:ext uri="{9D8B030D-6E8A-4147-A177-3AD203B41FA5}">
                          <a16:colId xmlns:a16="http://schemas.microsoft.com/office/drawing/2014/main" val="356008351"/>
                        </a:ext>
                      </a:extLst>
                    </a:gridCol>
                  </a:tblGrid>
                  <a:tr h="944880">
                    <a:tc>
                      <a:txBody>
                        <a:bodyPr/>
                        <a:lstStyle/>
                        <a:p>
                          <a:r>
                            <a:rPr lang="en-GB" sz="2800" dirty="0">
                              <a:solidFill>
                                <a:schemeClr val="tx1"/>
                              </a:solidFill>
                            </a:rPr>
                            <a:t>Formula</a:t>
                          </a: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dirty="0" smtClean="0">
                              <a:solidFill>
                                <a:schemeClr val="tx1"/>
                              </a:solidFill>
                            </a:rPr>
                            <a:t>Is</a:t>
                          </a:r>
                          <a:r>
                            <a:rPr lang="en-GB" sz="2800" baseline="0" dirty="0" smtClean="0">
                              <a:solidFill>
                                <a:schemeClr val="tx1"/>
                              </a:solidFill>
                            </a:rPr>
                            <a:t> it a formula?</a:t>
                          </a:r>
                          <a:endParaRPr lang="en-GB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20781890"/>
                      </a:ext>
                    </a:extLst>
                  </a:tr>
                  <a:tr h="60907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1"/>
                          <a:stretch>
                            <a:fillRect l="-272" t="-164000" r="-68478" b="-803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4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793264590"/>
                      </a:ext>
                    </a:extLst>
                  </a:tr>
                  <a:tr h="60907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1"/>
                          <a:stretch>
                            <a:fillRect l="-272" t="-264000" r="-68478" b="-703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GB" sz="24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21457731"/>
                      </a:ext>
                    </a:extLst>
                  </a:tr>
                  <a:tr h="60907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1"/>
                          <a:stretch>
                            <a:fillRect l="-272" t="-360396" r="-68478" b="-59604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GB" sz="24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022458855"/>
                      </a:ext>
                    </a:extLst>
                  </a:tr>
                  <a:tr h="60907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1"/>
                          <a:stretch>
                            <a:fillRect l="-272" t="-465000" r="-68478" b="-502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GB" sz="24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146674215"/>
                      </a:ext>
                    </a:extLst>
                  </a:tr>
                  <a:tr h="60907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1"/>
                          <a:stretch>
                            <a:fillRect l="-272" t="-565000" r="-68478" b="-402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GB" sz="24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785074032"/>
                      </a:ext>
                    </a:extLst>
                  </a:tr>
                  <a:tr h="60907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1"/>
                          <a:stretch>
                            <a:fillRect l="-272" t="-665000" r="-68478" b="-302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GB" sz="24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198863608"/>
                      </a:ext>
                    </a:extLst>
                  </a:tr>
                  <a:tr h="60907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1"/>
                          <a:stretch>
                            <a:fillRect l="-272" t="-765000" r="-68478" b="-202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GB" sz="24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219475412"/>
                      </a:ext>
                    </a:extLst>
                  </a:tr>
                  <a:tr h="60907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1"/>
                          <a:stretch>
                            <a:fillRect l="-272" t="-865000" r="-68478" b="-102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GB" sz="24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9522840"/>
                      </a:ext>
                    </a:extLst>
                  </a:tr>
                  <a:tr h="60907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1"/>
                          <a:stretch>
                            <a:fillRect l="-272" t="-965000" r="-68478" b="-2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GB" sz="24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665899576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0715658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88805" y="2137340"/>
            <a:ext cx="765178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9238843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AEE86DE3-C65F-404C-8804-4DAABBF5AA3B}"/>
              </a:ext>
            </a:extLst>
          </p:cNvPr>
          <p:cNvGraphicFramePr>
            <a:graphicFrameLocks noGrp="1"/>
          </p:cNvGraphicFramePr>
          <p:nvPr/>
        </p:nvGraphicFramePr>
        <p:xfrm>
          <a:off x="138395" y="172398"/>
          <a:ext cx="3614565" cy="64265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4812">
                  <a:extLst>
                    <a:ext uri="{9D8B030D-6E8A-4147-A177-3AD203B41FA5}">
                      <a16:colId xmlns:a16="http://schemas.microsoft.com/office/drawing/2014/main" val="4214192232"/>
                    </a:ext>
                  </a:extLst>
                </a:gridCol>
                <a:gridCol w="1629753">
                  <a:extLst>
                    <a:ext uri="{9D8B030D-6E8A-4147-A177-3AD203B41FA5}">
                      <a16:colId xmlns:a16="http://schemas.microsoft.com/office/drawing/2014/main" val="356008351"/>
                    </a:ext>
                  </a:extLst>
                </a:gridCol>
              </a:tblGrid>
              <a:tr h="851568">
                <a:tc>
                  <a:txBody>
                    <a:bodyPr/>
                    <a:lstStyle/>
                    <a:p>
                      <a:r>
                        <a:rPr lang="en-GB" sz="2800" dirty="0">
                          <a:solidFill>
                            <a:schemeClr val="tx1"/>
                          </a:solidFill>
                        </a:rPr>
                        <a:t>Formula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>
                          <a:solidFill>
                            <a:schemeClr val="tx1"/>
                          </a:solidFill>
                        </a:rPr>
                        <a:t>Is</a:t>
                      </a:r>
                      <a:r>
                        <a:rPr lang="en-GB" sz="2800" baseline="0" dirty="0">
                          <a:solidFill>
                            <a:schemeClr val="tx1"/>
                          </a:solidFill>
                        </a:rPr>
                        <a:t> it a formula?</a:t>
                      </a:r>
                      <a:endParaRPr lang="en-GB" sz="2800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0781890"/>
                  </a:ext>
                </a:extLst>
              </a:tr>
              <a:tr h="609079">
                <a:tc>
                  <a:txBody>
                    <a:bodyPr/>
                    <a:lstStyle/>
                    <a:p>
                      <a:pPr algn="ctr"/>
                      <a:endParaRPr lang="en-GB" sz="2400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2400" dirty="0">
                        <a:solidFill>
                          <a:srgbClr val="FF0000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3264590"/>
                  </a:ext>
                </a:extLst>
              </a:tr>
              <a:tr h="60907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2400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2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1457731"/>
                  </a:ext>
                </a:extLst>
              </a:tr>
              <a:tr h="60907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2400" i="0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2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22458855"/>
                  </a:ext>
                </a:extLst>
              </a:tr>
              <a:tr h="60907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2400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2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6674215"/>
                  </a:ext>
                </a:extLst>
              </a:tr>
              <a:tr h="60907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2400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2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5074032"/>
                  </a:ext>
                </a:extLst>
              </a:tr>
              <a:tr h="60907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2400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2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98863608"/>
                  </a:ext>
                </a:extLst>
              </a:tr>
              <a:tr h="609079">
                <a:tc>
                  <a:txBody>
                    <a:bodyPr/>
                    <a:lstStyle/>
                    <a:p>
                      <a:pPr algn="ctr"/>
                      <a:r>
                        <a:rPr lang="en-GB" sz="2400" b="0" baseline="0" dirty="0"/>
                        <a:t> </a:t>
                      </a:r>
                      <a:endParaRPr lang="en-GB" sz="2400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2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19475412"/>
                  </a:ext>
                </a:extLst>
              </a:tr>
              <a:tr h="609079">
                <a:tc>
                  <a:txBody>
                    <a:bodyPr/>
                    <a:lstStyle/>
                    <a:p>
                      <a:pPr algn="ctr"/>
                      <a:endParaRPr lang="en-GB" sz="2400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2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522840"/>
                  </a:ext>
                </a:extLst>
              </a:tr>
              <a:tr h="609079">
                <a:tc>
                  <a:txBody>
                    <a:bodyPr/>
                    <a:lstStyle/>
                    <a:p>
                      <a:pPr algn="ctr"/>
                      <a:endParaRPr lang="en-GB" sz="2400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2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5899576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AEE86DE3-C65F-404C-8804-4DAABBF5AA3B}"/>
              </a:ext>
            </a:extLst>
          </p:cNvPr>
          <p:cNvGraphicFramePr>
            <a:graphicFrameLocks noGrp="1"/>
          </p:cNvGraphicFramePr>
          <p:nvPr/>
        </p:nvGraphicFramePr>
        <p:xfrm>
          <a:off x="3941204" y="172398"/>
          <a:ext cx="4041559" cy="64265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04275">
                  <a:extLst>
                    <a:ext uri="{9D8B030D-6E8A-4147-A177-3AD203B41FA5}">
                      <a16:colId xmlns:a16="http://schemas.microsoft.com/office/drawing/2014/main" val="4214192232"/>
                    </a:ext>
                  </a:extLst>
                </a:gridCol>
                <a:gridCol w="1637284">
                  <a:extLst>
                    <a:ext uri="{9D8B030D-6E8A-4147-A177-3AD203B41FA5}">
                      <a16:colId xmlns:a16="http://schemas.microsoft.com/office/drawing/2014/main" val="356008351"/>
                    </a:ext>
                  </a:extLst>
                </a:gridCol>
              </a:tblGrid>
              <a:tr h="851568">
                <a:tc>
                  <a:txBody>
                    <a:bodyPr/>
                    <a:lstStyle/>
                    <a:p>
                      <a:r>
                        <a:rPr lang="en-GB" sz="2800" dirty="0">
                          <a:solidFill>
                            <a:schemeClr val="tx1"/>
                          </a:solidFill>
                        </a:rPr>
                        <a:t>Formula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>
                          <a:solidFill>
                            <a:schemeClr val="tx1"/>
                          </a:solidFill>
                        </a:rPr>
                        <a:t>Is</a:t>
                      </a:r>
                      <a:r>
                        <a:rPr lang="en-GB" sz="2800" baseline="0" dirty="0">
                          <a:solidFill>
                            <a:schemeClr val="tx1"/>
                          </a:solidFill>
                        </a:rPr>
                        <a:t> it a formula?</a:t>
                      </a:r>
                      <a:endParaRPr lang="en-GB" sz="2800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0781890"/>
                  </a:ext>
                </a:extLst>
              </a:tr>
              <a:tr h="609079">
                <a:tc>
                  <a:txBody>
                    <a:bodyPr/>
                    <a:lstStyle/>
                    <a:p>
                      <a:pPr algn="ctr"/>
                      <a:endParaRPr lang="en-GB" sz="2400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2400" dirty="0">
                        <a:solidFill>
                          <a:srgbClr val="FF0000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3264590"/>
                  </a:ext>
                </a:extLst>
              </a:tr>
              <a:tr h="60907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2400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2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1457731"/>
                  </a:ext>
                </a:extLst>
              </a:tr>
              <a:tr h="60907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2400" i="0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2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22458855"/>
                  </a:ext>
                </a:extLst>
              </a:tr>
              <a:tr h="60907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2400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2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6674215"/>
                  </a:ext>
                </a:extLst>
              </a:tr>
              <a:tr h="60907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2400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2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5074032"/>
                  </a:ext>
                </a:extLst>
              </a:tr>
              <a:tr h="60907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2400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2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98863608"/>
                  </a:ext>
                </a:extLst>
              </a:tr>
              <a:tr h="609079">
                <a:tc>
                  <a:txBody>
                    <a:bodyPr/>
                    <a:lstStyle/>
                    <a:p>
                      <a:pPr algn="ctr"/>
                      <a:r>
                        <a:rPr lang="en-GB" sz="2400" b="0" baseline="0" dirty="0"/>
                        <a:t> </a:t>
                      </a:r>
                      <a:endParaRPr lang="en-GB" sz="2400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2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19475412"/>
                  </a:ext>
                </a:extLst>
              </a:tr>
              <a:tr h="609079">
                <a:tc>
                  <a:txBody>
                    <a:bodyPr/>
                    <a:lstStyle/>
                    <a:p>
                      <a:pPr algn="ctr"/>
                      <a:endParaRPr lang="en-GB" sz="2400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2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522840"/>
                  </a:ext>
                </a:extLst>
              </a:tr>
              <a:tr h="609079">
                <a:tc>
                  <a:txBody>
                    <a:bodyPr/>
                    <a:lstStyle/>
                    <a:p>
                      <a:pPr algn="ctr"/>
                      <a:endParaRPr lang="en-GB" sz="2400" dirty="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2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5899576"/>
                  </a:ext>
                </a:extLst>
              </a:tr>
            </a:tbl>
          </a:graphicData>
        </a:graphic>
      </p:graphicFrame>
      <p:sp>
        <p:nvSpPr>
          <p:cNvPr id="2" name="Rectangle 1"/>
          <p:cNvSpPr/>
          <p:nvPr/>
        </p:nvSpPr>
        <p:spPr>
          <a:xfrm>
            <a:off x="2685459" y="1216187"/>
            <a:ext cx="58734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400" dirty="0">
                <a:solidFill>
                  <a:srgbClr val="FF0000"/>
                </a:solidFill>
              </a:rPr>
              <a:t>Yes</a:t>
            </a:r>
          </a:p>
        </p:txBody>
      </p:sp>
      <p:sp>
        <p:nvSpPr>
          <p:cNvPr id="9" name="Rectangle 8"/>
          <p:cNvSpPr/>
          <p:nvPr/>
        </p:nvSpPr>
        <p:spPr>
          <a:xfrm>
            <a:off x="2685459" y="1829458"/>
            <a:ext cx="58734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400" dirty="0">
                <a:solidFill>
                  <a:srgbClr val="FF0000"/>
                </a:solidFill>
              </a:rPr>
              <a:t>Yes</a:t>
            </a:r>
          </a:p>
        </p:txBody>
      </p:sp>
      <p:sp>
        <p:nvSpPr>
          <p:cNvPr id="10" name="Rectangle 9"/>
          <p:cNvSpPr/>
          <p:nvPr/>
        </p:nvSpPr>
        <p:spPr>
          <a:xfrm>
            <a:off x="2685459" y="2463996"/>
            <a:ext cx="58734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400" dirty="0">
                <a:solidFill>
                  <a:srgbClr val="FF0000"/>
                </a:solidFill>
              </a:rPr>
              <a:t>Yes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685459" y="3040826"/>
            <a:ext cx="58734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400" dirty="0">
                <a:solidFill>
                  <a:srgbClr val="FF0000"/>
                </a:solidFill>
              </a:rPr>
              <a:t>Yes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663005" y="4883845"/>
            <a:ext cx="58734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400" dirty="0">
                <a:solidFill>
                  <a:srgbClr val="FF0000"/>
                </a:solidFill>
              </a:rPr>
              <a:t>Yes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663005" y="5471277"/>
            <a:ext cx="58734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400" dirty="0">
                <a:solidFill>
                  <a:srgbClr val="FF0000"/>
                </a:solidFill>
              </a:rPr>
              <a:t>Yes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938057" y="1792975"/>
            <a:ext cx="58734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400" dirty="0">
                <a:solidFill>
                  <a:srgbClr val="FF0000"/>
                </a:solidFill>
              </a:rPr>
              <a:t>Yes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938057" y="2437990"/>
            <a:ext cx="58734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400" dirty="0">
                <a:solidFill>
                  <a:srgbClr val="FF0000"/>
                </a:solidFill>
              </a:rPr>
              <a:t>Yes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938057" y="3041744"/>
            <a:ext cx="58734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400" dirty="0">
                <a:solidFill>
                  <a:srgbClr val="FF0000"/>
                </a:solidFill>
              </a:rPr>
              <a:t>Yes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938057" y="3665978"/>
            <a:ext cx="58734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400" dirty="0">
                <a:solidFill>
                  <a:srgbClr val="FF0000"/>
                </a:solidFill>
              </a:rPr>
              <a:t>Yes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919536" y="5450875"/>
            <a:ext cx="58734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400" dirty="0">
                <a:solidFill>
                  <a:srgbClr val="FF0000"/>
                </a:solidFill>
              </a:rPr>
              <a:t>Yes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938057" y="6044012"/>
            <a:ext cx="58734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400" dirty="0">
                <a:solidFill>
                  <a:srgbClr val="FF0000"/>
                </a:solidFill>
              </a:rPr>
              <a:t>Yes</a:t>
            </a:r>
          </a:p>
        </p:txBody>
      </p:sp>
      <p:sp>
        <p:nvSpPr>
          <p:cNvPr id="20" name="Rectangle 19"/>
          <p:cNvSpPr/>
          <p:nvPr/>
        </p:nvSpPr>
        <p:spPr>
          <a:xfrm>
            <a:off x="2706458" y="3612477"/>
            <a:ext cx="54534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GB" sz="2400" dirty="0">
                <a:solidFill>
                  <a:srgbClr val="FF0000"/>
                </a:solidFill>
              </a:rPr>
              <a:t>No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685459" y="4215093"/>
            <a:ext cx="54534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GB" sz="2400" dirty="0">
                <a:solidFill>
                  <a:srgbClr val="FF0000"/>
                </a:solidFill>
              </a:rPr>
              <a:t>No</a:t>
            </a:r>
          </a:p>
        </p:txBody>
      </p:sp>
      <p:sp>
        <p:nvSpPr>
          <p:cNvPr id="24" name="Rectangle 23"/>
          <p:cNvSpPr/>
          <p:nvPr/>
        </p:nvSpPr>
        <p:spPr>
          <a:xfrm>
            <a:off x="2667789" y="6058709"/>
            <a:ext cx="54534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GB" sz="2400" dirty="0">
                <a:solidFill>
                  <a:srgbClr val="FF0000"/>
                </a:solidFill>
              </a:rPr>
              <a:t>No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940535" y="1164690"/>
            <a:ext cx="54534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GB" sz="2400" dirty="0">
                <a:solidFill>
                  <a:srgbClr val="FF0000"/>
                </a:solidFill>
              </a:rPr>
              <a:t>No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980055" y="4231187"/>
            <a:ext cx="54534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GB" sz="2400" dirty="0">
                <a:solidFill>
                  <a:srgbClr val="FF0000"/>
                </a:solidFill>
              </a:rPr>
              <a:t>No</a:t>
            </a:r>
          </a:p>
        </p:txBody>
      </p:sp>
      <p:sp>
        <p:nvSpPr>
          <p:cNvPr id="28" name="Rectangle 27"/>
          <p:cNvSpPr/>
          <p:nvPr/>
        </p:nvSpPr>
        <p:spPr>
          <a:xfrm>
            <a:off x="6961534" y="4849750"/>
            <a:ext cx="54534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GB" sz="2400" dirty="0">
                <a:solidFill>
                  <a:srgbClr val="FF0000"/>
                </a:solidFill>
              </a:rPr>
              <a:t>No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>
              <a:xfrm>
                <a:off x="311318" y="1179387"/>
                <a:ext cx="145565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/>
                <a:r>
                  <a:rPr lang="en-GB" sz="2400" dirty="0">
                    <a:solidFill>
                      <a:prstClr val="black"/>
                    </a:solidFill>
                  </a:rPr>
                  <a:t>A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GB" sz="2400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+3</m:t>
                    </m:r>
                  </m:oMath>
                </a14:m>
                <a:endParaRPr lang="en-GB" sz="24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1318" y="1179387"/>
                <a:ext cx="1455655" cy="461665"/>
              </a:xfrm>
              <a:prstGeom prst="rect">
                <a:avLst/>
              </a:prstGeom>
              <a:blipFill>
                <a:blip r:embed="rId3"/>
                <a:stretch>
                  <a:fillRect l="-5858" t="-10526" r="-837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/>
              <p:cNvSpPr/>
              <p:nvPr/>
            </p:nvSpPr>
            <p:spPr>
              <a:xfrm>
                <a:off x="311318" y="1792658"/>
                <a:ext cx="1625573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>
                  <a:defRPr/>
                </a:pPr>
                <a:r>
                  <a:rPr lang="en-GB" sz="2400" dirty="0">
                    <a:solidFill>
                      <a:prstClr val="black"/>
                    </a:solidFill>
                  </a:rPr>
                  <a:t>A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=2</m:t>
                    </m:r>
                    <m:r>
                      <a:rPr lang="en-GB" sz="2400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GB" sz="2400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+3</m:t>
                    </m:r>
                  </m:oMath>
                </a14:m>
                <a:endParaRPr lang="en-GB" sz="24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1318" y="1792658"/>
                <a:ext cx="1625573" cy="461665"/>
              </a:xfrm>
              <a:prstGeom prst="rect">
                <a:avLst/>
              </a:prstGeom>
              <a:blipFill>
                <a:blip r:embed="rId4"/>
                <a:stretch>
                  <a:fillRect l="-5243" t="-10526" r="-375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/>
              <p:cNvSpPr/>
              <p:nvPr/>
            </p:nvSpPr>
            <p:spPr>
              <a:xfrm>
                <a:off x="287369" y="2377320"/>
                <a:ext cx="1555554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sz="2400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+3=</m:t>
                      </m:r>
                      <m:r>
                        <m:rPr>
                          <m:sty m:val="p"/>
                        </m:rPr>
                        <a:rPr lang="en-GB" sz="2400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A</m:t>
                      </m:r>
                    </m:oMath>
                  </m:oMathPara>
                </a14:m>
                <a:endParaRPr lang="en-GB" sz="24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7369" y="2377320"/>
                <a:ext cx="1555554" cy="461665"/>
              </a:xfrm>
              <a:prstGeom prst="rect">
                <a:avLst/>
              </a:prstGeom>
              <a:blipFill>
                <a:blip r:embed="rId5"/>
                <a:stretch>
                  <a:fillRect l="-1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/>
              <p:cNvSpPr/>
              <p:nvPr/>
            </p:nvSpPr>
            <p:spPr>
              <a:xfrm>
                <a:off x="300706" y="3004025"/>
                <a:ext cx="1542217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sz="2400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GB" sz="2400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GB" sz="24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32" name="Rectangle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0706" y="3004025"/>
                <a:ext cx="1542217" cy="461665"/>
              </a:xfrm>
              <a:prstGeom prst="rect">
                <a:avLst/>
              </a:prstGeom>
              <a:blipFill>
                <a:blip r:embed="rId6"/>
                <a:stretch>
                  <a:fillRect l="-39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318774" y="3604228"/>
                <a:ext cx="96302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GB" sz="24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8774" y="3604228"/>
                <a:ext cx="963021" cy="461665"/>
              </a:xfrm>
              <a:prstGeom prst="rect">
                <a:avLst/>
              </a:prstGeom>
              <a:blipFill>
                <a:blip r:embed="rId7"/>
                <a:stretch>
                  <a:fillRect l="-126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298713" y="4214787"/>
                <a:ext cx="160043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5= </m:t>
                      </m:r>
                      <m:r>
                        <a:rPr lang="en-GB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GB" sz="24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713" y="4214787"/>
                <a:ext cx="1600438" cy="461665"/>
              </a:xfrm>
              <a:prstGeom prst="rect">
                <a:avLst/>
              </a:prstGeom>
              <a:blipFill>
                <a:blip r:embed="rId8"/>
                <a:stretch>
                  <a:fillRect l="-7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>
                <a:off x="264915" y="4802220"/>
                <a:ext cx="172547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m:rPr>
                          <m:sty m:val="p"/>
                        </m:rPr>
                        <a:rPr lang="en-GB" sz="2400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A</m:t>
                      </m:r>
                      <m:r>
                        <a:rPr lang="en-GB" sz="2400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sz="2400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GB" sz="24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4915" y="4802220"/>
                <a:ext cx="1725472" cy="461665"/>
              </a:xfrm>
              <a:prstGeom prst="rect">
                <a:avLst/>
              </a:prstGeom>
              <a:blipFill>
                <a:blip r:embed="rId9"/>
                <a:stretch>
                  <a:fillRect l="-7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299699" y="5434475"/>
                <a:ext cx="173105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m:rPr>
                          <m:sty m:val="p"/>
                        </m:rPr>
                        <a:rPr lang="en-GB" sz="24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A</m:t>
                      </m:r>
                      <m:r>
                        <a:rPr lang="en-GB" sz="2400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400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GB" sz="24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9699" y="5434475"/>
                <a:ext cx="1731051" cy="461665"/>
              </a:xfrm>
              <a:prstGeom prst="rect">
                <a:avLst/>
              </a:prstGeom>
              <a:blipFill>
                <a:blip r:embed="rId10"/>
                <a:stretch>
                  <a:fillRect l="-7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308342" y="6058709"/>
                <a:ext cx="175682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4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GB" sz="2400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GB" sz="2400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GB" sz="24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8342" y="6058709"/>
                <a:ext cx="1756828" cy="461665"/>
              </a:xfrm>
              <a:prstGeom prst="rect">
                <a:avLst/>
              </a:prstGeom>
              <a:blipFill>
                <a:blip r:embed="rId11"/>
                <a:stretch>
                  <a:fillRect l="-69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4071109" y="1162004"/>
                <a:ext cx="969240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4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1109" y="1162004"/>
                <a:ext cx="969240" cy="461665"/>
              </a:xfrm>
              <a:prstGeom prst="rect">
                <a:avLst/>
              </a:prstGeom>
              <a:blipFill>
                <a:blip r:embed="rId12"/>
                <a:stretch>
                  <a:fillRect l="-1887" b="-1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>
              <a:xfrm>
                <a:off x="4071109" y="1790289"/>
                <a:ext cx="153933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en-GB" sz="24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1109" y="1790289"/>
                <a:ext cx="1539332" cy="461665"/>
              </a:xfrm>
              <a:prstGeom prst="rect">
                <a:avLst/>
              </a:prstGeom>
              <a:blipFill>
                <a:blip r:embed="rId13"/>
                <a:stretch>
                  <a:fillRect l="-794" b="-1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/>
              <p:cNvSpPr/>
              <p:nvPr/>
            </p:nvSpPr>
            <p:spPr>
              <a:xfrm>
                <a:off x="4071109" y="2395732"/>
                <a:ext cx="150566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GB" sz="2400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c</m:t>
                      </m:r>
                    </m:oMath>
                  </m:oMathPara>
                </a14:m>
                <a:endParaRPr lang="en-GB" sz="24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1109" y="2395732"/>
                <a:ext cx="1505669" cy="461665"/>
              </a:xfrm>
              <a:prstGeom prst="rect">
                <a:avLst/>
              </a:prstGeom>
              <a:blipFill>
                <a:blip r:embed="rId14"/>
                <a:stretch>
                  <a:fillRect l="-1215" b="-9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tangle 40"/>
              <p:cNvSpPr/>
              <p:nvPr/>
            </p:nvSpPr>
            <p:spPr>
              <a:xfrm>
                <a:off x="4006732" y="3023459"/>
                <a:ext cx="166808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2400" i="1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p>
                          <m:r>
                            <a:rPr lang="en-GB" sz="2400" i="1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1" name="Rectangle 4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6732" y="3023459"/>
                <a:ext cx="1668085" cy="461665"/>
              </a:xfrm>
              <a:prstGeom prst="rect">
                <a:avLst/>
              </a:prstGeom>
              <a:blipFill>
                <a:blip r:embed="rId15"/>
                <a:stretch>
                  <a:fillRect b="-9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/>
              <p:nvPr/>
            </p:nvSpPr>
            <p:spPr>
              <a:xfrm>
                <a:off x="4009618" y="3589391"/>
                <a:ext cx="166519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5=</m:t>
                      </m:r>
                      <m:sSup>
                        <m:sSupPr>
                          <m:ctrlPr>
                            <a:rPr lang="en-GB" sz="2400" i="1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p>
                          <m:r>
                            <a:rPr lang="en-GB" sz="2400" i="1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9618" y="3589391"/>
                <a:ext cx="1665199" cy="461665"/>
              </a:xfrm>
              <a:prstGeom prst="rect">
                <a:avLst/>
              </a:prstGeom>
              <a:blipFill>
                <a:blip r:embed="rId16"/>
                <a:stretch>
                  <a:fillRect b="-9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>
              <a:xfrm>
                <a:off x="4016478" y="4215368"/>
                <a:ext cx="165833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8+</m:t>
                      </m:r>
                      <m:r>
                        <a:rPr lang="en-GB" sz="2400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5=</m:t>
                      </m:r>
                      <m:sSup>
                        <m:sSupPr>
                          <m:ctrlPr>
                            <a:rPr lang="en-GB" sz="2400" i="1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p>
                          <m:r>
                            <a:rPr lang="en-GB" sz="2400" i="1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16478" y="4215368"/>
                <a:ext cx="1658339" cy="461665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ectangle 43"/>
              <p:cNvSpPr/>
              <p:nvPr/>
            </p:nvSpPr>
            <p:spPr>
              <a:xfrm>
                <a:off x="4071109" y="4847065"/>
                <a:ext cx="55226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p>
                          <m:r>
                            <a:rPr lang="en-GB" sz="2400" i="1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4" name="Rectangle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1109" y="4847065"/>
                <a:ext cx="552266" cy="461665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4071109" y="5428852"/>
                <a:ext cx="222471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p>
                          <m:r>
                            <a:rPr lang="en-GB" sz="2400" i="1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400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400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sz="2400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GB" sz="24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1109" y="5428852"/>
                <a:ext cx="2224712" cy="461665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>
              <a:xfrm>
                <a:off x="4083741" y="6072423"/>
                <a:ext cx="2212080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p>
                          <m:r>
                            <a:rPr lang="en-GB" sz="2400" i="1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−5+8=</m:t>
                      </m:r>
                      <m:r>
                        <a:rPr lang="en-GB" sz="2400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GB" sz="24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3741" y="6072423"/>
                <a:ext cx="2212080" cy="461665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6" name="Table 45">
                <a:extLst>
                  <a:ext uri="{FF2B5EF4-FFF2-40B4-BE49-F238E27FC236}">
                    <a16:creationId xmlns:a16="http://schemas.microsoft.com/office/drawing/2014/main" id="{AEE86DE3-C65F-404C-8804-4DAABBF5AA3B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8204446" y="176458"/>
              <a:ext cx="3761287" cy="642659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241027">
                      <a:extLst>
                        <a:ext uri="{9D8B030D-6E8A-4147-A177-3AD203B41FA5}">
                          <a16:colId xmlns:a16="http://schemas.microsoft.com/office/drawing/2014/main" val="4214192232"/>
                        </a:ext>
                      </a:extLst>
                    </a:gridCol>
                    <a:gridCol w="1520260">
                      <a:extLst>
                        <a:ext uri="{9D8B030D-6E8A-4147-A177-3AD203B41FA5}">
                          <a16:colId xmlns:a16="http://schemas.microsoft.com/office/drawing/2014/main" val="356008351"/>
                        </a:ext>
                      </a:extLst>
                    </a:gridCol>
                  </a:tblGrid>
                  <a:tr h="851568">
                    <a:tc>
                      <a:txBody>
                        <a:bodyPr/>
                        <a:lstStyle/>
                        <a:p>
                          <a:r>
                            <a:rPr lang="en-GB" sz="2800" dirty="0">
                              <a:solidFill>
                                <a:schemeClr val="tx1"/>
                              </a:solidFill>
                            </a:rPr>
                            <a:t>Formula</a:t>
                          </a: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dirty="0">
                              <a:solidFill>
                                <a:schemeClr val="tx1"/>
                              </a:solidFill>
                            </a:rPr>
                            <a:t>Is</a:t>
                          </a:r>
                          <a:r>
                            <a:rPr lang="en-GB" sz="2800" baseline="0" dirty="0">
                              <a:solidFill>
                                <a:schemeClr val="tx1"/>
                              </a:solidFill>
                            </a:rPr>
                            <a:t> it a formula?</a:t>
                          </a:r>
                          <a:endParaRPr lang="en-GB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20781890"/>
                      </a:ext>
                    </a:extLst>
                  </a:tr>
                  <a:tr h="609079"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GB" sz="2400" b="0" i="1" dirty="0" smtClean="0">
                                    <a:latin typeface="Cambria Math" panose="02040503050406030204" pitchFamily="18" charset="0"/>
                                  </a:rPr>
                                  <m:t>27=6</m:t>
                                </m:r>
                                <m:r>
                                  <a:rPr lang="en-GB" sz="2400" b="0" i="1" dirty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2400" b="0" i="1" dirty="0" smtClean="0">
                                    <a:latin typeface="Cambria Math" panose="02040503050406030204" pitchFamily="18" charset="0"/>
                                  </a:rPr>
                                  <m:t>+3</m:t>
                                </m:r>
                              </m:oMath>
                            </m:oMathPara>
                          </a14:m>
                          <a:endParaRPr lang="en-GB" sz="2400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4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793264590"/>
                      </a:ext>
                    </a:extLst>
                  </a:tr>
                  <a:tr h="609079"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GB" sz="2400" b="0" i="1" dirty="0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GB" sz="2400" b="0" i="1" dirty="0" smtClean="0">
                                    <a:latin typeface="Cambria Math" panose="02040503050406030204" pitchFamily="18" charset="0"/>
                                  </a:rPr>
                                  <m:t>=6</m:t>
                                </m:r>
                                <m:r>
                                  <a:rPr lang="en-GB" sz="2400" b="0" i="1" dirty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2400" b="0" i="1" dirty="0" smtClean="0">
                                    <a:latin typeface="Cambria Math" panose="02040503050406030204" pitchFamily="18" charset="0"/>
                                  </a:rPr>
                                  <m:t>+3</m:t>
                                </m:r>
                              </m:oMath>
                            </m:oMathPara>
                          </a14:m>
                          <a:endParaRPr lang="en-GB" sz="2400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GB" sz="24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21457731"/>
                      </a:ext>
                    </a:extLst>
                  </a:tr>
                  <a:tr h="609079"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2400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400" b="0" i="1" dirty="0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p>
                                    <m:r>
                                      <a:rPr lang="en-GB" sz="2400" b="0" i="1" dirty="0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2400" b="0" i="1" dirty="0" smtClean="0">
                                    <a:latin typeface="Cambria Math" panose="02040503050406030204" pitchFamily="18" charset="0"/>
                                  </a:rPr>
                                  <m:t>=6</m:t>
                                </m:r>
                                <m:r>
                                  <a:rPr lang="en-GB" sz="2400" b="0" i="1" dirty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2400" b="0" i="1" dirty="0" smtClean="0">
                                    <a:latin typeface="Cambria Math" panose="02040503050406030204" pitchFamily="18" charset="0"/>
                                  </a:rPr>
                                  <m:t>+3</m:t>
                                </m:r>
                              </m:oMath>
                            </m:oMathPara>
                          </a14:m>
                          <a:endParaRPr lang="en-GB" sz="2400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GB" sz="24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022458855"/>
                      </a:ext>
                    </a:extLst>
                  </a:tr>
                  <a:tr h="609079"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2400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400" b="0" i="1" dirty="0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p>
                                    <m:r>
                                      <a:rPr lang="en-GB" sz="2400" b="0" i="1" dirty="0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2400" b="0" i="1" dirty="0" smtClean="0">
                                    <a:latin typeface="Cambria Math" panose="02040503050406030204" pitchFamily="18" charset="0"/>
                                  </a:rPr>
                                  <m:t>=6+3</m:t>
                                </m:r>
                              </m:oMath>
                            </m:oMathPara>
                          </a14:m>
                          <a:endParaRPr lang="en-GB" sz="2400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GB" sz="24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146674215"/>
                      </a:ext>
                    </a:extLst>
                  </a:tr>
                  <a:tr h="609079"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2400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400" b="0" i="1" dirty="0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p>
                                    <m:r>
                                      <a:rPr lang="en-GB" sz="2400" b="0" i="1" dirty="0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2400" b="0" i="1" dirty="0" smtClean="0">
                                    <a:latin typeface="Cambria Math" panose="02040503050406030204" pitchFamily="18" charset="0"/>
                                  </a:rPr>
                                  <m:t>=6</m:t>
                                </m:r>
                                <m:r>
                                  <a:rPr lang="en-GB" sz="2400" b="0" i="1" dirty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2400" b="0" i="1" dirty="0" smtClean="0">
                                    <a:latin typeface="Cambria Math" panose="02040503050406030204" pitchFamily="18" charset="0"/>
                                  </a:rPr>
                                  <m:t>+3</m:t>
                                </m:r>
                                <m:r>
                                  <a:rPr lang="en-GB" sz="2400" b="0" i="1" dirty="0" smtClean="0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oMath>
                            </m:oMathPara>
                          </a14:m>
                          <a:endParaRPr lang="en-GB" sz="2400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GB" sz="24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785074032"/>
                      </a:ext>
                    </a:extLst>
                  </a:tr>
                  <a:tr h="609079"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dirty="0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GB" sz="2400" b="0" i="1" dirty="0" smtClean="0">
                                    <a:latin typeface="Cambria Math" panose="02040503050406030204" pitchFamily="18" charset="0"/>
                                  </a:rPr>
                                  <m:t>=6</m:t>
                                </m:r>
                                <m:r>
                                  <a:rPr lang="en-GB" sz="2400" b="0" i="1" dirty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2400" b="0" i="1" dirty="0" smtClean="0">
                                    <a:latin typeface="Cambria Math" panose="02040503050406030204" pitchFamily="18" charset="0"/>
                                  </a:rPr>
                                  <m:t>+3</m:t>
                                </m:r>
                                <m:r>
                                  <a:rPr lang="en-GB" sz="2400" b="0" i="1" dirty="0" smtClean="0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oMath>
                            </m:oMathPara>
                          </a14:m>
                          <a:endParaRPr lang="en-GB" sz="2400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GB" sz="24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198863608"/>
                      </a:ext>
                    </a:extLst>
                  </a:tr>
                  <a:tr h="609079"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dirty="0" smtClean="0"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  <m:r>
                                  <a:rPr lang="en-GB" sz="2400" b="0" i="1" dirty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2400" b="0" i="1" dirty="0" smtClean="0">
                                    <a:latin typeface="Cambria Math" panose="02040503050406030204" pitchFamily="18" charset="0"/>
                                  </a:rPr>
                                  <m:t>+3</m:t>
                                </m:r>
                              </m:oMath>
                            </m:oMathPara>
                          </a14:m>
                          <a:endParaRPr lang="en-GB" sz="2400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GB" sz="24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219475412"/>
                      </a:ext>
                    </a:extLst>
                  </a:tr>
                  <a:tr h="609079"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dirty="0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GB" sz="2400" b="0" i="1" dirty="0" smtClean="0">
                                    <a:latin typeface="Cambria Math" panose="02040503050406030204" pitchFamily="18" charset="0"/>
                                  </a:rPr>
                                  <m:t>=6</m:t>
                                </m:r>
                                <m:r>
                                  <a:rPr lang="en-GB" sz="2400" b="0" i="1" dirty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2400" b="0" i="1" dirty="0" smtClean="0">
                                    <a:latin typeface="Cambria Math" panose="02040503050406030204" pitchFamily="18" charset="0"/>
                                  </a:rPr>
                                  <m:t>+3</m:t>
                                </m:r>
                                <m:r>
                                  <a:rPr lang="el-GR" sz="2400" b="0" i="1" dirty="0" smtClean="0">
                                    <a:latin typeface="Cambria Math" panose="02040503050406030204" pitchFamily="18" charset="0"/>
                                  </a:rPr>
                                  <m:t>𝜋</m:t>
                                </m:r>
                              </m:oMath>
                            </m:oMathPara>
                          </a14:m>
                          <a:endParaRPr lang="en-GB" sz="2400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GB" sz="24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9522840"/>
                      </a:ext>
                    </a:extLst>
                  </a:tr>
                  <a:tr h="609079"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dirty="0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GB" sz="2400" b="0" i="1" dirty="0" smtClean="0">
                                    <a:latin typeface="Cambria Math" panose="02040503050406030204" pitchFamily="18" charset="0"/>
                                  </a:rPr>
                                  <m:t>=6+3</m:t>
                                </m:r>
                                <m:r>
                                  <a:rPr lang="el-GR" sz="2400" b="0" i="1" dirty="0" smtClean="0">
                                    <a:latin typeface="Cambria Math" panose="02040503050406030204" pitchFamily="18" charset="0"/>
                                  </a:rPr>
                                  <m:t>𝜋</m:t>
                                </m:r>
                              </m:oMath>
                            </m:oMathPara>
                          </a14:m>
                          <a:endParaRPr lang="en-GB" sz="2400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GB" sz="24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66589957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6" name="Table 45">
                <a:extLst>
                  <a:ext uri="{FF2B5EF4-FFF2-40B4-BE49-F238E27FC236}">
                    <a16:creationId xmlns:a16="http://schemas.microsoft.com/office/drawing/2014/main" id="{AEE86DE3-C65F-404C-8804-4DAABBF5AA3B}"/>
                  </a:ext>
                </a:extLst>
              </p:cNvPr>
              <p:cNvGraphicFramePr>
                <a:graphicFrameLocks noGrp="1"/>
              </p:cNvGraphicFramePr>
              <p:nvPr>
                <p:extLst/>
              </p:nvPr>
            </p:nvGraphicFramePr>
            <p:xfrm>
              <a:off x="8204446" y="176458"/>
              <a:ext cx="3761287" cy="642659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241027">
                      <a:extLst>
                        <a:ext uri="{9D8B030D-6E8A-4147-A177-3AD203B41FA5}">
                          <a16:colId xmlns:a16="http://schemas.microsoft.com/office/drawing/2014/main" val="4214192232"/>
                        </a:ext>
                      </a:extLst>
                    </a:gridCol>
                    <a:gridCol w="1520260">
                      <a:extLst>
                        <a:ext uri="{9D8B030D-6E8A-4147-A177-3AD203B41FA5}">
                          <a16:colId xmlns:a16="http://schemas.microsoft.com/office/drawing/2014/main" val="356008351"/>
                        </a:ext>
                      </a:extLst>
                    </a:gridCol>
                  </a:tblGrid>
                  <a:tr h="944880">
                    <a:tc>
                      <a:txBody>
                        <a:bodyPr/>
                        <a:lstStyle/>
                        <a:p>
                          <a:r>
                            <a:rPr lang="en-GB" sz="2800" dirty="0">
                              <a:solidFill>
                                <a:schemeClr val="tx1"/>
                              </a:solidFill>
                            </a:rPr>
                            <a:t>Formula</a:t>
                          </a: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dirty="0" smtClean="0">
                              <a:solidFill>
                                <a:schemeClr val="tx1"/>
                              </a:solidFill>
                            </a:rPr>
                            <a:t>Is</a:t>
                          </a:r>
                          <a:r>
                            <a:rPr lang="en-GB" sz="2800" baseline="0" dirty="0" smtClean="0">
                              <a:solidFill>
                                <a:schemeClr val="tx1"/>
                              </a:solidFill>
                            </a:rPr>
                            <a:t> it a formula?</a:t>
                          </a:r>
                          <a:endParaRPr lang="en-GB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20781890"/>
                      </a:ext>
                    </a:extLst>
                  </a:tr>
                  <a:tr h="60907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1"/>
                          <a:stretch>
                            <a:fillRect l="-272" t="-164000" r="-68478" b="-803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4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793264590"/>
                      </a:ext>
                    </a:extLst>
                  </a:tr>
                  <a:tr h="60907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1"/>
                          <a:stretch>
                            <a:fillRect l="-272" t="-264000" r="-68478" b="-703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GB" sz="24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21457731"/>
                      </a:ext>
                    </a:extLst>
                  </a:tr>
                  <a:tr h="60907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1"/>
                          <a:stretch>
                            <a:fillRect l="-272" t="-360396" r="-68478" b="-59604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GB" sz="24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022458855"/>
                      </a:ext>
                    </a:extLst>
                  </a:tr>
                  <a:tr h="60907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1"/>
                          <a:stretch>
                            <a:fillRect l="-272" t="-465000" r="-68478" b="-502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GB" sz="24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146674215"/>
                      </a:ext>
                    </a:extLst>
                  </a:tr>
                  <a:tr h="60907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1"/>
                          <a:stretch>
                            <a:fillRect l="-272" t="-565000" r="-68478" b="-402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GB" sz="24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785074032"/>
                      </a:ext>
                    </a:extLst>
                  </a:tr>
                  <a:tr h="60907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1"/>
                          <a:stretch>
                            <a:fillRect l="-272" t="-665000" r="-68478" b="-302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GB" sz="24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198863608"/>
                      </a:ext>
                    </a:extLst>
                  </a:tr>
                  <a:tr h="60907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1"/>
                          <a:stretch>
                            <a:fillRect l="-272" t="-765000" r="-68478" b="-202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GB" sz="24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219475412"/>
                      </a:ext>
                    </a:extLst>
                  </a:tr>
                  <a:tr h="60907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1"/>
                          <a:stretch>
                            <a:fillRect l="-272" t="-865000" r="-68478" b="-102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GB" sz="24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9522840"/>
                      </a:ext>
                    </a:extLst>
                  </a:tr>
                  <a:tr h="60907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1"/>
                          <a:stretch>
                            <a:fillRect l="-272" t="-965000" r="-68478" b="-2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GB" sz="24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665899576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48" name="Rectangle 47"/>
          <p:cNvSpPr/>
          <p:nvPr/>
        </p:nvSpPr>
        <p:spPr>
          <a:xfrm>
            <a:off x="10936996" y="1227154"/>
            <a:ext cx="54534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400" dirty="0">
                <a:solidFill>
                  <a:srgbClr val="FF0000"/>
                </a:solidFill>
              </a:rPr>
              <a:t>No</a:t>
            </a:r>
          </a:p>
        </p:txBody>
      </p:sp>
      <p:sp>
        <p:nvSpPr>
          <p:cNvPr id="49" name="Rectangle 48"/>
          <p:cNvSpPr/>
          <p:nvPr/>
        </p:nvSpPr>
        <p:spPr>
          <a:xfrm>
            <a:off x="10894998" y="1858922"/>
            <a:ext cx="58734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GB" sz="2400" dirty="0">
                <a:solidFill>
                  <a:srgbClr val="FF0000"/>
                </a:solidFill>
              </a:rPr>
              <a:t>Yes</a:t>
            </a:r>
          </a:p>
        </p:txBody>
      </p:sp>
      <p:sp>
        <p:nvSpPr>
          <p:cNvPr id="50" name="Rectangle 49"/>
          <p:cNvSpPr/>
          <p:nvPr/>
        </p:nvSpPr>
        <p:spPr>
          <a:xfrm>
            <a:off x="10855036" y="2490690"/>
            <a:ext cx="58734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GB" sz="2400" dirty="0">
                <a:solidFill>
                  <a:srgbClr val="FF0000"/>
                </a:solidFill>
              </a:rPr>
              <a:t>Yes</a:t>
            </a:r>
          </a:p>
        </p:txBody>
      </p:sp>
      <p:sp>
        <p:nvSpPr>
          <p:cNvPr id="51" name="Rectangle 50"/>
          <p:cNvSpPr/>
          <p:nvPr/>
        </p:nvSpPr>
        <p:spPr>
          <a:xfrm>
            <a:off x="10855036" y="3704828"/>
            <a:ext cx="58734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GB" sz="2400" dirty="0">
                <a:solidFill>
                  <a:srgbClr val="FF0000"/>
                </a:solidFill>
              </a:rPr>
              <a:t>Yes</a:t>
            </a:r>
          </a:p>
        </p:txBody>
      </p:sp>
      <p:sp>
        <p:nvSpPr>
          <p:cNvPr id="52" name="Rectangle 51"/>
          <p:cNvSpPr/>
          <p:nvPr/>
        </p:nvSpPr>
        <p:spPr>
          <a:xfrm>
            <a:off x="10855036" y="4308405"/>
            <a:ext cx="58734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GB" sz="2400" dirty="0">
                <a:solidFill>
                  <a:srgbClr val="FF0000"/>
                </a:solidFill>
              </a:rPr>
              <a:t>Yes</a:t>
            </a:r>
          </a:p>
        </p:txBody>
      </p:sp>
      <p:sp>
        <p:nvSpPr>
          <p:cNvPr id="53" name="Rectangle 52"/>
          <p:cNvSpPr/>
          <p:nvPr/>
        </p:nvSpPr>
        <p:spPr>
          <a:xfrm>
            <a:off x="10855036" y="5459661"/>
            <a:ext cx="58734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GB" sz="2400" dirty="0">
                <a:solidFill>
                  <a:srgbClr val="FF0000"/>
                </a:solidFill>
              </a:rPr>
              <a:t>Yes</a:t>
            </a:r>
          </a:p>
        </p:txBody>
      </p:sp>
      <p:sp>
        <p:nvSpPr>
          <p:cNvPr id="54" name="Rectangle 53"/>
          <p:cNvSpPr/>
          <p:nvPr/>
        </p:nvSpPr>
        <p:spPr>
          <a:xfrm>
            <a:off x="10894998" y="3071674"/>
            <a:ext cx="54534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400" dirty="0">
                <a:solidFill>
                  <a:srgbClr val="FF0000"/>
                </a:solidFill>
              </a:rPr>
              <a:t>No</a:t>
            </a:r>
          </a:p>
        </p:txBody>
      </p:sp>
      <p:sp>
        <p:nvSpPr>
          <p:cNvPr id="55" name="Rectangle 54"/>
          <p:cNvSpPr/>
          <p:nvPr/>
        </p:nvSpPr>
        <p:spPr>
          <a:xfrm>
            <a:off x="10876035" y="4911982"/>
            <a:ext cx="54534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400" dirty="0">
                <a:solidFill>
                  <a:srgbClr val="FF0000"/>
                </a:solidFill>
              </a:rPr>
              <a:t>No</a:t>
            </a:r>
          </a:p>
        </p:txBody>
      </p:sp>
      <p:sp>
        <p:nvSpPr>
          <p:cNvPr id="56" name="Rectangle 55"/>
          <p:cNvSpPr/>
          <p:nvPr/>
        </p:nvSpPr>
        <p:spPr>
          <a:xfrm>
            <a:off x="10855036" y="6066094"/>
            <a:ext cx="54534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400" dirty="0">
                <a:solidFill>
                  <a:srgbClr val="FF0000"/>
                </a:solidFill>
              </a:rPr>
              <a:t>No</a:t>
            </a:r>
          </a:p>
        </p:txBody>
      </p:sp>
    </p:spTree>
    <p:extLst>
      <p:ext uri="{BB962C8B-B14F-4D97-AF65-F5344CB8AC3E}">
        <p14:creationId xmlns:p14="http://schemas.microsoft.com/office/powerpoint/2010/main" val="3605168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2" grpId="0"/>
      <p:bldP spid="24" grpId="0"/>
      <p:bldP spid="25" grpId="0"/>
      <p:bldP spid="27" grpId="0"/>
      <p:bldP spid="28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</p:bldLst>
  </p:timing>
</p:sld>
</file>

<file path=ppt/theme/theme1.xml><?xml version="1.0" encoding="utf-8"?>
<a:theme xmlns:a="http://schemas.openxmlformats.org/drawingml/2006/main" name="Office Theme">
  <a:themeElements>
    <a:clrScheme name="Blue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941</TotalTime>
  <Words>334</Words>
  <Application>Microsoft Office PowerPoint</Application>
  <PresentationFormat>Widescreen</PresentationFormat>
  <Paragraphs>100</Paragraphs>
  <Slides>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46</cp:revision>
  <dcterms:created xsi:type="dcterms:W3CDTF">2015-10-11T09:37:22Z</dcterms:created>
  <dcterms:modified xsi:type="dcterms:W3CDTF">2022-10-25T08:09:51Z</dcterms:modified>
</cp:coreProperties>
</file>