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84" r:id="rId2"/>
    <p:sldId id="280" r:id="rId3"/>
    <p:sldId id="281" r:id="rId4"/>
    <p:sldId id="282" r:id="rId5"/>
    <p:sldId id="283" r:id="rId6"/>
    <p:sldId id="256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57" r:id="rId16"/>
    <p:sldId id="265" r:id="rId17"/>
    <p:sldId id="263" r:id="rId18"/>
    <p:sldId id="264" r:id="rId19"/>
    <p:sldId id="258" r:id="rId20"/>
    <p:sldId id="278" r:id="rId21"/>
    <p:sldId id="259" r:id="rId22"/>
    <p:sldId id="274" r:id="rId23"/>
    <p:sldId id="279" r:id="rId24"/>
    <p:sldId id="27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654322-0801-4AA5-9674-D0F6D0CDD869}" v="5" dt="2022-09-29T10:16:09.3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B654322-0801-4AA5-9674-D0F6D0CDD869}"/>
    <pc:docChg chg="undo custSel addSld modSld sldOrd">
      <pc:chgData name="Stewart Gale" userId="3647ddd2-6040-41ae-a96d-232c23482af8" providerId="ADAL" clId="{1B654322-0801-4AA5-9674-D0F6D0CDD869}" dt="2022-09-29T10:16:09.386" v="36" actId="1076"/>
      <pc:docMkLst>
        <pc:docMk/>
      </pc:docMkLst>
      <pc:sldChg chg="delSp modSp mod">
        <pc:chgData name="Stewart Gale" userId="3647ddd2-6040-41ae-a96d-232c23482af8" providerId="ADAL" clId="{1B654322-0801-4AA5-9674-D0F6D0CDD869}" dt="2022-09-29T10:16:09.386" v="36" actId="1076"/>
        <pc:sldMkLst>
          <pc:docMk/>
          <pc:sldMk cId="413448350" sldId="256"/>
        </pc:sldMkLst>
        <pc:spChg chg="mod">
          <ac:chgData name="Stewart Gale" userId="3647ddd2-6040-41ae-a96d-232c23482af8" providerId="ADAL" clId="{1B654322-0801-4AA5-9674-D0F6D0CDD869}" dt="2022-09-29T10:15:56.311" v="32" actId="1076"/>
          <ac:spMkLst>
            <pc:docMk/>
            <pc:sldMk cId="413448350" sldId="256"/>
            <ac:spMk id="2" creationId="{00000000-0000-0000-0000-000000000000}"/>
          </ac:spMkLst>
        </pc:spChg>
        <pc:spChg chg="del">
          <ac:chgData name="Stewart Gale" userId="3647ddd2-6040-41ae-a96d-232c23482af8" providerId="ADAL" clId="{1B654322-0801-4AA5-9674-D0F6D0CDD869}" dt="2022-09-29T10:14:25.473" v="0" actId="21"/>
          <ac:spMkLst>
            <pc:docMk/>
            <pc:sldMk cId="413448350" sldId="256"/>
            <ac:spMk id="4" creationId="{00000000-0000-0000-0000-000000000000}"/>
          </ac:spMkLst>
        </pc:spChg>
        <pc:spChg chg="mod">
          <ac:chgData name="Stewart Gale" userId="3647ddd2-6040-41ae-a96d-232c23482af8" providerId="ADAL" clId="{1B654322-0801-4AA5-9674-D0F6D0CDD869}" dt="2022-09-29T10:15:39.823" v="28" actId="20577"/>
          <ac:spMkLst>
            <pc:docMk/>
            <pc:sldMk cId="413448350" sldId="256"/>
            <ac:spMk id="6" creationId="{00000000-0000-0000-0000-000000000000}"/>
          </ac:spMkLst>
        </pc:spChg>
        <pc:spChg chg="mod">
          <ac:chgData name="Stewart Gale" userId="3647ddd2-6040-41ae-a96d-232c23482af8" providerId="ADAL" clId="{1B654322-0801-4AA5-9674-D0F6D0CDD869}" dt="2022-09-29T10:16:09.386" v="36" actId="1076"/>
          <ac:spMkLst>
            <pc:docMk/>
            <pc:sldMk cId="413448350" sldId="256"/>
            <ac:spMk id="10" creationId="{00000000-0000-0000-0000-000000000000}"/>
          </ac:spMkLst>
        </pc:spChg>
        <pc:spChg chg="mod">
          <ac:chgData name="Stewart Gale" userId="3647ddd2-6040-41ae-a96d-232c23482af8" providerId="ADAL" clId="{1B654322-0801-4AA5-9674-D0F6D0CDD869}" dt="2022-09-29T10:16:09.386" v="36" actId="1076"/>
          <ac:spMkLst>
            <pc:docMk/>
            <pc:sldMk cId="413448350" sldId="256"/>
            <ac:spMk id="11" creationId="{00000000-0000-0000-0000-000000000000}"/>
          </ac:spMkLst>
        </pc:spChg>
        <pc:spChg chg="mod">
          <ac:chgData name="Stewart Gale" userId="3647ddd2-6040-41ae-a96d-232c23482af8" providerId="ADAL" clId="{1B654322-0801-4AA5-9674-D0F6D0CDD869}" dt="2022-09-29T10:16:09.386" v="36" actId="1076"/>
          <ac:spMkLst>
            <pc:docMk/>
            <pc:sldMk cId="413448350" sldId="256"/>
            <ac:spMk id="12" creationId="{00000000-0000-0000-0000-000000000000}"/>
          </ac:spMkLst>
        </pc:spChg>
        <pc:cxnChg chg="mod">
          <ac:chgData name="Stewart Gale" userId="3647ddd2-6040-41ae-a96d-232c23482af8" providerId="ADAL" clId="{1B654322-0801-4AA5-9674-D0F6D0CDD869}" dt="2022-09-29T10:15:50.632" v="31" actId="14100"/>
          <ac:cxnSpMkLst>
            <pc:docMk/>
            <pc:sldMk cId="413448350" sldId="256"/>
            <ac:cxnSpMk id="5" creationId="{00000000-0000-0000-0000-000000000000}"/>
          </ac:cxnSpMkLst>
        </pc:cxnChg>
      </pc:sldChg>
      <pc:sldChg chg="addSp delSp modSp new mod ord">
        <pc:chgData name="Stewart Gale" userId="3647ddd2-6040-41ae-a96d-232c23482af8" providerId="ADAL" clId="{1B654322-0801-4AA5-9674-D0F6D0CDD869}" dt="2022-09-29T10:14:44.753" v="14" actId="1076"/>
        <pc:sldMkLst>
          <pc:docMk/>
          <pc:sldMk cId="1087578554" sldId="284"/>
        </pc:sldMkLst>
        <pc:spChg chg="del">
          <ac:chgData name="Stewart Gale" userId="3647ddd2-6040-41ae-a96d-232c23482af8" providerId="ADAL" clId="{1B654322-0801-4AA5-9674-D0F6D0CDD869}" dt="2022-09-29T10:14:30.353" v="4" actId="478"/>
          <ac:spMkLst>
            <pc:docMk/>
            <pc:sldMk cId="1087578554" sldId="284"/>
            <ac:spMk id="2" creationId="{E9D096F2-56F3-82FF-F1AC-BC03FD4EADA1}"/>
          </ac:spMkLst>
        </pc:spChg>
        <pc:spChg chg="del">
          <ac:chgData name="Stewart Gale" userId="3647ddd2-6040-41ae-a96d-232c23482af8" providerId="ADAL" clId="{1B654322-0801-4AA5-9674-D0F6D0CDD869}" dt="2022-09-29T10:14:30.353" v="4" actId="478"/>
          <ac:spMkLst>
            <pc:docMk/>
            <pc:sldMk cId="1087578554" sldId="284"/>
            <ac:spMk id="3" creationId="{B6627DB6-8AD5-259B-7BED-21F09F6651D5}"/>
          </ac:spMkLst>
        </pc:spChg>
        <pc:spChg chg="add mod">
          <ac:chgData name="Stewart Gale" userId="3647ddd2-6040-41ae-a96d-232c23482af8" providerId="ADAL" clId="{1B654322-0801-4AA5-9674-D0F6D0CDD869}" dt="2022-09-29T10:14:44.753" v="14" actId="1076"/>
          <ac:spMkLst>
            <pc:docMk/>
            <pc:sldMk cId="1087578554" sldId="284"/>
            <ac:spMk id="4" creationId="{B7668BE2-C7CD-370E-4C7A-9F338E35615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988EF-DA53-4977-91FE-A291E37EAF52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34116B-0FE3-4C61-A2AF-B89E254480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315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F929-61F0-4A6F-900D-E7E960064102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EC76-1D3B-4E33-9BF5-FF36DF11F1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421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F929-61F0-4A6F-900D-E7E960064102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EC76-1D3B-4E33-9BF5-FF36DF11F1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637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F929-61F0-4A6F-900D-E7E960064102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EC76-1D3B-4E33-9BF5-FF36DF11F1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556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F929-61F0-4A6F-900D-E7E960064102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EC76-1D3B-4E33-9BF5-FF36DF11F1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698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F929-61F0-4A6F-900D-E7E960064102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EC76-1D3B-4E33-9BF5-FF36DF11F1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6060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F929-61F0-4A6F-900D-E7E960064102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EC76-1D3B-4E33-9BF5-FF36DF11F1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203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F929-61F0-4A6F-900D-E7E960064102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EC76-1D3B-4E33-9BF5-FF36DF11F1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90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F929-61F0-4A6F-900D-E7E960064102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EC76-1D3B-4E33-9BF5-FF36DF11F1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793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F929-61F0-4A6F-900D-E7E960064102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EC76-1D3B-4E33-9BF5-FF36DF11F1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3466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F929-61F0-4A6F-900D-E7E960064102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EC76-1D3B-4E33-9BF5-FF36DF11F1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51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F929-61F0-4A6F-900D-E7E960064102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EC76-1D3B-4E33-9BF5-FF36DF11F1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783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5F929-61F0-4A6F-900D-E7E960064102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FEEC76-1D3B-4E33-9BF5-FF36DF11F1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242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668BE2-C7CD-370E-4C7A-9F338E356152}"/>
              </a:ext>
            </a:extLst>
          </p:cNvPr>
          <p:cNvSpPr/>
          <p:nvPr/>
        </p:nvSpPr>
        <p:spPr>
          <a:xfrm>
            <a:off x="1159328" y="1171460"/>
            <a:ext cx="9737271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</a:t>
            </a:r>
            <a:r>
              <a:rPr lang="en-GB" sz="13800" b="1" u="sng" dirty="0">
                <a:solidFill>
                  <a:srgbClr val="000000"/>
                </a:solidFill>
                <a:latin typeface="Arial" panose="020B0604020202020204" pitchFamily="34" charset="0"/>
              </a:rPr>
              <a:t>L</a:t>
            </a:r>
            <a:r>
              <a:rPr lang="en-GB" sz="13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ength of an Arc 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1087578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4429" y="293717"/>
            <a:ext cx="113219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is the fraction of the circle?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/>
              <p:nvPr/>
            </p:nvSpPr>
            <p:spPr>
              <a:xfrm>
                <a:off x="6301047" y="2178338"/>
                <a:ext cx="4699461" cy="27754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60</m:t>
                          </m:r>
                        </m:num>
                        <m:den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360</m:t>
                          </m:r>
                        </m:den>
                      </m:f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9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kumimoji="0" lang="en-GB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1047" y="2178338"/>
                <a:ext cx="4699461" cy="27754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8147" y="1836367"/>
            <a:ext cx="3764041" cy="402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71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4429" y="293717"/>
            <a:ext cx="113219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is the fraction of the circle?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/>
              <p:nvPr/>
            </p:nvSpPr>
            <p:spPr>
              <a:xfrm>
                <a:off x="6301047" y="2178338"/>
                <a:ext cx="4699461" cy="27754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120</m:t>
                          </m:r>
                        </m:num>
                        <m:den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360</m:t>
                          </m:r>
                        </m:den>
                      </m:f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9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kumimoji="0" lang="en-GB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1047" y="2178338"/>
                <a:ext cx="4699461" cy="27754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7512" y="1757526"/>
            <a:ext cx="2891208" cy="435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723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4429" y="293717"/>
            <a:ext cx="113219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is the fraction of the circle?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/>
              <p:nvPr/>
            </p:nvSpPr>
            <p:spPr>
              <a:xfrm>
                <a:off x="6046123" y="2233756"/>
                <a:ext cx="5342313" cy="27754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36</m:t>
                          </m:r>
                        </m:num>
                        <m:den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360</m:t>
                          </m:r>
                        </m:den>
                      </m:f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9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kumimoji="0" lang="en-GB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6123" y="2233756"/>
                <a:ext cx="5342313" cy="27754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999" y="1729963"/>
            <a:ext cx="3333433" cy="478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27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4429" y="293717"/>
            <a:ext cx="113219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is the fraction of the circle?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/>
              <p:nvPr/>
            </p:nvSpPr>
            <p:spPr>
              <a:xfrm>
                <a:off x="5597236" y="2327967"/>
                <a:ext cx="5342313" cy="27754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30</m:t>
                          </m:r>
                        </m:num>
                        <m:den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360</m:t>
                          </m:r>
                        </m:den>
                      </m:f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9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kumimoji="0" lang="en-GB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7236" y="2327967"/>
                <a:ext cx="5342313" cy="27754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9395" y="1611241"/>
            <a:ext cx="2643194" cy="475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628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4429" y="293717"/>
            <a:ext cx="113219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is the fraction of the circle?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/>
              <p:nvPr/>
            </p:nvSpPr>
            <p:spPr>
              <a:xfrm>
                <a:off x="6555971" y="2158689"/>
                <a:ext cx="2770909" cy="27754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11</m:t>
                          </m:r>
                        </m:num>
                        <m:den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360</m:t>
                          </m:r>
                        </m:den>
                      </m:f>
                    </m:oMath>
                  </m:oMathPara>
                </a14:m>
                <a:endParaRPr kumimoji="0" lang="en-GB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5971" y="2158689"/>
                <a:ext cx="2770909" cy="27754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8974" y="1566660"/>
            <a:ext cx="1390008" cy="42980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B443C1-D00D-4FDB-AF93-489C4C0A26DD}"/>
              </a:ext>
            </a:extLst>
          </p:cNvPr>
          <p:cNvSpPr txBox="1"/>
          <p:nvPr/>
        </p:nvSpPr>
        <p:spPr>
          <a:xfrm>
            <a:off x="3179677" y="3377132"/>
            <a:ext cx="4619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11°</a:t>
            </a:r>
          </a:p>
        </p:txBody>
      </p:sp>
    </p:spTree>
    <p:extLst>
      <p:ext uri="{BB962C8B-B14F-4D97-AF65-F5344CB8AC3E}">
        <p14:creationId xmlns:p14="http://schemas.microsoft.com/office/powerpoint/2010/main" val="850534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Oval 51"/>
          <p:cNvSpPr>
            <a:spLocks noChangeArrowheads="1"/>
          </p:cNvSpPr>
          <p:nvPr/>
        </p:nvSpPr>
        <p:spPr bwMode="auto">
          <a:xfrm>
            <a:off x="444868" y="1265617"/>
            <a:ext cx="4167163" cy="4069746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4870129" y="438168"/>
            <a:ext cx="66675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formula of calculating circumference?</a:t>
            </a:r>
          </a:p>
        </p:txBody>
      </p:sp>
      <p:sp>
        <p:nvSpPr>
          <p:cNvPr id="7" name="Rectangle 6"/>
          <p:cNvSpPr/>
          <p:nvPr/>
        </p:nvSpPr>
        <p:spPr>
          <a:xfrm>
            <a:off x="5162113" y="3359483"/>
            <a:ext cx="5965546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600" dirty="0">
                <a:cs typeface="Times New Roman" pitchFamily="18" charset="0"/>
              </a:rPr>
              <a:t>C</a:t>
            </a:r>
            <a:r>
              <a:rPr lang="en-GB" sz="16600" i="1" dirty="0">
                <a:cs typeface="Times New Roman" pitchFamily="18" charset="0"/>
              </a:rPr>
              <a:t> = </a:t>
            </a:r>
            <a:r>
              <a:rPr lang="el-GR" sz="16600" i="1" dirty="0">
                <a:cs typeface="Times New Roman" pitchFamily="18" charset="0"/>
              </a:rPr>
              <a:t>π</a:t>
            </a:r>
            <a:r>
              <a:rPr lang="en-GB" sz="16600" i="1" dirty="0">
                <a:cs typeface="Times New Roman" pitchFamily="18" charset="0"/>
              </a:rPr>
              <a:t>d</a:t>
            </a:r>
            <a:endParaRPr lang="en-GB" sz="16600" dirty="0"/>
          </a:p>
        </p:txBody>
      </p:sp>
    </p:spTree>
    <p:extLst>
      <p:ext uri="{BB962C8B-B14F-4D97-AF65-F5344CB8AC3E}">
        <p14:creationId xmlns:p14="http://schemas.microsoft.com/office/powerpoint/2010/main" val="459089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e 24"/>
          <p:cNvSpPr/>
          <p:nvPr/>
        </p:nvSpPr>
        <p:spPr>
          <a:xfrm>
            <a:off x="7474831" y="1281343"/>
            <a:ext cx="3451538" cy="3593206"/>
          </a:xfrm>
          <a:prstGeom prst="pie">
            <a:avLst>
              <a:gd name="adj1" fmla="val 10776194"/>
              <a:gd name="adj2" fmla="val 21586570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7" name="Text Box 88"/>
          <p:cNvSpPr txBox="1">
            <a:spLocks noChangeArrowheads="1"/>
          </p:cNvSpPr>
          <p:nvPr/>
        </p:nvSpPr>
        <p:spPr bwMode="auto">
          <a:xfrm>
            <a:off x="8779328" y="2514964"/>
            <a:ext cx="120747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rgbClr val="010066"/>
                </a:solidFill>
              </a:rPr>
              <a:t>180</a:t>
            </a:r>
            <a:r>
              <a:rPr lang="en-US" sz="3600" dirty="0">
                <a:solidFill>
                  <a:srgbClr val="010066"/>
                </a:solidFill>
                <a:cs typeface="Arial" charset="0"/>
              </a:rPr>
              <a:t>°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8504231" y="4251312"/>
            <a:ext cx="3451538" cy="0"/>
          </a:xfrm>
          <a:prstGeom prst="line">
            <a:avLst/>
          </a:prstGeom>
          <a:ln w="762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4748879" y="2959014"/>
            <a:ext cx="2523595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Rectangle 70"/>
              <p:cNvSpPr/>
              <p:nvPr/>
            </p:nvSpPr>
            <p:spPr>
              <a:xfrm>
                <a:off x="9035861" y="3583771"/>
                <a:ext cx="2501663" cy="18307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l-GR" sz="80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GB" sz="8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GB" sz="8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8000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l-GR" sz="8000" i="1" dirty="0">
                    <a:latin typeface="Times New Roman" pitchFamily="18" charset="0"/>
                    <a:cs typeface="Times New Roman" pitchFamily="18" charset="0"/>
                  </a:rPr>
                  <a:t>π</a:t>
                </a:r>
                <a:r>
                  <a:rPr lang="en-GB" sz="8000" i="1" dirty="0">
                    <a:latin typeface="Times New Roman" pitchFamily="18" charset="0"/>
                    <a:cs typeface="Times New Roman" pitchFamily="18" charset="0"/>
                  </a:rPr>
                  <a:t> d</a:t>
                </a:r>
                <a:endParaRPr lang="en-GB" sz="8000" dirty="0"/>
              </a:p>
            </p:txBody>
          </p:sp>
        </mc:Choice>
        <mc:Fallback xmlns="">
          <p:sp>
            <p:nvSpPr>
              <p:cNvPr id="71" name="Rectangle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5861" y="3583771"/>
                <a:ext cx="2501663" cy="1830758"/>
              </a:xfrm>
              <a:prstGeom prst="rect">
                <a:avLst/>
              </a:prstGeom>
              <a:blipFill>
                <a:blip r:embed="rId2"/>
                <a:stretch>
                  <a:fillRect t="-1667" r="-6326" b="-15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6729049" y="3898986"/>
            <a:ext cx="22333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dirty="0">
                <a:cs typeface="Times New Roman" pitchFamily="18" charset="0"/>
              </a:rPr>
              <a:t>Arc =</a:t>
            </a:r>
            <a:endParaRPr lang="en-GB" sz="7200" dirty="0"/>
          </a:p>
        </p:txBody>
      </p:sp>
      <p:cxnSp>
        <p:nvCxnSpPr>
          <p:cNvPr id="4" name="Straight Connector 3"/>
          <p:cNvCxnSpPr>
            <a:stCxn id="25" idx="2"/>
          </p:cNvCxnSpPr>
          <p:nvPr/>
        </p:nvCxnSpPr>
        <p:spPr>
          <a:xfrm>
            <a:off x="7474831" y="3077946"/>
            <a:ext cx="3451538" cy="13252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>
            <a:spLocks noChangeArrowheads="1"/>
          </p:cNvSpPr>
          <p:nvPr/>
        </p:nvSpPr>
        <p:spPr bwMode="auto">
          <a:xfrm rot="19788692">
            <a:off x="588407" y="942124"/>
            <a:ext cx="3934924" cy="3857249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1388191" y="1651727"/>
            <a:ext cx="221596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3800" i="1" dirty="0">
                <a:cs typeface="Times New Roman" pitchFamily="18" charset="0"/>
              </a:rPr>
              <a:t>π</a:t>
            </a:r>
            <a:r>
              <a:rPr lang="en-GB" sz="13800" i="1" dirty="0">
                <a:cs typeface="Times New Roman" pitchFamily="18" charset="0"/>
              </a:rPr>
              <a:t>d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180910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Straight Arrow Connector 55"/>
          <p:cNvCxnSpPr/>
          <p:nvPr/>
        </p:nvCxnSpPr>
        <p:spPr>
          <a:xfrm>
            <a:off x="5268195" y="2790532"/>
            <a:ext cx="3178628" cy="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3902" y="1369620"/>
            <a:ext cx="1883827" cy="1950889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8893204" y="3095388"/>
            <a:ext cx="1770845" cy="1"/>
          </a:xfrm>
          <a:prstGeom prst="line">
            <a:avLst/>
          </a:prstGeom>
          <a:ln w="762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867446" y="1369620"/>
            <a:ext cx="0" cy="1723947"/>
          </a:xfrm>
          <a:prstGeom prst="line">
            <a:avLst/>
          </a:prstGeom>
          <a:ln w="762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>
            <a:spLocks noChangeArrowheads="1"/>
          </p:cNvSpPr>
          <p:nvPr/>
        </p:nvSpPr>
        <p:spPr bwMode="auto">
          <a:xfrm rot="19788692">
            <a:off x="1034673" y="915561"/>
            <a:ext cx="3934924" cy="3857249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1845204" y="1682536"/>
            <a:ext cx="221596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3800" i="1" dirty="0">
                <a:cs typeface="Times New Roman" pitchFamily="18" charset="0"/>
              </a:rPr>
              <a:t>π</a:t>
            </a:r>
            <a:r>
              <a:rPr lang="en-GB" sz="13800" i="1" dirty="0">
                <a:cs typeface="Times New Roman" pitchFamily="18" charset="0"/>
              </a:rPr>
              <a:t>d</a:t>
            </a:r>
            <a:endParaRPr lang="en-GB" sz="13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9095555" y="3552503"/>
                <a:ext cx="2501663" cy="18307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l-GR" sz="80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GB" sz="8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GB" sz="8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8000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l-GR" sz="8000" i="1" dirty="0">
                    <a:latin typeface="Times New Roman" pitchFamily="18" charset="0"/>
                    <a:cs typeface="Times New Roman" pitchFamily="18" charset="0"/>
                  </a:rPr>
                  <a:t>π</a:t>
                </a:r>
                <a:r>
                  <a:rPr lang="en-GB" sz="8000" i="1" dirty="0">
                    <a:latin typeface="Times New Roman" pitchFamily="18" charset="0"/>
                    <a:cs typeface="Times New Roman" pitchFamily="18" charset="0"/>
                  </a:rPr>
                  <a:t> d</a:t>
                </a:r>
                <a:endParaRPr lang="en-GB" sz="80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5555" y="3552503"/>
                <a:ext cx="2501663" cy="1830758"/>
              </a:xfrm>
              <a:prstGeom prst="rect">
                <a:avLst/>
              </a:prstGeom>
              <a:blipFill>
                <a:blip r:embed="rId3"/>
                <a:stretch>
                  <a:fillRect t="-1667" r="-6585" b="-15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6788743" y="3867718"/>
            <a:ext cx="22333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dirty="0">
                <a:cs typeface="Times New Roman" pitchFamily="18" charset="0"/>
              </a:rPr>
              <a:t>Arc =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2272407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660736" y="566497"/>
            <a:ext cx="3451538" cy="0"/>
          </a:xfrm>
          <a:prstGeom prst="line">
            <a:avLst/>
          </a:prstGeom>
          <a:ln w="762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V="1">
            <a:off x="4810995" y="2754086"/>
            <a:ext cx="2732805" cy="14674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2274" y="1233670"/>
            <a:ext cx="2603492" cy="2167024"/>
          </a:xfrm>
          <a:prstGeom prst="rect">
            <a:avLst/>
          </a:prstGeom>
        </p:spPr>
      </p:pic>
      <p:sp>
        <p:nvSpPr>
          <p:cNvPr id="17" name="Oval 16"/>
          <p:cNvSpPr>
            <a:spLocks noChangeArrowheads="1"/>
          </p:cNvSpPr>
          <p:nvPr/>
        </p:nvSpPr>
        <p:spPr bwMode="auto">
          <a:xfrm rot="19788692">
            <a:off x="563282" y="806704"/>
            <a:ext cx="3934924" cy="3857249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1422760" y="1466284"/>
            <a:ext cx="221596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3800" i="1" dirty="0">
                <a:cs typeface="Times New Roman" pitchFamily="18" charset="0"/>
              </a:rPr>
              <a:t>π</a:t>
            </a:r>
            <a:r>
              <a:rPr lang="en-GB" sz="13800" i="1" dirty="0">
                <a:cs typeface="Times New Roman" pitchFamily="18" charset="0"/>
              </a:rPr>
              <a:t>d</a:t>
            </a:r>
            <a:endParaRPr lang="en-GB" sz="13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8636856" y="3550763"/>
                <a:ext cx="3009359" cy="18383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l-GR" sz="80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GB" sz="8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GB" sz="8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8000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l-GR" sz="8000" i="1" dirty="0">
                    <a:latin typeface="Times New Roman" pitchFamily="18" charset="0"/>
                    <a:cs typeface="Times New Roman" pitchFamily="18" charset="0"/>
                  </a:rPr>
                  <a:t>π</a:t>
                </a:r>
                <a:r>
                  <a:rPr lang="en-GB" sz="8000" i="1" dirty="0">
                    <a:latin typeface="Times New Roman" pitchFamily="18" charset="0"/>
                    <a:cs typeface="Times New Roman" pitchFamily="18" charset="0"/>
                  </a:rPr>
                  <a:t> d</a:t>
                </a:r>
                <a:endParaRPr lang="en-GB" sz="80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6856" y="3550763"/>
                <a:ext cx="3009359" cy="1838388"/>
              </a:xfrm>
              <a:prstGeom prst="rect">
                <a:avLst/>
              </a:prstGeom>
              <a:blipFill>
                <a:blip r:embed="rId3"/>
                <a:stretch>
                  <a:fillRect t="-1656" b="-145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6330044" y="3865978"/>
            <a:ext cx="22333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dirty="0">
                <a:cs typeface="Times New Roman" pitchFamily="18" charset="0"/>
              </a:rPr>
              <a:t>Arc =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403310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725972" y="2023028"/>
            <a:ext cx="4439300" cy="4187272"/>
            <a:chOff x="0" y="258763"/>
            <a:chExt cx="2981325" cy="2981325"/>
          </a:xfrm>
        </p:grpSpPr>
        <p:sp>
          <p:nvSpPr>
            <p:cNvPr id="7" name="Oval 6"/>
            <p:cNvSpPr>
              <a:spLocks noChangeArrowheads="1"/>
            </p:cNvSpPr>
            <p:nvPr/>
          </p:nvSpPr>
          <p:spPr bwMode="auto">
            <a:xfrm rot="16200000">
              <a:off x="0" y="258763"/>
              <a:ext cx="2981325" cy="2981325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4400"/>
            </a:p>
          </p:txBody>
        </p:sp>
        <p:sp>
          <p:nvSpPr>
            <p:cNvPr id="8" name="Oval 7"/>
            <p:cNvSpPr>
              <a:spLocks noChangeArrowheads="1"/>
            </p:cNvSpPr>
            <p:nvPr/>
          </p:nvSpPr>
          <p:spPr bwMode="auto">
            <a:xfrm rot="16200000">
              <a:off x="1458913" y="1719262"/>
              <a:ext cx="61912" cy="6191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4400"/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 rot="10800000" flipV="1">
              <a:off x="1481137" y="458788"/>
              <a:ext cx="760413" cy="13065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4400"/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873054" y="1002047"/>
              <a:ext cx="303213" cy="5108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4400" i="1" dirty="0">
                  <a:solidFill>
                    <a:srgbClr val="010066"/>
                  </a:solidFill>
                  <a:latin typeface="Times New Roman" pitchFamily="18" charset="0"/>
                </a:rPr>
                <a:t>r</a:t>
              </a:r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 rot="10800000" flipH="1" flipV="1">
              <a:off x="735012" y="447675"/>
              <a:ext cx="760413" cy="13065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4400"/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1348326" y="1100931"/>
              <a:ext cx="330200" cy="5108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l-GR" sz="4400" dirty="0">
                  <a:solidFill>
                    <a:srgbClr val="010066"/>
                  </a:solidFill>
                  <a:latin typeface="Times New Roman" pitchFamily="18" charset="0"/>
                  <a:cs typeface="Times New Roman" pitchFamily="18" charset="0"/>
                </a:rPr>
                <a:t>θ</a:t>
              </a:r>
            </a:p>
          </p:txBody>
        </p:sp>
        <p:sp>
          <p:nvSpPr>
            <p:cNvPr id="13" name="Arc 11"/>
            <p:cNvSpPr>
              <a:spLocks/>
            </p:cNvSpPr>
            <p:nvPr/>
          </p:nvSpPr>
          <p:spPr bwMode="auto">
            <a:xfrm rot="16200000">
              <a:off x="754856" y="257969"/>
              <a:ext cx="1489075" cy="1497013"/>
            </a:xfrm>
            <a:custGeom>
              <a:avLst/>
              <a:gdLst>
                <a:gd name="T0" fmla="*/ 1289980 w 21600"/>
                <a:gd name="T1" fmla="*/ 0 h 21717"/>
                <a:gd name="T2" fmla="*/ 1284465 w 21600"/>
                <a:gd name="T3" fmla="*/ 1497013 h 21717"/>
                <a:gd name="T4" fmla="*/ 0 w 21600"/>
                <a:gd name="T5" fmla="*/ 743785 h 2171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717" fill="none" extrusionOk="0">
                  <a:moveTo>
                    <a:pt x="18711" y="0"/>
                  </a:moveTo>
                  <a:cubicBezTo>
                    <a:pt x="20604" y="3281"/>
                    <a:pt x="21600" y="7002"/>
                    <a:pt x="21600" y="10790"/>
                  </a:cubicBezTo>
                  <a:cubicBezTo>
                    <a:pt x="21600" y="14631"/>
                    <a:pt x="20575" y="18403"/>
                    <a:pt x="18632" y="21717"/>
                  </a:cubicBezTo>
                </a:path>
                <a:path w="21600" h="21717" stroke="0" extrusionOk="0">
                  <a:moveTo>
                    <a:pt x="18711" y="0"/>
                  </a:moveTo>
                  <a:cubicBezTo>
                    <a:pt x="20604" y="3281"/>
                    <a:pt x="21600" y="7002"/>
                    <a:pt x="21600" y="10790"/>
                  </a:cubicBezTo>
                  <a:cubicBezTo>
                    <a:pt x="21600" y="14631"/>
                    <a:pt x="20575" y="18403"/>
                    <a:pt x="18632" y="21717"/>
                  </a:cubicBezTo>
                  <a:lnTo>
                    <a:pt x="0" y="10790"/>
                  </a:lnTo>
                  <a:lnTo>
                    <a:pt x="18711" y="0"/>
                  </a:lnTo>
                  <a:close/>
                </a:path>
              </a:pathLst>
            </a:cu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4400"/>
            </a:p>
          </p:txBody>
        </p:sp>
        <p:sp>
          <p:nvSpPr>
            <p:cNvPr id="14" name="PubPieSlice"/>
            <p:cNvSpPr>
              <a:spLocks noEditPoints="1" noChangeArrowheads="1"/>
            </p:cNvSpPr>
            <p:nvPr/>
          </p:nvSpPr>
          <p:spPr bwMode="auto">
            <a:xfrm>
              <a:off x="1311275" y="1562100"/>
              <a:ext cx="360362" cy="361950"/>
            </a:xfrm>
            <a:custGeom>
              <a:avLst/>
              <a:gdLst>
                <a:gd name="T0" fmla="*/ 267769 w 21600"/>
                <a:gd name="T1" fmla="*/ 22806 h 21600"/>
                <a:gd name="T2" fmla="*/ 180181 w 21600"/>
                <a:gd name="T3" fmla="*/ 180975 h 21600"/>
                <a:gd name="T4" fmla="*/ 90658 w 21600"/>
                <a:gd name="T5" fmla="*/ 23912 h 21600"/>
                <a:gd name="T6" fmla="*/ 0 60000 65536"/>
                <a:gd name="T7" fmla="*/ 0 60000 65536"/>
                <a:gd name="T8" fmla="*/ 0 60000 65536"/>
                <a:gd name="T9" fmla="*/ 3163 w 21600"/>
                <a:gd name="T10" fmla="*/ 3163 h 21600"/>
                <a:gd name="T11" fmla="*/ 18437 w 21600"/>
                <a:gd name="T12" fmla="*/ 18437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16049" y="1361"/>
                  </a:moveTo>
                  <a:cubicBezTo>
                    <a:pt x="14444" y="468"/>
                    <a:pt x="12637" y="0"/>
                    <a:pt x="10800" y="0"/>
                  </a:cubicBezTo>
                  <a:cubicBezTo>
                    <a:pt x="8917" y="-1"/>
                    <a:pt x="7067" y="492"/>
                    <a:pt x="5434" y="1427"/>
                  </a:cubicBezTo>
                  <a:lnTo>
                    <a:pt x="10800" y="10800"/>
                  </a:lnTo>
                  <a:lnTo>
                    <a:pt x="16049" y="1361"/>
                  </a:lnTo>
                  <a:close/>
                </a:path>
              </a:pathLst>
            </a:custGeom>
            <a:solidFill>
              <a:srgbClr val="FFCC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44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14"/>
              <p:cNvSpPr txBox="1">
                <a:spLocks noChangeArrowheads="1"/>
              </p:cNvSpPr>
              <p:nvPr/>
            </p:nvSpPr>
            <p:spPr bwMode="auto">
              <a:xfrm>
                <a:off x="6054881" y="1375188"/>
                <a:ext cx="4921365" cy="20504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8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GB" sz="8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z-Cyrl-AZ" sz="8800" i="1">
                            <a:latin typeface="Cambria Math" panose="02040503050406030204" pitchFamily="18" charset="0"/>
                          </a:rPr>
                          <m:t>Ө</m:t>
                        </m:r>
                      </m:num>
                      <m:den>
                        <m:r>
                          <a:rPr lang="en-US" sz="8800" i="1">
                            <a:latin typeface="Cambria Math" panose="02040503050406030204" pitchFamily="18" charset="0"/>
                          </a:rPr>
                          <m:t>360</m:t>
                        </m:r>
                      </m:den>
                    </m:f>
                    <m:r>
                      <a:rPr lang="en-US" sz="8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l-GR" sz="8800" i="1" dirty="0">
                    <a:latin typeface="Times New Roman" pitchFamily="18" charset="0"/>
                    <a:cs typeface="Times New Roman" pitchFamily="18" charset="0"/>
                  </a:rPr>
                  <a:t>π</a:t>
                </a:r>
                <a:r>
                  <a:rPr lang="en-US" sz="8800" i="1" dirty="0"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en-GB" sz="8800" dirty="0"/>
                  <a:t> </a:t>
                </a:r>
              </a:p>
            </p:txBody>
          </p:sp>
        </mc:Choice>
        <mc:Fallback xmlns="">
          <p:sp>
            <p:nvSpPr>
              <p:cNvPr id="16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54881" y="1375188"/>
                <a:ext cx="4921365" cy="2050498"/>
              </a:xfrm>
              <a:prstGeom prst="rect">
                <a:avLst/>
              </a:prstGeom>
              <a:blipFill>
                <a:blip r:embed="rId2"/>
                <a:stretch>
                  <a:fillRect l="-5817" r="-5817" b="-1636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34044" y="351417"/>
            <a:ext cx="118599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Write a formula for calculating the length of an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b="1" dirty="0">
                <a:solidFill>
                  <a:srgbClr val="FF0000"/>
                </a:solidFill>
              </a:rPr>
              <a:t>arc</a:t>
            </a:r>
            <a:r>
              <a:rPr lang="en-GB" sz="4400" dirty="0"/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2808638" y="1280344"/>
            <a:ext cx="3417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n-GB" sz="4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14"/>
              <p:cNvSpPr txBox="1">
                <a:spLocks noChangeArrowheads="1"/>
              </p:cNvSpPr>
              <p:nvPr/>
            </p:nvSpPr>
            <p:spPr bwMode="auto">
              <a:xfrm>
                <a:off x="6164036" y="4249554"/>
                <a:ext cx="3577850" cy="22785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8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GB" sz="8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z-Cyrl-AZ" sz="8800" i="1">
                            <a:latin typeface="Cambria Math" panose="02040503050406030204" pitchFamily="18" charset="0"/>
                          </a:rPr>
                          <m:t>Ө</m:t>
                        </m:r>
                        <m:r>
                          <m:rPr>
                            <m:nor/>
                          </m:rPr>
                          <a:rPr lang="el-GR" sz="8800" i="1" dirty="0">
                            <a:latin typeface="Times New Roman" pitchFamily="18" charset="0"/>
                            <a:cs typeface="Times New Roman" pitchFamily="18" charset="0"/>
                          </a:rPr>
                          <m:t>π</m:t>
                        </m:r>
                        <m:r>
                          <m:rPr>
                            <m:nor/>
                          </m:rPr>
                          <a:rPr lang="en-US" sz="8800" i="1" dirty="0">
                            <a:latin typeface="Times New Roman" pitchFamily="18" charset="0"/>
                            <a:cs typeface="Times New Roman" pitchFamily="18" charset="0"/>
                          </a:rPr>
                          <m:t>d</m:t>
                        </m:r>
                      </m:num>
                      <m:den>
                        <m:r>
                          <a:rPr lang="en-US" sz="8800" i="1">
                            <a:latin typeface="Cambria Math" panose="02040503050406030204" pitchFamily="18" charset="0"/>
                          </a:rPr>
                          <m:t>360</m:t>
                        </m:r>
                      </m:den>
                    </m:f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17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64036" y="4249554"/>
                <a:ext cx="3577850" cy="2278509"/>
              </a:xfrm>
              <a:prstGeom prst="rect">
                <a:avLst/>
              </a:prstGeom>
              <a:blipFill>
                <a:blip r:embed="rId3"/>
                <a:stretch>
                  <a:fillRect l="-11073" b="-1443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362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6370567" y="2068879"/>
            <a:ext cx="335037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8000" dirty="0"/>
              <a:t> = </a:t>
            </a:r>
            <a:r>
              <a:rPr lang="el-GR" sz="8000" i="1" dirty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8000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GB" sz="8000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6701" y="209903"/>
            <a:ext cx="11691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circumference of the circle?</a:t>
            </a:r>
          </a:p>
          <a:p>
            <a:pPr algn="ctr"/>
            <a:r>
              <a:rPr lang="en-US" sz="5400" dirty="0"/>
              <a:t>Give your answer to 1 </a:t>
            </a:r>
            <a:r>
              <a:rPr lang="en-US" sz="5400" dirty="0" err="1"/>
              <a:t>d.p.</a:t>
            </a:r>
            <a:endParaRPr lang="en-GB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14"/>
              <p:cNvSpPr txBox="1">
                <a:spLocks noChangeArrowheads="1"/>
              </p:cNvSpPr>
              <p:nvPr/>
            </p:nvSpPr>
            <p:spPr bwMode="auto">
              <a:xfrm>
                <a:off x="6370567" y="3649023"/>
                <a:ext cx="3420835" cy="13234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8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GB" sz="8000" dirty="0"/>
                  <a:t> = </a:t>
                </a:r>
                <a14:m>
                  <m:oMath xmlns:m="http://schemas.openxmlformats.org/officeDocument/2006/math">
                    <m:r>
                      <a:rPr lang="en-US" sz="800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m:rPr>
                        <m:nor/>
                      </m:rPr>
                      <a:rPr lang="el-GR" sz="8000" i="1" dirty="0">
                        <a:latin typeface="Times New Roman" pitchFamily="18" charset="0"/>
                        <a:cs typeface="Times New Roman" pitchFamily="18" charset="0"/>
                      </a:rPr>
                      <m:t>π</m:t>
                    </m:r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17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70567" y="3649023"/>
                <a:ext cx="3420835" cy="1323439"/>
              </a:xfrm>
              <a:prstGeom prst="rect">
                <a:avLst/>
              </a:prstGeom>
              <a:blipFill>
                <a:blip r:embed="rId2"/>
                <a:stretch>
                  <a:fillRect l="-15152" t="-21659" b="-4239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1174212" y="2422070"/>
            <a:ext cx="3615503" cy="3571877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/>
          </a:p>
        </p:txBody>
      </p:sp>
      <p:cxnSp>
        <p:nvCxnSpPr>
          <p:cNvPr id="5" name="Straight Arrow Connector 4"/>
          <p:cNvCxnSpPr>
            <a:stCxn id="15" idx="3"/>
            <a:endCxn id="15" idx="7"/>
          </p:cNvCxnSpPr>
          <p:nvPr/>
        </p:nvCxnSpPr>
        <p:spPr>
          <a:xfrm flipV="1">
            <a:off x="1703690" y="2945159"/>
            <a:ext cx="2556547" cy="2525699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856019" y="3364609"/>
            <a:ext cx="1153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4cm</a:t>
            </a:r>
            <a:endParaRPr lang="en-GB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14"/>
              <p:cNvSpPr txBox="1">
                <a:spLocks noChangeArrowheads="1"/>
              </p:cNvSpPr>
              <p:nvPr/>
            </p:nvSpPr>
            <p:spPr bwMode="auto">
              <a:xfrm>
                <a:off x="6419552" y="5286006"/>
                <a:ext cx="4222212" cy="13234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8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GB" sz="8000" dirty="0"/>
                  <a:t> = </a:t>
                </a:r>
                <a14:m>
                  <m:oMath xmlns:m="http://schemas.openxmlformats.org/officeDocument/2006/math">
                    <m:r>
                      <a:rPr lang="en-US" sz="8000" b="1" i="1" smtClean="0">
                        <a:latin typeface="Cambria Math" panose="02040503050406030204" pitchFamily="18" charset="0"/>
                      </a:rPr>
                      <m:t>𝟏𝟐</m:t>
                    </m:r>
                    <m:r>
                      <a:rPr lang="en-US" sz="80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8000" b="1" i="1" smtClean="0">
                        <a:latin typeface="Cambria Math" panose="02040503050406030204" pitchFamily="18" charset="0"/>
                      </a:rPr>
                      <m:t>𝟔</m:t>
                    </m:r>
                  </m:oMath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19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19552" y="5286006"/>
                <a:ext cx="4222212" cy="1323439"/>
              </a:xfrm>
              <a:prstGeom prst="rect">
                <a:avLst/>
              </a:prstGeom>
              <a:blipFill>
                <a:blip r:embed="rId3"/>
                <a:stretch>
                  <a:fillRect l="-12266" t="-21659" b="-4239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21"/>
          <p:cNvSpPr/>
          <p:nvPr/>
        </p:nvSpPr>
        <p:spPr>
          <a:xfrm>
            <a:off x="2944096" y="4128655"/>
            <a:ext cx="131618" cy="12469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56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671443-AE74-4FF0-BA6B-B69F0AD32A69}"/>
              </a:ext>
            </a:extLst>
          </p:cNvPr>
          <p:cNvGrpSpPr/>
          <p:nvPr/>
        </p:nvGrpSpPr>
        <p:grpSpPr>
          <a:xfrm>
            <a:off x="910388" y="2124030"/>
            <a:ext cx="4222226" cy="3095669"/>
            <a:chOff x="0" y="0"/>
            <a:chExt cx="2012950" cy="140365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EDA3900-5B80-4EA0-9DCB-15D9AFB7EDE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2012950" cy="1403652"/>
              <a:chOff x="0" y="0"/>
              <a:chExt cx="2012950" cy="1403652"/>
            </a:xfrm>
          </p:grpSpPr>
          <p:sp>
            <p:nvSpPr>
              <p:cNvPr id="7" name="Text Box 88">
                <a:extLst>
                  <a:ext uri="{FF2B5EF4-FFF2-40B4-BE49-F238E27FC236}">
                    <a16:creationId xmlns:a16="http://schemas.microsoft.com/office/drawing/2014/main" id="{1FF4DECA-64CC-4104-8F26-63820704001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2233" y="1060996"/>
                <a:ext cx="646112" cy="3426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rPr>
                  <a:t>40</a:t>
                </a:r>
                <a:r>
                  <a:rPr kumimoji="0" lang="en-US" sz="3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°</a:t>
                </a:r>
              </a:p>
            </p:txBody>
          </p:sp>
          <p:sp>
            <p:nvSpPr>
              <p:cNvPr id="8" name="Line 90">
                <a:extLst>
                  <a:ext uri="{FF2B5EF4-FFF2-40B4-BE49-F238E27FC236}">
                    <a16:creationId xmlns:a16="http://schemas.microsoft.com/office/drawing/2014/main" id="{BDFD27CF-2982-48E9-AFC1-D01C3FE1AB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0" y="1319816"/>
                <a:ext cx="1995488" cy="12096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Line 91">
                <a:extLst>
                  <a:ext uri="{FF2B5EF4-FFF2-40B4-BE49-F238E27FC236}">
                    <a16:creationId xmlns:a16="http://schemas.microsoft.com/office/drawing/2014/main" id="{4D301794-0440-4052-950B-5F879128DA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87425" y="0"/>
                <a:ext cx="515937" cy="455612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Arc 92">
                <a:extLst>
                  <a:ext uri="{FF2B5EF4-FFF2-40B4-BE49-F238E27FC236}">
                    <a16:creationId xmlns:a16="http://schemas.microsoft.com/office/drawing/2014/main" id="{5B8FA187-0B86-481E-94B2-B824342F24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00" y="12700"/>
                <a:ext cx="2000250" cy="1338262"/>
              </a:xfrm>
              <a:custGeom>
                <a:avLst/>
                <a:gdLst>
                  <a:gd name="T0" fmla="*/ 2147483647 w 21600"/>
                  <a:gd name="T1" fmla="*/ 0 h 14459"/>
                  <a:gd name="T2" fmla="*/ 2147483647 w 21600"/>
                  <a:gd name="T3" fmla="*/ 2147483647 h 14459"/>
                  <a:gd name="T4" fmla="*/ 0 w 21600"/>
                  <a:gd name="T5" fmla="*/ 2147483647 h 1445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14459" fill="none" extrusionOk="0">
                    <a:moveTo>
                      <a:pt x="16067" y="0"/>
                    </a:moveTo>
                    <a:cubicBezTo>
                      <a:pt x="19629" y="3964"/>
                      <a:pt x="21600" y="9106"/>
                      <a:pt x="21600" y="14436"/>
                    </a:cubicBezTo>
                    <a:cubicBezTo>
                      <a:pt x="21600" y="14443"/>
                      <a:pt x="21599" y="14451"/>
                      <a:pt x="21599" y="14458"/>
                    </a:cubicBezTo>
                  </a:path>
                  <a:path w="21600" h="14459" stroke="0" extrusionOk="0">
                    <a:moveTo>
                      <a:pt x="16067" y="0"/>
                    </a:moveTo>
                    <a:cubicBezTo>
                      <a:pt x="19629" y="3964"/>
                      <a:pt x="21600" y="9106"/>
                      <a:pt x="21600" y="14436"/>
                    </a:cubicBezTo>
                    <a:cubicBezTo>
                      <a:pt x="21600" y="14443"/>
                      <a:pt x="21599" y="14451"/>
                      <a:pt x="21599" y="14458"/>
                    </a:cubicBezTo>
                    <a:lnTo>
                      <a:pt x="0" y="14436"/>
                    </a:lnTo>
                    <a:lnTo>
                      <a:pt x="16067" y="0"/>
                    </a:lnTo>
                    <a:close/>
                  </a:path>
                </a:pathLst>
              </a:cu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Arc 93">
                <a:extLst>
                  <a:ext uri="{FF2B5EF4-FFF2-40B4-BE49-F238E27FC236}">
                    <a16:creationId xmlns:a16="http://schemas.microsoft.com/office/drawing/2014/main" id="{F12F2617-017D-4400-B6B2-5106C4282C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00" y="454025"/>
                <a:ext cx="1331912" cy="895350"/>
              </a:xfrm>
              <a:custGeom>
                <a:avLst/>
                <a:gdLst>
                  <a:gd name="T0" fmla="*/ 2147483647 w 21600"/>
                  <a:gd name="T1" fmla="*/ 0 h 14522"/>
                  <a:gd name="T2" fmla="*/ 2147483647 w 21600"/>
                  <a:gd name="T3" fmla="*/ 2147483647 h 14522"/>
                  <a:gd name="T4" fmla="*/ 0 w 21600"/>
                  <a:gd name="T5" fmla="*/ 2147483647 h 1452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14522" fill="none" extrusionOk="0">
                    <a:moveTo>
                      <a:pt x="16013" y="-1"/>
                    </a:moveTo>
                    <a:cubicBezTo>
                      <a:pt x="19608" y="3971"/>
                      <a:pt x="21600" y="9138"/>
                      <a:pt x="21600" y="14496"/>
                    </a:cubicBezTo>
                    <a:cubicBezTo>
                      <a:pt x="21600" y="14504"/>
                      <a:pt x="21599" y="14513"/>
                      <a:pt x="21599" y="14521"/>
                    </a:cubicBezTo>
                  </a:path>
                  <a:path w="21600" h="14522" stroke="0" extrusionOk="0">
                    <a:moveTo>
                      <a:pt x="16013" y="-1"/>
                    </a:moveTo>
                    <a:cubicBezTo>
                      <a:pt x="19608" y="3971"/>
                      <a:pt x="21600" y="9138"/>
                      <a:pt x="21600" y="14496"/>
                    </a:cubicBezTo>
                    <a:cubicBezTo>
                      <a:pt x="21600" y="14504"/>
                      <a:pt x="21599" y="14513"/>
                      <a:pt x="21599" y="14521"/>
                    </a:cubicBezTo>
                    <a:lnTo>
                      <a:pt x="0" y="14496"/>
                    </a:lnTo>
                    <a:lnTo>
                      <a:pt x="16013" y="-1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Line 94">
                <a:extLst>
                  <a:ext uri="{FF2B5EF4-FFF2-40B4-BE49-F238E27FC236}">
                    <a16:creationId xmlns:a16="http://schemas.microsoft.com/office/drawing/2014/main" id="{D889B377-D404-4305-9C42-0F6601B92A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87" y="457200"/>
                <a:ext cx="976313" cy="863600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" name="Text Box 72">
              <a:extLst>
                <a:ext uri="{FF2B5EF4-FFF2-40B4-BE49-F238E27FC236}">
                  <a16:creationId xmlns:a16="http://schemas.microsoft.com/office/drawing/2014/main" id="{974F5A0D-31B8-47AD-8DF1-40133D3831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4254" y="355781"/>
              <a:ext cx="850900" cy="3426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kern="0" noProof="0" dirty="0">
                  <a:solidFill>
                    <a:sysClr val="windowText" lastClr="000000"/>
                  </a:solidFill>
                  <a:latin typeface="Calibri" panose="020F0502020204030204"/>
                </a:rPr>
                <a:t>18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cm</a:t>
              </a:r>
              <a:endParaRPr kumimoji="0" lang="el-GR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13C384B-AEB5-486D-B57E-0A53C6921323}"/>
              </a:ext>
            </a:extLst>
          </p:cNvPr>
          <p:cNvSpPr txBox="1"/>
          <p:nvPr/>
        </p:nvSpPr>
        <p:spPr>
          <a:xfrm>
            <a:off x="556601" y="204410"/>
            <a:ext cx="111999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What is the length of the Arc?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FECDCD2-4599-4585-8FCC-2E1F71069F12}"/>
                  </a:ext>
                </a:extLst>
              </p:cNvPr>
              <p:cNvSpPr/>
              <p:nvPr/>
            </p:nvSpPr>
            <p:spPr>
              <a:xfrm>
                <a:off x="6313341" y="1880139"/>
                <a:ext cx="4633334" cy="39891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000" dirty="0">
                    <a:cs typeface="Times New Roman" pitchFamily="18" charset="0"/>
                  </a:rPr>
                  <a:t>Length of Arc </a:t>
                </a:r>
              </a:p>
              <a:p>
                <a:endParaRPr lang="en-GB" sz="2400" dirty="0">
                  <a:cs typeface="Times New Roman" pitchFamily="18" charset="0"/>
                </a:endParaRPr>
              </a:p>
              <a:p>
                <a:r>
                  <a:rPr lang="en-GB" sz="6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GB" sz="6000" dirty="0"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40</m:t>
                        </m:r>
                      </m:num>
                      <m:den>
                        <m:r>
                          <a:rPr lang="en-GB" sz="6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360</m:t>
                        </m:r>
                      </m:den>
                    </m:f>
                  </m:oMath>
                </a14:m>
                <a:r>
                  <a:rPr lang="en-GB" sz="6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GB" sz="6000" dirty="0">
                    <a:cs typeface="Times New Roman" pitchFamily="18" charset="0"/>
                  </a:rPr>
                  <a:t>x</a:t>
                </a:r>
                <a:r>
                  <a:rPr lang="en-GB" sz="6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GB" sz="6000" dirty="0">
                    <a:cs typeface="Times New Roman" pitchFamily="18" charset="0"/>
                  </a:rPr>
                  <a:t>36</a:t>
                </a:r>
                <a:r>
                  <a:rPr lang="el-GR" sz="6000" i="1" dirty="0">
                    <a:latin typeface="Times New Roman" pitchFamily="18" charset="0"/>
                    <a:cs typeface="Times New Roman" pitchFamily="18" charset="0"/>
                  </a:rPr>
                  <a:t>π</a:t>
                </a:r>
                <a:endParaRPr lang="en-US" sz="6000" i="1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GB" sz="2400" dirty="0">
                  <a:cs typeface="Times New Roman" pitchFamily="18" charset="0"/>
                </a:endParaRPr>
              </a:p>
              <a:p>
                <a:r>
                  <a:rPr lang="en-GB" sz="6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 </a:t>
                </a:r>
                <a:r>
                  <a:rPr lang="en-GB" sz="6000" dirty="0">
                    <a:cs typeface="Times New Roman" pitchFamily="18" charset="0"/>
                  </a:rPr>
                  <a:t>=</a:t>
                </a:r>
                <a:r>
                  <a:rPr lang="en-GB" sz="6000" i="1" dirty="0">
                    <a:cs typeface="Times New Roman" pitchFamily="18" charset="0"/>
                  </a:rPr>
                  <a:t> </a:t>
                </a:r>
                <a:r>
                  <a:rPr lang="en-GB" sz="6000" b="1" dirty="0">
                    <a:cs typeface="Times New Roman" pitchFamily="18" charset="0"/>
                  </a:rPr>
                  <a:t>12.6 cm</a:t>
                </a:r>
                <a:endParaRPr lang="en-GB" sz="6000" b="1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FECDCD2-4599-4585-8FCC-2E1F71069F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3341" y="1880139"/>
                <a:ext cx="4633334" cy="3989105"/>
              </a:xfrm>
              <a:prstGeom prst="rect">
                <a:avLst/>
              </a:prstGeom>
              <a:blipFill>
                <a:blip r:embed="rId2"/>
                <a:stretch>
                  <a:fillRect l="-8026" t="-4580" r="-4079" b="-94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3976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56602" y="2374401"/>
            <a:ext cx="3428716" cy="2568486"/>
            <a:chOff x="0" y="0"/>
            <a:chExt cx="2012950" cy="1361698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0" y="0"/>
              <a:ext cx="2012950" cy="1361698"/>
              <a:chOff x="0" y="0"/>
              <a:chExt cx="2012950" cy="1361698"/>
            </a:xfrm>
          </p:grpSpPr>
          <p:sp>
            <p:nvSpPr>
              <p:cNvPr id="7" name="Text Box 88"/>
              <p:cNvSpPr txBox="1">
                <a:spLocks noChangeArrowheads="1"/>
              </p:cNvSpPr>
              <p:nvPr/>
            </p:nvSpPr>
            <p:spPr bwMode="auto">
              <a:xfrm>
                <a:off x="181853" y="1019042"/>
                <a:ext cx="646112" cy="3426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rPr>
                  <a:t>40</a:t>
                </a:r>
                <a:r>
                  <a:rPr kumimoji="0" lang="en-US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°</a:t>
                </a:r>
              </a:p>
            </p:txBody>
          </p:sp>
          <p:sp>
            <p:nvSpPr>
              <p:cNvPr id="8" name="Line 90"/>
              <p:cNvSpPr>
                <a:spLocks noChangeShapeType="1"/>
              </p:cNvSpPr>
              <p:nvPr/>
            </p:nvSpPr>
            <p:spPr bwMode="auto">
              <a:xfrm flipV="1">
                <a:off x="0" y="1319816"/>
                <a:ext cx="1995488" cy="12096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Line 91"/>
              <p:cNvSpPr>
                <a:spLocks noChangeShapeType="1"/>
              </p:cNvSpPr>
              <p:nvPr/>
            </p:nvSpPr>
            <p:spPr bwMode="auto">
              <a:xfrm flipV="1">
                <a:off x="987425" y="0"/>
                <a:ext cx="515937" cy="455612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Arc 92"/>
              <p:cNvSpPr>
                <a:spLocks/>
              </p:cNvSpPr>
              <p:nvPr/>
            </p:nvSpPr>
            <p:spPr bwMode="auto">
              <a:xfrm>
                <a:off x="12700" y="12700"/>
                <a:ext cx="2000250" cy="1338262"/>
              </a:xfrm>
              <a:custGeom>
                <a:avLst/>
                <a:gdLst>
                  <a:gd name="T0" fmla="*/ 2147483647 w 21600"/>
                  <a:gd name="T1" fmla="*/ 0 h 14459"/>
                  <a:gd name="T2" fmla="*/ 2147483647 w 21600"/>
                  <a:gd name="T3" fmla="*/ 2147483647 h 14459"/>
                  <a:gd name="T4" fmla="*/ 0 w 21600"/>
                  <a:gd name="T5" fmla="*/ 2147483647 h 1445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14459" fill="none" extrusionOk="0">
                    <a:moveTo>
                      <a:pt x="16067" y="0"/>
                    </a:moveTo>
                    <a:cubicBezTo>
                      <a:pt x="19629" y="3964"/>
                      <a:pt x="21600" y="9106"/>
                      <a:pt x="21600" y="14436"/>
                    </a:cubicBezTo>
                    <a:cubicBezTo>
                      <a:pt x="21600" y="14443"/>
                      <a:pt x="21599" y="14451"/>
                      <a:pt x="21599" y="14458"/>
                    </a:cubicBezTo>
                  </a:path>
                  <a:path w="21600" h="14459" stroke="0" extrusionOk="0">
                    <a:moveTo>
                      <a:pt x="16067" y="0"/>
                    </a:moveTo>
                    <a:cubicBezTo>
                      <a:pt x="19629" y="3964"/>
                      <a:pt x="21600" y="9106"/>
                      <a:pt x="21600" y="14436"/>
                    </a:cubicBezTo>
                    <a:cubicBezTo>
                      <a:pt x="21600" y="14443"/>
                      <a:pt x="21599" y="14451"/>
                      <a:pt x="21599" y="14458"/>
                    </a:cubicBezTo>
                    <a:lnTo>
                      <a:pt x="0" y="14436"/>
                    </a:lnTo>
                    <a:lnTo>
                      <a:pt x="16067" y="0"/>
                    </a:lnTo>
                    <a:close/>
                  </a:path>
                </a:pathLst>
              </a:cu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Arc 93"/>
              <p:cNvSpPr>
                <a:spLocks/>
              </p:cNvSpPr>
              <p:nvPr/>
            </p:nvSpPr>
            <p:spPr bwMode="auto">
              <a:xfrm>
                <a:off x="12700" y="454025"/>
                <a:ext cx="1331912" cy="895350"/>
              </a:xfrm>
              <a:custGeom>
                <a:avLst/>
                <a:gdLst>
                  <a:gd name="T0" fmla="*/ 2147483647 w 21600"/>
                  <a:gd name="T1" fmla="*/ 0 h 14522"/>
                  <a:gd name="T2" fmla="*/ 2147483647 w 21600"/>
                  <a:gd name="T3" fmla="*/ 2147483647 h 14522"/>
                  <a:gd name="T4" fmla="*/ 0 w 21600"/>
                  <a:gd name="T5" fmla="*/ 2147483647 h 1452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14522" fill="none" extrusionOk="0">
                    <a:moveTo>
                      <a:pt x="16013" y="-1"/>
                    </a:moveTo>
                    <a:cubicBezTo>
                      <a:pt x="19608" y="3971"/>
                      <a:pt x="21600" y="9138"/>
                      <a:pt x="21600" y="14496"/>
                    </a:cubicBezTo>
                    <a:cubicBezTo>
                      <a:pt x="21600" y="14504"/>
                      <a:pt x="21599" y="14513"/>
                      <a:pt x="21599" y="14521"/>
                    </a:cubicBezTo>
                  </a:path>
                  <a:path w="21600" h="14522" stroke="0" extrusionOk="0">
                    <a:moveTo>
                      <a:pt x="16013" y="-1"/>
                    </a:moveTo>
                    <a:cubicBezTo>
                      <a:pt x="19608" y="3971"/>
                      <a:pt x="21600" y="9138"/>
                      <a:pt x="21600" y="14496"/>
                    </a:cubicBezTo>
                    <a:cubicBezTo>
                      <a:pt x="21600" y="14504"/>
                      <a:pt x="21599" y="14513"/>
                      <a:pt x="21599" y="14521"/>
                    </a:cubicBezTo>
                    <a:lnTo>
                      <a:pt x="0" y="14496"/>
                    </a:lnTo>
                    <a:lnTo>
                      <a:pt x="16013" y="-1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Line 94"/>
              <p:cNvSpPr>
                <a:spLocks noChangeShapeType="1"/>
              </p:cNvSpPr>
              <p:nvPr/>
            </p:nvSpPr>
            <p:spPr bwMode="auto">
              <a:xfrm flipV="1">
                <a:off x="1587" y="457200"/>
                <a:ext cx="976313" cy="863600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" name="Text Box 72"/>
            <p:cNvSpPr txBox="1">
              <a:spLocks noChangeArrowheads="1"/>
            </p:cNvSpPr>
            <p:nvPr/>
          </p:nvSpPr>
          <p:spPr bwMode="auto">
            <a:xfrm>
              <a:off x="26988" y="354671"/>
              <a:ext cx="850900" cy="3426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kern="0" noProof="0" dirty="0">
                  <a:solidFill>
                    <a:sysClr val="windowText" lastClr="000000"/>
                  </a:solidFill>
                  <a:latin typeface="Calibri" panose="020F0502020204030204"/>
                </a:rPr>
                <a:t>18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cm</a:t>
              </a:r>
              <a:endParaRPr kumimoji="0" lang="el-GR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0" y="160986"/>
            <a:ext cx="12192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Find the </a:t>
            </a:r>
            <a:r>
              <a:rPr lang="en-GB" sz="4800" b="1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perimeter</a:t>
            </a:r>
            <a:r>
              <a:rPr lang="en-GB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of the shape.</a:t>
            </a:r>
          </a:p>
          <a:p>
            <a:pPr algn="ctr"/>
            <a:r>
              <a:rPr lang="en-GB" sz="4400" dirty="0">
                <a:solidFill>
                  <a:srgbClr val="000000"/>
                </a:solidFill>
                <a:latin typeface="Arial" panose="020B0604020202020204" pitchFamily="34" charset="0"/>
              </a:rPr>
              <a:t>(Give your answer 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to 1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</a:rPr>
              <a:t>d.p.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en-GB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7189291" y="2149139"/>
                <a:ext cx="4605379" cy="8792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3600" dirty="0">
                    <a:latin typeface="Times New Roman" pitchFamily="18" charset="0"/>
                    <a:cs typeface="Times New Roman" pitchFamily="18" charset="0"/>
                  </a:rPr>
                  <a:t>Arc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GB" sz="36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40</m:t>
                        </m:r>
                      </m:num>
                      <m:den>
                        <m:r>
                          <a:rPr lang="en-GB" sz="36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360</m:t>
                        </m:r>
                      </m:den>
                    </m:f>
                  </m:oMath>
                </a14:m>
                <a:r>
                  <a:rPr lang="en-GB" sz="3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GB" sz="3600" dirty="0">
                    <a:cs typeface="Times New Roman" pitchFamily="18" charset="0"/>
                  </a:rPr>
                  <a:t>x</a:t>
                </a:r>
                <a:r>
                  <a:rPr lang="en-GB" sz="3600" dirty="0">
                    <a:latin typeface="Times New Roman" pitchFamily="18" charset="0"/>
                    <a:cs typeface="Times New Roman" pitchFamily="18" charset="0"/>
                  </a:rPr>
                  <a:t> 36</a:t>
                </a:r>
                <a:r>
                  <a:rPr lang="el-GR" sz="3600" i="1" dirty="0">
                    <a:latin typeface="Times New Roman" pitchFamily="18" charset="0"/>
                    <a:cs typeface="Times New Roman" pitchFamily="18" charset="0"/>
                  </a:rPr>
                  <a:t>π</a:t>
                </a:r>
                <a:r>
                  <a:rPr lang="en-GB" sz="3600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GB" sz="3600" dirty="0">
                    <a:cs typeface="Times New Roman" pitchFamily="18" charset="0"/>
                  </a:rPr>
                  <a:t>=</a:t>
                </a:r>
                <a:r>
                  <a:rPr lang="en-GB" sz="3600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GB" sz="3600" dirty="0">
                    <a:latin typeface="Times New Roman" pitchFamily="18" charset="0"/>
                    <a:cs typeface="Times New Roman" pitchFamily="18" charset="0"/>
                  </a:rPr>
                  <a:t>12.6</a:t>
                </a:r>
                <a:endParaRPr lang="en-GB" sz="36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9291" y="2149139"/>
                <a:ext cx="4605379" cy="879215"/>
              </a:xfrm>
              <a:prstGeom prst="rect">
                <a:avLst/>
              </a:prstGeom>
              <a:blipFill>
                <a:blip r:embed="rId2"/>
                <a:stretch>
                  <a:fillRect l="-3968" b="-131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329" y="1902888"/>
            <a:ext cx="1286367" cy="1371719"/>
          </a:xfrm>
          <a:prstGeom prst="rect">
            <a:avLst/>
          </a:prstGeom>
        </p:spPr>
      </p:pic>
      <p:cxnSp>
        <p:nvCxnSpPr>
          <p:cNvPr id="25" name="Straight Connector 24"/>
          <p:cNvCxnSpPr/>
          <p:nvPr/>
        </p:nvCxnSpPr>
        <p:spPr>
          <a:xfrm flipH="1">
            <a:off x="5444387" y="3658644"/>
            <a:ext cx="1152127" cy="117416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5145373" y="5337049"/>
            <a:ext cx="179555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7189292" y="3658644"/>
            <a:ext cx="24554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Radius </a:t>
            </a:r>
            <a:r>
              <a:rPr lang="en-GB" sz="3600" dirty="0">
                <a:cs typeface="Times New Roman" pitchFamily="18" charset="0"/>
              </a:rPr>
              <a:t>=</a:t>
            </a:r>
            <a:r>
              <a:rPr lang="en-GB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18</a:t>
            </a:r>
            <a:endParaRPr lang="en-GB" sz="3600" dirty="0"/>
          </a:p>
        </p:txBody>
      </p:sp>
      <p:sp>
        <p:nvSpPr>
          <p:cNvPr id="32" name="Rectangle 31"/>
          <p:cNvSpPr/>
          <p:nvPr/>
        </p:nvSpPr>
        <p:spPr>
          <a:xfrm>
            <a:off x="7189292" y="4926129"/>
            <a:ext cx="24554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Radius </a:t>
            </a:r>
            <a:r>
              <a:rPr lang="en-GB" sz="3600" dirty="0">
                <a:cs typeface="Times New Roman" pitchFamily="18" charset="0"/>
              </a:rPr>
              <a:t>=</a:t>
            </a:r>
            <a:r>
              <a:rPr lang="en-GB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18</a:t>
            </a:r>
            <a:endParaRPr lang="en-GB" sz="3600" dirty="0"/>
          </a:p>
        </p:txBody>
      </p:sp>
      <p:sp>
        <p:nvSpPr>
          <p:cNvPr id="33" name="Rectangle 32"/>
          <p:cNvSpPr/>
          <p:nvPr/>
        </p:nvSpPr>
        <p:spPr>
          <a:xfrm>
            <a:off x="7133230" y="5877271"/>
            <a:ext cx="491774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rgbClr val="0000FF"/>
                </a:solidFill>
                <a:cs typeface="Times New Roman" pitchFamily="18" charset="0"/>
              </a:rPr>
              <a:t>Perimeter</a:t>
            </a:r>
            <a:r>
              <a:rPr lang="en-GB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4400" dirty="0">
                <a:cs typeface="Times New Roman" pitchFamily="18" charset="0"/>
              </a:rPr>
              <a:t>=</a:t>
            </a:r>
            <a:r>
              <a:rPr lang="en-GB" sz="4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4400" b="1" dirty="0">
                <a:cs typeface="Times New Roman" pitchFamily="18" charset="0"/>
              </a:rPr>
              <a:t>48.6 cm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7504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1" grpId="0"/>
      <p:bldP spid="32" grpId="0"/>
      <p:bldP spid="3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56602" y="2397149"/>
            <a:ext cx="3428716" cy="2568486"/>
            <a:chOff x="0" y="0"/>
            <a:chExt cx="2012950" cy="1361698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0" y="0"/>
              <a:ext cx="2012950" cy="1361698"/>
              <a:chOff x="0" y="0"/>
              <a:chExt cx="2012950" cy="1361698"/>
            </a:xfrm>
          </p:grpSpPr>
          <p:sp>
            <p:nvSpPr>
              <p:cNvPr id="7" name="Text Box 88"/>
              <p:cNvSpPr txBox="1">
                <a:spLocks noChangeArrowheads="1"/>
              </p:cNvSpPr>
              <p:nvPr/>
            </p:nvSpPr>
            <p:spPr bwMode="auto">
              <a:xfrm>
                <a:off x="181853" y="1019042"/>
                <a:ext cx="646112" cy="3426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rPr>
                  <a:t>40</a:t>
                </a:r>
                <a:r>
                  <a:rPr kumimoji="0" lang="en-US" sz="3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°</a:t>
                </a:r>
              </a:p>
            </p:txBody>
          </p:sp>
          <p:sp>
            <p:nvSpPr>
              <p:cNvPr id="8" name="Line 90"/>
              <p:cNvSpPr>
                <a:spLocks noChangeShapeType="1"/>
              </p:cNvSpPr>
              <p:nvPr/>
            </p:nvSpPr>
            <p:spPr bwMode="auto">
              <a:xfrm flipV="1">
                <a:off x="0" y="1319816"/>
                <a:ext cx="1995488" cy="12096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Line 91"/>
              <p:cNvSpPr>
                <a:spLocks noChangeShapeType="1"/>
              </p:cNvSpPr>
              <p:nvPr/>
            </p:nvSpPr>
            <p:spPr bwMode="auto">
              <a:xfrm flipV="1">
                <a:off x="987425" y="0"/>
                <a:ext cx="515937" cy="455612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Arc 92"/>
              <p:cNvSpPr>
                <a:spLocks/>
              </p:cNvSpPr>
              <p:nvPr/>
            </p:nvSpPr>
            <p:spPr bwMode="auto">
              <a:xfrm>
                <a:off x="12700" y="12700"/>
                <a:ext cx="2000250" cy="1338262"/>
              </a:xfrm>
              <a:custGeom>
                <a:avLst/>
                <a:gdLst>
                  <a:gd name="T0" fmla="*/ 2147483647 w 21600"/>
                  <a:gd name="T1" fmla="*/ 0 h 14459"/>
                  <a:gd name="T2" fmla="*/ 2147483647 w 21600"/>
                  <a:gd name="T3" fmla="*/ 2147483647 h 14459"/>
                  <a:gd name="T4" fmla="*/ 0 w 21600"/>
                  <a:gd name="T5" fmla="*/ 2147483647 h 1445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14459" fill="none" extrusionOk="0">
                    <a:moveTo>
                      <a:pt x="16067" y="0"/>
                    </a:moveTo>
                    <a:cubicBezTo>
                      <a:pt x="19629" y="3964"/>
                      <a:pt x="21600" y="9106"/>
                      <a:pt x="21600" y="14436"/>
                    </a:cubicBezTo>
                    <a:cubicBezTo>
                      <a:pt x="21600" y="14443"/>
                      <a:pt x="21599" y="14451"/>
                      <a:pt x="21599" y="14458"/>
                    </a:cubicBezTo>
                  </a:path>
                  <a:path w="21600" h="14459" stroke="0" extrusionOk="0">
                    <a:moveTo>
                      <a:pt x="16067" y="0"/>
                    </a:moveTo>
                    <a:cubicBezTo>
                      <a:pt x="19629" y="3964"/>
                      <a:pt x="21600" y="9106"/>
                      <a:pt x="21600" y="14436"/>
                    </a:cubicBezTo>
                    <a:cubicBezTo>
                      <a:pt x="21600" y="14443"/>
                      <a:pt x="21599" y="14451"/>
                      <a:pt x="21599" y="14458"/>
                    </a:cubicBezTo>
                    <a:lnTo>
                      <a:pt x="0" y="14436"/>
                    </a:lnTo>
                    <a:lnTo>
                      <a:pt x="16067" y="0"/>
                    </a:lnTo>
                    <a:close/>
                  </a:path>
                </a:pathLst>
              </a:cu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Arc 93"/>
              <p:cNvSpPr>
                <a:spLocks/>
              </p:cNvSpPr>
              <p:nvPr/>
            </p:nvSpPr>
            <p:spPr bwMode="auto">
              <a:xfrm>
                <a:off x="12700" y="454025"/>
                <a:ext cx="1331912" cy="895350"/>
              </a:xfrm>
              <a:custGeom>
                <a:avLst/>
                <a:gdLst>
                  <a:gd name="T0" fmla="*/ 2147483647 w 21600"/>
                  <a:gd name="T1" fmla="*/ 0 h 14522"/>
                  <a:gd name="T2" fmla="*/ 2147483647 w 21600"/>
                  <a:gd name="T3" fmla="*/ 2147483647 h 14522"/>
                  <a:gd name="T4" fmla="*/ 0 w 21600"/>
                  <a:gd name="T5" fmla="*/ 2147483647 h 1452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14522" fill="none" extrusionOk="0">
                    <a:moveTo>
                      <a:pt x="16013" y="-1"/>
                    </a:moveTo>
                    <a:cubicBezTo>
                      <a:pt x="19608" y="3971"/>
                      <a:pt x="21600" y="9138"/>
                      <a:pt x="21600" y="14496"/>
                    </a:cubicBezTo>
                    <a:cubicBezTo>
                      <a:pt x="21600" y="14504"/>
                      <a:pt x="21599" y="14513"/>
                      <a:pt x="21599" y="14521"/>
                    </a:cubicBezTo>
                  </a:path>
                  <a:path w="21600" h="14522" stroke="0" extrusionOk="0">
                    <a:moveTo>
                      <a:pt x="16013" y="-1"/>
                    </a:moveTo>
                    <a:cubicBezTo>
                      <a:pt x="19608" y="3971"/>
                      <a:pt x="21600" y="9138"/>
                      <a:pt x="21600" y="14496"/>
                    </a:cubicBezTo>
                    <a:cubicBezTo>
                      <a:pt x="21600" y="14504"/>
                      <a:pt x="21599" y="14513"/>
                      <a:pt x="21599" y="14521"/>
                    </a:cubicBezTo>
                    <a:lnTo>
                      <a:pt x="0" y="14496"/>
                    </a:lnTo>
                    <a:lnTo>
                      <a:pt x="16013" y="-1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Line 94"/>
              <p:cNvSpPr>
                <a:spLocks noChangeShapeType="1"/>
              </p:cNvSpPr>
              <p:nvPr/>
            </p:nvSpPr>
            <p:spPr bwMode="auto">
              <a:xfrm flipV="1">
                <a:off x="1587" y="457200"/>
                <a:ext cx="976313" cy="863600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" name="Text Box 72"/>
            <p:cNvSpPr txBox="1">
              <a:spLocks noChangeArrowheads="1"/>
            </p:cNvSpPr>
            <p:nvPr/>
          </p:nvSpPr>
          <p:spPr bwMode="auto">
            <a:xfrm>
              <a:off x="26988" y="354671"/>
              <a:ext cx="850900" cy="3426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kern="0" noProof="0" dirty="0">
                  <a:solidFill>
                    <a:sysClr val="windowText" lastClr="000000"/>
                  </a:solidFill>
                  <a:latin typeface="Calibri" panose="020F0502020204030204"/>
                </a:rPr>
                <a:t>18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cm</a:t>
              </a:r>
              <a:endParaRPr kumimoji="0" lang="el-GR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0" y="160986"/>
            <a:ext cx="12192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Find the </a:t>
            </a:r>
            <a:r>
              <a:rPr lang="en-GB" sz="48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perimeter</a:t>
            </a:r>
            <a:r>
              <a:rPr lang="en-GB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of the shape.</a:t>
            </a:r>
          </a:p>
          <a:p>
            <a:pPr algn="ctr"/>
            <a:r>
              <a:rPr lang="en-GB" sz="4400" dirty="0">
                <a:solidFill>
                  <a:srgbClr val="000000"/>
                </a:solidFill>
                <a:latin typeface="Arial" panose="020B0604020202020204" pitchFamily="34" charset="0"/>
              </a:rPr>
              <a:t>Give you answer in terms of</a:t>
            </a:r>
            <a:r>
              <a:rPr lang="el-GR" sz="4400" i="1" dirty="0">
                <a:latin typeface="Times New Roman" pitchFamily="18" charset="0"/>
                <a:cs typeface="Times New Roman" pitchFamily="18" charset="0"/>
              </a:rPr>
              <a:t> π</a:t>
            </a:r>
            <a:r>
              <a:rPr lang="en-GB" sz="4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GB" sz="44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7189292" y="2149139"/>
                <a:ext cx="4240708" cy="8792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3600" dirty="0">
                    <a:latin typeface="Times New Roman" pitchFamily="18" charset="0"/>
                    <a:cs typeface="Times New Roman" pitchFamily="18" charset="0"/>
                  </a:rPr>
                  <a:t>Arc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GB" sz="36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40</m:t>
                        </m:r>
                      </m:num>
                      <m:den>
                        <m:r>
                          <a:rPr lang="en-GB" sz="36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360</m:t>
                        </m:r>
                      </m:den>
                    </m:f>
                  </m:oMath>
                </a14:m>
                <a:r>
                  <a:rPr lang="en-GB" sz="3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GB" sz="3600" dirty="0">
                    <a:cs typeface="Times New Roman" pitchFamily="18" charset="0"/>
                  </a:rPr>
                  <a:t>x</a:t>
                </a:r>
                <a:r>
                  <a:rPr lang="en-GB" sz="3600" dirty="0">
                    <a:latin typeface="Times New Roman" pitchFamily="18" charset="0"/>
                    <a:cs typeface="Times New Roman" pitchFamily="18" charset="0"/>
                  </a:rPr>
                  <a:t> 36</a:t>
                </a:r>
                <a:r>
                  <a:rPr lang="el-GR" sz="3600" i="1" dirty="0">
                    <a:latin typeface="Times New Roman" pitchFamily="18" charset="0"/>
                    <a:cs typeface="Times New Roman" pitchFamily="18" charset="0"/>
                  </a:rPr>
                  <a:t>π</a:t>
                </a:r>
                <a:r>
                  <a:rPr lang="en-GB" sz="3600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GB" sz="3600" dirty="0">
                    <a:cs typeface="Times New Roman" pitchFamily="18" charset="0"/>
                  </a:rPr>
                  <a:t>=</a:t>
                </a:r>
                <a:r>
                  <a:rPr lang="en-GB" sz="3600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GB" sz="3600" dirty="0">
                    <a:latin typeface="Times New Roman" pitchFamily="18" charset="0"/>
                    <a:cs typeface="Times New Roman" pitchFamily="18" charset="0"/>
                  </a:rPr>
                  <a:t>4</a:t>
                </a:r>
                <a:r>
                  <a:rPr lang="el-GR" sz="3600" i="1" dirty="0">
                    <a:latin typeface="Times New Roman" pitchFamily="18" charset="0"/>
                    <a:cs typeface="Times New Roman" pitchFamily="18" charset="0"/>
                  </a:rPr>
                  <a:t>π</a:t>
                </a:r>
                <a:endParaRPr lang="en-GB" sz="36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9292" y="2149139"/>
                <a:ext cx="4240708" cy="879215"/>
              </a:xfrm>
              <a:prstGeom prst="rect">
                <a:avLst/>
              </a:prstGeom>
              <a:blipFill rotWithShape="0">
                <a:blip r:embed="rId2"/>
                <a:stretch>
                  <a:fillRect l="-4310" b="-131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329" y="1902888"/>
            <a:ext cx="1286367" cy="1371719"/>
          </a:xfrm>
          <a:prstGeom prst="rect">
            <a:avLst/>
          </a:prstGeom>
        </p:spPr>
      </p:pic>
      <p:cxnSp>
        <p:nvCxnSpPr>
          <p:cNvPr id="25" name="Straight Connector 24"/>
          <p:cNvCxnSpPr/>
          <p:nvPr/>
        </p:nvCxnSpPr>
        <p:spPr>
          <a:xfrm flipH="1">
            <a:off x="5444387" y="3658644"/>
            <a:ext cx="1152127" cy="117416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5145373" y="5337049"/>
            <a:ext cx="179555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7189292" y="3658644"/>
            <a:ext cx="24554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Radius </a:t>
            </a:r>
            <a:r>
              <a:rPr lang="en-GB" sz="3600" dirty="0">
                <a:cs typeface="Times New Roman" pitchFamily="18" charset="0"/>
              </a:rPr>
              <a:t>=</a:t>
            </a:r>
            <a:r>
              <a:rPr lang="en-GB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18</a:t>
            </a:r>
            <a:endParaRPr lang="en-GB" sz="3600" dirty="0"/>
          </a:p>
        </p:txBody>
      </p:sp>
      <p:sp>
        <p:nvSpPr>
          <p:cNvPr id="32" name="Rectangle 31"/>
          <p:cNvSpPr/>
          <p:nvPr/>
        </p:nvSpPr>
        <p:spPr>
          <a:xfrm>
            <a:off x="7189292" y="4926129"/>
            <a:ext cx="24554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Radius </a:t>
            </a:r>
            <a:r>
              <a:rPr lang="en-GB" sz="3600" dirty="0">
                <a:cs typeface="Times New Roman" pitchFamily="18" charset="0"/>
              </a:rPr>
              <a:t>=</a:t>
            </a:r>
            <a:r>
              <a:rPr lang="en-GB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18</a:t>
            </a:r>
            <a:endParaRPr lang="en-GB" sz="3600" dirty="0"/>
          </a:p>
        </p:txBody>
      </p:sp>
      <p:sp>
        <p:nvSpPr>
          <p:cNvPr id="33" name="Rectangle 32"/>
          <p:cNvSpPr/>
          <p:nvPr/>
        </p:nvSpPr>
        <p:spPr>
          <a:xfrm>
            <a:off x="7133230" y="5877271"/>
            <a:ext cx="491774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rgbClr val="FF0000"/>
                </a:solidFill>
                <a:cs typeface="Times New Roman" pitchFamily="18" charset="0"/>
              </a:rPr>
              <a:t>Perimeter</a:t>
            </a:r>
            <a:r>
              <a:rPr lang="en-GB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4400" dirty="0">
                <a:cs typeface="Times New Roman" pitchFamily="18" charset="0"/>
              </a:rPr>
              <a:t>=</a:t>
            </a:r>
            <a:r>
              <a:rPr lang="en-GB" sz="4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44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l-GR" sz="4400" b="1" i="1" dirty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GB" sz="4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4400" b="1" dirty="0">
                <a:cs typeface="Times New Roman" pitchFamily="18" charset="0"/>
              </a:rPr>
              <a:t>+ 36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355921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1" grpId="0"/>
      <p:bldP spid="32" grpId="0"/>
      <p:bldP spid="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14"/>
              <p:cNvSpPr txBox="1">
                <a:spLocks noChangeArrowheads="1"/>
              </p:cNvSpPr>
              <p:nvPr/>
            </p:nvSpPr>
            <p:spPr bwMode="auto">
              <a:xfrm>
                <a:off x="4178480" y="1018003"/>
                <a:ext cx="3577850" cy="24771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9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GB" sz="96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z-Cyrl-AZ" sz="9600" i="1">
                            <a:latin typeface="Cambria Math" panose="02040503050406030204" pitchFamily="18" charset="0"/>
                          </a:rPr>
                          <m:t>Ө</m:t>
                        </m:r>
                        <m:r>
                          <m:rPr>
                            <m:nor/>
                          </m:rPr>
                          <a:rPr lang="el-GR" sz="9600" i="1" dirty="0">
                            <a:latin typeface="Times New Roman" pitchFamily="18" charset="0"/>
                            <a:cs typeface="Times New Roman" pitchFamily="18" charset="0"/>
                          </a:rPr>
                          <m:t>π</m:t>
                        </m:r>
                        <m:r>
                          <m:rPr>
                            <m:nor/>
                          </m:rPr>
                          <a:rPr lang="en-US" sz="9600" i="1" dirty="0">
                            <a:latin typeface="Times New Roman" pitchFamily="18" charset="0"/>
                            <a:cs typeface="Times New Roman" pitchFamily="18" charset="0"/>
                          </a:rPr>
                          <m:t>d</m:t>
                        </m:r>
                      </m:num>
                      <m:den>
                        <m:r>
                          <a:rPr lang="en-US" sz="9600" i="1">
                            <a:latin typeface="Cambria Math" panose="02040503050406030204" pitchFamily="18" charset="0"/>
                          </a:rPr>
                          <m:t>360</m:t>
                        </m:r>
                      </m:den>
                    </m:f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4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78480" y="1018003"/>
                <a:ext cx="3577850" cy="2477153"/>
              </a:xfrm>
              <a:prstGeom prst="rect">
                <a:avLst/>
              </a:prstGeom>
              <a:blipFill>
                <a:blip r:embed="rId2"/>
                <a:stretch>
                  <a:fillRect l="-16695" b="-1477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78532" y="187006"/>
            <a:ext cx="115867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Rearrange the formula to make </a:t>
            </a:r>
            <a:r>
              <a:rPr lang="en-US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4800" dirty="0"/>
              <a:t> the subject.</a:t>
            </a:r>
            <a:endParaRPr lang="en-GB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14"/>
              <p:cNvSpPr txBox="1">
                <a:spLocks noChangeArrowheads="1"/>
              </p:cNvSpPr>
              <p:nvPr/>
            </p:nvSpPr>
            <p:spPr bwMode="auto">
              <a:xfrm>
                <a:off x="3753936" y="4199355"/>
                <a:ext cx="4266657" cy="22266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9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GB" sz="96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360</m:t>
                        </m:r>
                        <m:r>
                          <a:rPr lang="en-US" sz="9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num>
                      <m:den>
                        <m:r>
                          <a:rPr lang="az-Cyrl-AZ" sz="9600" i="1">
                            <a:latin typeface="Cambria Math" panose="02040503050406030204" pitchFamily="18" charset="0"/>
                          </a:rPr>
                          <m:t>Ө</m:t>
                        </m:r>
                        <m:r>
                          <m:rPr>
                            <m:nor/>
                          </m:rPr>
                          <a:rPr lang="el-GR" sz="9600" i="1" dirty="0">
                            <a:latin typeface="Times New Roman" pitchFamily="18" charset="0"/>
                            <a:cs typeface="Times New Roman" pitchFamily="18" charset="0"/>
                          </a:rPr>
                          <m:t>π</m:t>
                        </m:r>
                      </m:den>
                    </m:f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6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53936" y="4199355"/>
                <a:ext cx="4266657" cy="2226635"/>
              </a:xfrm>
              <a:prstGeom prst="rect">
                <a:avLst/>
              </a:prstGeom>
              <a:blipFill>
                <a:blip r:embed="rId3"/>
                <a:stretch>
                  <a:fillRect l="-10143" t="-548" b="-1643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13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195B35A-20D6-4DF7-AE7A-0B5AD573D518}"/>
              </a:ext>
            </a:extLst>
          </p:cNvPr>
          <p:cNvGrpSpPr/>
          <p:nvPr/>
        </p:nvGrpSpPr>
        <p:grpSpPr>
          <a:xfrm>
            <a:off x="474959" y="2906186"/>
            <a:ext cx="4775325" cy="2568486"/>
            <a:chOff x="0" y="0"/>
            <a:chExt cx="2803525" cy="136169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564A246-AC54-42B7-849C-20EA0B0CEE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2012950" cy="1361698"/>
              <a:chOff x="0" y="0"/>
              <a:chExt cx="2012950" cy="1361698"/>
            </a:xfrm>
          </p:grpSpPr>
          <p:sp>
            <p:nvSpPr>
              <p:cNvPr id="7" name="Text Box 88">
                <a:extLst>
                  <a:ext uri="{FF2B5EF4-FFF2-40B4-BE49-F238E27FC236}">
                    <a16:creationId xmlns:a16="http://schemas.microsoft.com/office/drawing/2014/main" id="{7DC1E7DB-35AB-4678-9449-7314CB75B74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1853" y="1019042"/>
                <a:ext cx="646112" cy="3426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rPr>
                  <a:t>40</a:t>
                </a:r>
                <a:r>
                  <a:rPr kumimoji="0" lang="en-US" sz="3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°</a:t>
                </a:r>
              </a:p>
            </p:txBody>
          </p:sp>
          <p:sp>
            <p:nvSpPr>
              <p:cNvPr id="8" name="Line 90">
                <a:extLst>
                  <a:ext uri="{FF2B5EF4-FFF2-40B4-BE49-F238E27FC236}">
                    <a16:creationId xmlns:a16="http://schemas.microsoft.com/office/drawing/2014/main" id="{99D5ED93-0381-43B5-85D2-F81B93B953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0" y="1319816"/>
                <a:ext cx="1995488" cy="12096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Line 91">
                <a:extLst>
                  <a:ext uri="{FF2B5EF4-FFF2-40B4-BE49-F238E27FC236}">
                    <a16:creationId xmlns:a16="http://schemas.microsoft.com/office/drawing/2014/main" id="{BCA54074-1DA8-404E-A8A0-F37B2903D3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87425" y="0"/>
                <a:ext cx="515937" cy="455612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Arc 92">
                <a:extLst>
                  <a:ext uri="{FF2B5EF4-FFF2-40B4-BE49-F238E27FC236}">
                    <a16:creationId xmlns:a16="http://schemas.microsoft.com/office/drawing/2014/main" id="{0817DC44-3C27-4AA1-B00A-0BD3EF8530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00" y="12700"/>
                <a:ext cx="2000250" cy="1338262"/>
              </a:xfrm>
              <a:custGeom>
                <a:avLst/>
                <a:gdLst>
                  <a:gd name="T0" fmla="*/ 2147483647 w 21600"/>
                  <a:gd name="T1" fmla="*/ 0 h 14459"/>
                  <a:gd name="T2" fmla="*/ 2147483647 w 21600"/>
                  <a:gd name="T3" fmla="*/ 2147483647 h 14459"/>
                  <a:gd name="T4" fmla="*/ 0 w 21600"/>
                  <a:gd name="T5" fmla="*/ 2147483647 h 1445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14459" fill="none" extrusionOk="0">
                    <a:moveTo>
                      <a:pt x="16067" y="0"/>
                    </a:moveTo>
                    <a:cubicBezTo>
                      <a:pt x="19629" y="3964"/>
                      <a:pt x="21600" y="9106"/>
                      <a:pt x="21600" y="14436"/>
                    </a:cubicBezTo>
                    <a:cubicBezTo>
                      <a:pt x="21600" y="14443"/>
                      <a:pt x="21599" y="14451"/>
                      <a:pt x="21599" y="14458"/>
                    </a:cubicBezTo>
                  </a:path>
                  <a:path w="21600" h="14459" stroke="0" extrusionOk="0">
                    <a:moveTo>
                      <a:pt x="16067" y="0"/>
                    </a:moveTo>
                    <a:cubicBezTo>
                      <a:pt x="19629" y="3964"/>
                      <a:pt x="21600" y="9106"/>
                      <a:pt x="21600" y="14436"/>
                    </a:cubicBezTo>
                    <a:cubicBezTo>
                      <a:pt x="21600" y="14443"/>
                      <a:pt x="21599" y="14451"/>
                      <a:pt x="21599" y="14458"/>
                    </a:cubicBezTo>
                    <a:lnTo>
                      <a:pt x="0" y="14436"/>
                    </a:lnTo>
                    <a:lnTo>
                      <a:pt x="16067" y="0"/>
                    </a:lnTo>
                    <a:close/>
                  </a:path>
                </a:pathLst>
              </a:cu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Arc 93">
                <a:extLst>
                  <a:ext uri="{FF2B5EF4-FFF2-40B4-BE49-F238E27FC236}">
                    <a16:creationId xmlns:a16="http://schemas.microsoft.com/office/drawing/2014/main" id="{B955B9C0-E468-467D-B391-EACE4F57A8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00" y="454025"/>
                <a:ext cx="1331912" cy="895350"/>
              </a:xfrm>
              <a:custGeom>
                <a:avLst/>
                <a:gdLst>
                  <a:gd name="T0" fmla="*/ 2147483647 w 21600"/>
                  <a:gd name="T1" fmla="*/ 0 h 14522"/>
                  <a:gd name="T2" fmla="*/ 2147483647 w 21600"/>
                  <a:gd name="T3" fmla="*/ 2147483647 h 14522"/>
                  <a:gd name="T4" fmla="*/ 0 w 21600"/>
                  <a:gd name="T5" fmla="*/ 2147483647 h 1452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14522" fill="none" extrusionOk="0">
                    <a:moveTo>
                      <a:pt x="16013" y="-1"/>
                    </a:moveTo>
                    <a:cubicBezTo>
                      <a:pt x="19608" y="3971"/>
                      <a:pt x="21600" y="9138"/>
                      <a:pt x="21600" y="14496"/>
                    </a:cubicBezTo>
                    <a:cubicBezTo>
                      <a:pt x="21600" y="14504"/>
                      <a:pt x="21599" y="14513"/>
                      <a:pt x="21599" y="14521"/>
                    </a:cubicBezTo>
                  </a:path>
                  <a:path w="21600" h="14522" stroke="0" extrusionOk="0">
                    <a:moveTo>
                      <a:pt x="16013" y="-1"/>
                    </a:moveTo>
                    <a:cubicBezTo>
                      <a:pt x="19608" y="3971"/>
                      <a:pt x="21600" y="9138"/>
                      <a:pt x="21600" y="14496"/>
                    </a:cubicBezTo>
                    <a:cubicBezTo>
                      <a:pt x="21600" y="14504"/>
                      <a:pt x="21599" y="14513"/>
                      <a:pt x="21599" y="14521"/>
                    </a:cubicBezTo>
                    <a:lnTo>
                      <a:pt x="0" y="14496"/>
                    </a:lnTo>
                    <a:lnTo>
                      <a:pt x="16013" y="-1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Line 94">
                <a:extLst>
                  <a:ext uri="{FF2B5EF4-FFF2-40B4-BE49-F238E27FC236}">
                    <a16:creationId xmlns:a16="http://schemas.microsoft.com/office/drawing/2014/main" id="{1CEA3636-7BFF-41EA-97F6-9321E6BEFA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87" y="457200"/>
                <a:ext cx="976313" cy="863600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" name="Text Box 72">
              <a:extLst>
                <a:ext uri="{FF2B5EF4-FFF2-40B4-BE49-F238E27FC236}">
                  <a16:creationId xmlns:a16="http://schemas.microsoft.com/office/drawing/2014/main" id="{707F51A8-015A-439D-9079-480D6874EA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52625" y="430060"/>
              <a:ext cx="850900" cy="3426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9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cm</a:t>
              </a:r>
              <a:endParaRPr kumimoji="0" lang="el-GR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1752FDB-4BE9-4241-8668-CA32C8163338}"/>
              </a:ext>
            </a:extLst>
          </p:cNvPr>
          <p:cNvSpPr txBox="1"/>
          <p:nvPr/>
        </p:nvSpPr>
        <p:spPr>
          <a:xfrm>
            <a:off x="322217" y="221675"/>
            <a:ext cx="116531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What is the diameter of the sector?</a:t>
            </a:r>
          </a:p>
          <a:p>
            <a:pPr algn="ctr"/>
            <a:r>
              <a:rPr lang="en-US" sz="4800" dirty="0"/>
              <a:t>Give your answer to 1dp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CC5ACFE-7E3F-4EB3-AA9E-CA827C0C6181}"/>
                  </a:ext>
                </a:extLst>
              </p:cNvPr>
              <p:cNvSpPr txBox="1"/>
              <p:nvPr/>
            </p:nvSpPr>
            <p:spPr>
              <a:xfrm>
                <a:off x="5210377" y="4828341"/>
                <a:ext cx="3998937" cy="135261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0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6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9(360) </m:t>
                        </m:r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40</m:t>
                        </m:r>
                        <m:r>
                          <a:rPr lang="el-GR" sz="6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</m:oMath>
                </a14:m>
                <a:r>
                  <a:rPr lang="en-US" sz="6000" dirty="0"/>
                  <a:t> =</a:t>
                </a:r>
                <a:endParaRPr lang="en-US" sz="6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CC5ACFE-7E3F-4EB3-AA9E-CA827C0C61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377" y="4828341"/>
                <a:ext cx="3998937" cy="1352614"/>
              </a:xfrm>
              <a:prstGeom prst="rect">
                <a:avLst/>
              </a:prstGeom>
              <a:blipFill>
                <a:blip r:embed="rId2"/>
                <a:stretch>
                  <a:fillRect r="-8079" b="-193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14"/>
              <p:cNvSpPr txBox="1">
                <a:spLocks noChangeArrowheads="1"/>
              </p:cNvSpPr>
              <p:nvPr/>
            </p:nvSpPr>
            <p:spPr bwMode="auto">
              <a:xfrm>
                <a:off x="5004636" y="2369621"/>
                <a:ext cx="3355593" cy="16929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GB" sz="7200" dirty="0"/>
                  <a:t> </a:t>
                </a:r>
                <a14:m>
                  <m:oMath xmlns:m="http://schemas.openxmlformats.org/officeDocument/2006/math">
                    <m:r>
                      <a:rPr lang="en-US" sz="72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7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200" b="0" i="1" smtClean="0">
                            <a:latin typeface="Cambria Math" panose="02040503050406030204" pitchFamily="18" charset="0"/>
                          </a:rPr>
                          <m:t>360</m:t>
                        </m:r>
                        <m:r>
                          <a:rPr lang="en-US" sz="72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num>
                      <m:den>
                        <m:r>
                          <a:rPr lang="az-Cyrl-AZ" sz="7200" i="1">
                            <a:latin typeface="Cambria Math" panose="02040503050406030204" pitchFamily="18" charset="0"/>
                          </a:rPr>
                          <m:t>Ө</m:t>
                        </m:r>
                        <m:r>
                          <m:rPr>
                            <m:nor/>
                          </m:rPr>
                          <a:rPr lang="el-GR" sz="7200" i="1" dirty="0">
                            <a:latin typeface="Times New Roman" pitchFamily="18" charset="0"/>
                            <a:cs typeface="Times New Roman" pitchFamily="18" charset="0"/>
                          </a:rPr>
                          <m:t>π</m:t>
                        </m:r>
                      </m:den>
                    </m:f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16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04636" y="2369621"/>
                <a:ext cx="3355593" cy="1692964"/>
              </a:xfrm>
              <a:prstGeom prst="rect">
                <a:avLst/>
              </a:prstGeom>
              <a:blipFill>
                <a:blip r:embed="rId3"/>
                <a:stretch>
                  <a:fillRect l="-11455" b="-1407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9332400" y="5049067"/>
            <a:ext cx="250581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6000" b="1" dirty="0">
                <a:solidFill>
                  <a:prstClr val="black"/>
                </a:solidFill>
              </a:rPr>
              <a:t>25.7cm</a:t>
            </a:r>
          </a:p>
        </p:txBody>
      </p:sp>
    </p:spTree>
    <p:extLst>
      <p:ext uri="{BB962C8B-B14F-4D97-AF65-F5344CB8AC3E}">
        <p14:creationId xmlns:p14="http://schemas.microsoft.com/office/powerpoint/2010/main" val="187314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6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6370567" y="2068879"/>
            <a:ext cx="335037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8000" dirty="0"/>
              <a:t> = </a:t>
            </a:r>
            <a:r>
              <a:rPr lang="el-GR" sz="8000" i="1" dirty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8000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GB" sz="8000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6701" y="209903"/>
            <a:ext cx="11691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circumference of the circle?</a:t>
            </a:r>
          </a:p>
          <a:p>
            <a:pPr algn="ctr"/>
            <a:r>
              <a:rPr lang="en-US" sz="5400" dirty="0"/>
              <a:t>Give your answer in terms of </a:t>
            </a:r>
            <a:r>
              <a:rPr lang="el-GR" sz="5400" i="1" dirty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5400" dirty="0"/>
              <a:t>.</a:t>
            </a:r>
            <a:endParaRPr lang="en-GB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14"/>
              <p:cNvSpPr txBox="1">
                <a:spLocks noChangeArrowheads="1"/>
              </p:cNvSpPr>
              <p:nvPr/>
            </p:nvSpPr>
            <p:spPr bwMode="auto">
              <a:xfrm>
                <a:off x="6370567" y="3649023"/>
                <a:ext cx="3420835" cy="13234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8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GB" sz="8000" dirty="0"/>
                  <a:t> = </a:t>
                </a:r>
                <a14:m>
                  <m:oMath xmlns:m="http://schemas.openxmlformats.org/officeDocument/2006/math">
                    <m:r>
                      <a:rPr lang="en-US" sz="8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m:rPr>
                        <m:nor/>
                      </m:rPr>
                      <a:rPr lang="el-GR" sz="8000" b="1" i="1" dirty="0">
                        <a:latin typeface="Times New Roman" pitchFamily="18" charset="0"/>
                        <a:cs typeface="Times New Roman" pitchFamily="18" charset="0"/>
                      </a:rPr>
                      <m:t>π</m:t>
                    </m:r>
                  </m:oMath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17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70567" y="3649023"/>
                <a:ext cx="3420835" cy="1323439"/>
              </a:xfrm>
              <a:prstGeom prst="rect">
                <a:avLst/>
              </a:prstGeom>
              <a:blipFill>
                <a:blip r:embed="rId2"/>
                <a:stretch>
                  <a:fillRect l="-15152" t="-21659" b="-4239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1174212" y="2422070"/>
            <a:ext cx="3615503" cy="3571877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/>
          </a:p>
        </p:txBody>
      </p:sp>
      <p:cxnSp>
        <p:nvCxnSpPr>
          <p:cNvPr id="5" name="Straight Arrow Connector 4"/>
          <p:cNvCxnSpPr>
            <a:stCxn id="15" idx="3"/>
            <a:endCxn id="15" idx="7"/>
          </p:cNvCxnSpPr>
          <p:nvPr/>
        </p:nvCxnSpPr>
        <p:spPr>
          <a:xfrm flipV="1">
            <a:off x="1703690" y="2945159"/>
            <a:ext cx="2556547" cy="2525699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856019" y="3364609"/>
            <a:ext cx="1153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4cm</a:t>
            </a:r>
            <a:endParaRPr lang="en-GB" sz="4000" dirty="0"/>
          </a:p>
        </p:txBody>
      </p:sp>
      <p:sp>
        <p:nvSpPr>
          <p:cNvPr id="22" name="Oval 21"/>
          <p:cNvSpPr/>
          <p:nvPr/>
        </p:nvSpPr>
        <p:spPr>
          <a:xfrm>
            <a:off x="2944096" y="4128655"/>
            <a:ext cx="131618" cy="12469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459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6370567" y="2068879"/>
            <a:ext cx="335037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8000" dirty="0"/>
              <a:t> = </a:t>
            </a:r>
            <a:r>
              <a:rPr lang="el-GR" sz="8000" i="1" dirty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8000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GB" sz="8000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6701" y="209903"/>
            <a:ext cx="11691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circumference of the circle?</a:t>
            </a:r>
          </a:p>
          <a:p>
            <a:pPr algn="ctr"/>
            <a:r>
              <a:rPr lang="en-US" sz="5400" dirty="0"/>
              <a:t>Give your answer to 1 </a:t>
            </a:r>
            <a:r>
              <a:rPr lang="en-US" sz="5400" dirty="0" err="1"/>
              <a:t>d.p.</a:t>
            </a:r>
            <a:endParaRPr lang="en-GB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14"/>
              <p:cNvSpPr txBox="1">
                <a:spLocks noChangeArrowheads="1"/>
              </p:cNvSpPr>
              <p:nvPr/>
            </p:nvSpPr>
            <p:spPr bwMode="auto">
              <a:xfrm>
                <a:off x="6370567" y="3649023"/>
                <a:ext cx="3667051" cy="13234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8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GB" sz="8000" dirty="0"/>
                  <a:t> = </a:t>
                </a:r>
                <a14:m>
                  <m:oMath xmlns:m="http://schemas.openxmlformats.org/officeDocument/2006/math">
                    <m:r>
                      <a:rPr lang="en-US" sz="8000" b="0" i="1" smtClean="0">
                        <a:latin typeface="Cambria Math" panose="02040503050406030204" pitchFamily="18" charset="0"/>
                      </a:rPr>
                      <m:t>10</m:t>
                    </m:r>
                    <m:r>
                      <m:rPr>
                        <m:nor/>
                      </m:rPr>
                      <a:rPr lang="el-GR" sz="8000" i="1" dirty="0">
                        <a:latin typeface="Times New Roman" pitchFamily="18" charset="0"/>
                        <a:cs typeface="Times New Roman" pitchFamily="18" charset="0"/>
                      </a:rPr>
                      <m:t>π</m:t>
                    </m:r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17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70567" y="3649023"/>
                <a:ext cx="3667051" cy="1323439"/>
              </a:xfrm>
              <a:prstGeom prst="rect">
                <a:avLst/>
              </a:prstGeom>
              <a:blipFill>
                <a:blip r:embed="rId2"/>
                <a:stretch>
                  <a:fillRect l="-14120" t="-21659" b="-4239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1202153" y="2386900"/>
            <a:ext cx="3615503" cy="3571877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/>
          </a:p>
        </p:txBody>
      </p:sp>
      <p:cxnSp>
        <p:nvCxnSpPr>
          <p:cNvPr id="5" name="Straight Arrow Connector 4"/>
          <p:cNvCxnSpPr>
            <a:stCxn id="22" idx="7"/>
            <a:endCxn id="15" idx="7"/>
          </p:cNvCxnSpPr>
          <p:nvPr/>
        </p:nvCxnSpPr>
        <p:spPr>
          <a:xfrm flipV="1">
            <a:off x="3056439" y="2909989"/>
            <a:ext cx="1231739" cy="1236927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576455" y="2965941"/>
            <a:ext cx="1153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5cm</a:t>
            </a:r>
            <a:endParaRPr lang="en-GB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14"/>
              <p:cNvSpPr txBox="1">
                <a:spLocks noChangeArrowheads="1"/>
              </p:cNvSpPr>
              <p:nvPr/>
            </p:nvSpPr>
            <p:spPr bwMode="auto">
              <a:xfrm>
                <a:off x="6419552" y="5286006"/>
                <a:ext cx="4222212" cy="13234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8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GB" sz="8000" dirty="0"/>
                  <a:t> = </a:t>
                </a:r>
                <a:r>
                  <a:rPr lang="en-GB" sz="8000" b="1" dirty="0"/>
                  <a:t>31</a:t>
                </a:r>
                <a14:m>
                  <m:oMath xmlns:m="http://schemas.openxmlformats.org/officeDocument/2006/math">
                    <m:r>
                      <a:rPr lang="en-US" sz="80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80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19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19552" y="5286006"/>
                <a:ext cx="4222212" cy="1323439"/>
              </a:xfrm>
              <a:prstGeom prst="rect">
                <a:avLst/>
              </a:prstGeom>
              <a:blipFill>
                <a:blip r:embed="rId3"/>
                <a:stretch>
                  <a:fillRect l="-12266" t="-21659" b="-4239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21"/>
          <p:cNvSpPr/>
          <p:nvPr/>
        </p:nvSpPr>
        <p:spPr>
          <a:xfrm>
            <a:off x="2944096" y="4128655"/>
            <a:ext cx="131618" cy="12469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789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6370567" y="2068879"/>
            <a:ext cx="335037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8000" dirty="0"/>
              <a:t> = </a:t>
            </a:r>
            <a:r>
              <a:rPr lang="el-GR" sz="8000" i="1" dirty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8000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GB" sz="8000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6701" y="209903"/>
            <a:ext cx="11691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circumference of the circle?</a:t>
            </a:r>
          </a:p>
          <a:p>
            <a:pPr algn="ctr"/>
            <a:r>
              <a:rPr lang="en-US" sz="5400" dirty="0"/>
              <a:t>Give your answer in terms of </a:t>
            </a:r>
            <a:r>
              <a:rPr lang="el-GR" sz="5400" i="1" dirty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5400" dirty="0"/>
              <a:t>.</a:t>
            </a:r>
            <a:endParaRPr lang="en-GB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14"/>
              <p:cNvSpPr txBox="1">
                <a:spLocks noChangeArrowheads="1"/>
              </p:cNvSpPr>
              <p:nvPr/>
            </p:nvSpPr>
            <p:spPr bwMode="auto">
              <a:xfrm>
                <a:off x="6370567" y="3649023"/>
                <a:ext cx="3667051" cy="13234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8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GB" sz="8000" dirty="0"/>
                  <a:t> = </a:t>
                </a:r>
                <a14:m>
                  <m:oMath xmlns:m="http://schemas.openxmlformats.org/officeDocument/2006/math">
                    <m:r>
                      <a:rPr lang="en-US" sz="8000" b="0" i="1" smtClean="0">
                        <a:latin typeface="Cambria Math" panose="02040503050406030204" pitchFamily="18" charset="0"/>
                      </a:rPr>
                      <m:t>10</m:t>
                    </m:r>
                    <m:r>
                      <m:rPr>
                        <m:nor/>
                      </m:rPr>
                      <a:rPr lang="el-GR" sz="8000" i="1" dirty="0">
                        <a:latin typeface="Times New Roman" pitchFamily="18" charset="0"/>
                        <a:cs typeface="Times New Roman" pitchFamily="18" charset="0"/>
                      </a:rPr>
                      <m:t>π</m:t>
                    </m:r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17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70567" y="3649023"/>
                <a:ext cx="3667051" cy="1323439"/>
              </a:xfrm>
              <a:prstGeom prst="rect">
                <a:avLst/>
              </a:prstGeom>
              <a:blipFill>
                <a:blip r:embed="rId2"/>
                <a:stretch>
                  <a:fillRect l="-14120" t="-21659" b="-4239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1202153" y="2386900"/>
            <a:ext cx="3615503" cy="3571877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/>
          </a:p>
        </p:txBody>
      </p:sp>
      <p:cxnSp>
        <p:nvCxnSpPr>
          <p:cNvPr id="5" name="Straight Arrow Connector 4"/>
          <p:cNvCxnSpPr>
            <a:stCxn id="22" idx="7"/>
            <a:endCxn id="15" idx="7"/>
          </p:cNvCxnSpPr>
          <p:nvPr/>
        </p:nvCxnSpPr>
        <p:spPr>
          <a:xfrm flipV="1">
            <a:off x="3056439" y="2909989"/>
            <a:ext cx="1231739" cy="1236927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576455" y="2965941"/>
            <a:ext cx="1153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5cm</a:t>
            </a:r>
            <a:endParaRPr lang="en-GB" sz="4000" dirty="0"/>
          </a:p>
        </p:txBody>
      </p:sp>
      <p:sp>
        <p:nvSpPr>
          <p:cNvPr id="22" name="Oval 21"/>
          <p:cNvSpPr/>
          <p:nvPr/>
        </p:nvSpPr>
        <p:spPr>
          <a:xfrm>
            <a:off x="2944096" y="4128655"/>
            <a:ext cx="131618" cy="12469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4146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3010" y="124413"/>
            <a:ext cx="1158598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The length of an </a:t>
            </a:r>
            <a:r>
              <a:rPr lang="en-GB" sz="6600" b="1" dirty="0">
                <a:solidFill>
                  <a:srgbClr val="FF0000"/>
                </a:solidFill>
              </a:rPr>
              <a:t>arc</a:t>
            </a:r>
            <a:r>
              <a:rPr lang="en-GB" sz="6600" dirty="0"/>
              <a:t> is a fraction of the </a:t>
            </a:r>
            <a:r>
              <a:rPr lang="en-GB" sz="6600" b="1" dirty="0">
                <a:solidFill>
                  <a:schemeClr val="bg1"/>
                </a:solidFill>
              </a:rPr>
              <a:t>circumference  </a:t>
            </a:r>
            <a:r>
              <a:rPr lang="en-GB" sz="6600" dirty="0"/>
              <a:t>.</a:t>
            </a: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 rot="19788692">
            <a:off x="4143422" y="2697570"/>
            <a:ext cx="3397389" cy="3546760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/>
          </a:p>
        </p:txBody>
      </p:sp>
      <p:sp>
        <p:nvSpPr>
          <p:cNvPr id="11" name="Arc 10"/>
          <p:cNvSpPr>
            <a:spLocks/>
          </p:cNvSpPr>
          <p:nvPr/>
        </p:nvSpPr>
        <p:spPr bwMode="auto">
          <a:xfrm rot="19788692">
            <a:off x="5744580" y="2803468"/>
            <a:ext cx="1697914" cy="2505704"/>
          </a:xfrm>
          <a:custGeom>
            <a:avLst/>
            <a:gdLst>
              <a:gd name="T0" fmla="*/ 789 w 21600"/>
              <a:gd name="T1" fmla="*/ 0 h 30536"/>
              <a:gd name="T2" fmla="*/ 750 w 21600"/>
              <a:gd name="T3" fmla="*/ 1538 h 30536"/>
              <a:gd name="T4" fmla="*/ 0 w 21600"/>
              <a:gd name="T5" fmla="*/ 750 h 3053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30536" fill="none" extrusionOk="0">
                <a:moveTo>
                  <a:pt x="15656" y="-1"/>
                </a:moveTo>
                <a:cubicBezTo>
                  <a:pt x="19472" y="4014"/>
                  <a:pt x="21600" y="9342"/>
                  <a:pt x="21600" y="14881"/>
                </a:cubicBezTo>
                <a:cubicBezTo>
                  <a:pt x="21600" y="20799"/>
                  <a:pt x="19171" y="26458"/>
                  <a:pt x="14882" y="30536"/>
                </a:cubicBezTo>
              </a:path>
              <a:path w="21600" h="30536" stroke="0" extrusionOk="0">
                <a:moveTo>
                  <a:pt x="15656" y="-1"/>
                </a:moveTo>
                <a:cubicBezTo>
                  <a:pt x="19472" y="4014"/>
                  <a:pt x="21600" y="9342"/>
                  <a:pt x="21600" y="14881"/>
                </a:cubicBezTo>
                <a:cubicBezTo>
                  <a:pt x="21600" y="20799"/>
                  <a:pt x="19171" y="26458"/>
                  <a:pt x="14882" y="30536"/>
                </a:cubicBezTo>
                <a:lnTo>
                  <a:pt x="0" y="14881"/>
                </a:lnTo>
                <a:lnTo>
                  <a:pt x="15656" y="-1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 rot="19788692">
            <a:off x="5805443" y="4432664"/>
            <a:ext cx="71787" cy="7494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4439554" y="1013313"/>
            <a:ext cx="518341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>
                <a:solidFill>
                  <a:srgbClr val="0000FF"/>
                </a:solidFill>
              </a:rPr>
              <a:t>circumference</a:t>
            </a:r>
            <a:endParaRPr lang="en-GB" sz="2800" dirty="0"/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4493983" y="2012336"/>
            <a:ext cx="499291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448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4429" y="293717"/>
            <a:ext cx="113219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is the fraction of the circle?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/>
              <p:nvPr/>
            </p:nvSpPr>
            <p:spPr>
              <a:xfrm>
                <a:off x="6301047" y="2178338"/>
                <a:ext cx="4699461" cy="27754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90</m:t>
                          </m:r>
                        </m:num>
                        <m:den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360</m:t>
                          </m:r>
                        </m:den>
                      </m:f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9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9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9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kumimoji="0" lang="en-GB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1047" y="2178338"/>
                <a:ext cx="4699461" cy="27754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8828" y="1732881"/>
            <a:ext cx="3769863" cy="415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795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4429" y="293717"/>
            <a:ext cx="113219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is the fraction of the circle?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/>
              <p:nvPr/>
            </p:nvSpPr>
            <p:spPr>
              <a:xfrm>
                <a:off x="6301047" y="2178338"/>
                <a:ext cx="4699461" cy="27754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180</m:t>
                          </m:r>
                        </m:num>
                        <m:den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360</m:t>
                          </m:r>
                        </m:den>
                      </m:f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9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9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kumimoji="0" lang="en-GB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1047" y="2178338"/>
                <a:ext cx="4699461" cy="27754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4349" y="1487345"/>
            <a:ext cx="2685330" cy="495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824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4429" y="293717"/>
            <a:ext cx="113219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is the fraction of the circle?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/>
              <p:nvPr/>
            </p:nvSpPr>
            <p:spPr>
              <a:xfrm>
                <a:off x="6301047" y="2178338"/>
                <a:ext cx="4699461" cy="27754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270</m:t>
                          </m:r>
                        </m:num>
                        <m:den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360</m:t>
                          </m:r>
                        </m:den>
                      </m:f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9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num>
                        <m:den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kumimoji="0" lang="en-GB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1047" y="2178338"/>
                <a:ext cx="4699461" cy="27754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541" y="1658514"/>
            <a:ext cx="4710070" cy="469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38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419</Words>
  <Application>Microsoft Office PowerPoint</Application>
  <PresentationFormat>Widescreen</PresentationFormat>
  <Paragraphs>94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26</cp:revision>
  <dcterms:created xsi:type="dcterms:W3CDTF">2016-01-11T07:50:06Z</dcterms:created>
  <dcterms:modified xsi:type="dcterms:W3CDTF">2022-09-29T10:16:14Z</dcterms:modified>
</cp:coreProperties>
</file>