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81" r:id="rId6"/>
    <p:sldId id="259" r:id="rId7"/>
    <p:sldId id="260" r:id="rId8"/>
    <p:sldId id="257" r:id="rId9"/>
    <p:sldId id="258" r:id="rId10"/>
    <p:sldId id="265" r:id="rId11"/>
    <p:sldId id="267" r:id="rId12"/>
    <p:sldId id="264" r:id="rId13"/>
    <p:sldId id="266" r:id="rId14"/>
    <p:sldId id="276" r:id="rId15"/>
    <p:sldId id="277" r:id="rId16"/>
    <p:sldId id="278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24D37E-814D-409B-805D-9658E2B953A4}" v="12" dt="2024-05-15T07:32:14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324D37E-814D-409B-805D-9658E2B953A4}"/>
    <pc:docChg chg="custSel addSld modSld sldOrd">
      <pc:chgData name="Stewart Gale" userId="3647ddd2-6040-41ae-a96d-232c23482af8" providerId="ADAL" clId="{F324D37E-814D-409B-805D-9658E2B953A4}" dt="2024-05-15T07:32:14.405" v="24" actId="207"/>
      <pc:docMkLst>
        <pc:docMk/>
      </pc:docMkLst>
      <pc:sldChg chg="modSp">
        <pc:chgData name="Stewart Gale" userId="3647ddd2-6040-41ae-a96d-232c23482af8" providerId="ADAL" clId="{F324D37E-814D-409B-805D-9658E2B953A4}" dt="2024-05-15T07:17:10.882" v="23" actId="20577"/>
        <pc:sldMkLst>
          <pc:docMk/>
          <pc:sldMk cId="754413289" sldId="264"/>
        </pc:sldMkLst>
        <pc:spChg chg="mod">
          <ac:chgData name="Stewart Gale" userId="3647ddd2-6040-41ae-a96d-232c23482af8" providerId="ADAL" clId="{F324D37E-814D-409B-805D-9658E2B953A4}" dt="2024-05-15T07:17:10.882" v="23" actId="20577"/>
          <ac:spMkLst>
            <pc:docMk/>
            <pc:sldMk cId="754413289" sldId="264"/>
            <ac:spMk id="11" creationId="{00000000-0000-0000-0000-000000000000}"/>
          </ac:spMkLst>
        </pc:spChg>
      </pc:sldChg>
      <pc:sldChg chg="modSp">
        <pc:chgData name="Stewart Gale" userId="3647ddd2-6040-41ae-a96d-232c23482af8" providerId="ADAL" clId="{F324D37E-814D-409B-805D-9658E2B953A4}" dt="2021-09-12T06:22:29.208" v="4" actId="20577"/>
        <pc:sldMkLst>
          <pc:docMk/>
          <pc:sldMk cId="923143524" sldId="277"/>
        </pc:sldMkLst>
        <pc:spChg chg="mod">
          <ac:chgData name="Stewart Gale" userId="3647ddd2-6040-41ae-a96d-232c23482af8" providerId="ADAL" clId="{F324D37E-814D-409B-805D-9658E2B953A4}" dt="2021-09-12T06:22:29.208" v="4" actId="20577"/>
          <ac:spMkLst>
            <pc:docMk/>
            <pc:sldMk cId="923143524" sldId="277"/>
            <ac:spMk id="9" creationId="{00000000-0000-0000-0000-000000000000}"/>
          </ac:spMkLst>
        </pc:spChg>
      </pc:sldChg>
      <pc:sldChg chg="modSp">
        <pc:chgData name="Stewart Gale" userId="3647ddd2-6040-41ae-a96d-232c23482af8" providerId="ADAL" clId="{F324D37E-814D-409B-805D-9658E2B953A4}" dt="2024-05-15T07:32:14.405" v="24" actId="207"/>
        <pc:sldMkLst>
          <pc:docMk/>
          <pc:sldMk cId="3038654229" sldId="279"/>
        </pc:sldMkLst>
        <pc:spChg chg="mod">
          <ac:chgData name="Stewart Gale" userId="3647ddd2-6040-41ae-a96d-232c23482af8" providerId="ADAL" clId="{F324D37E-814D-409B-805D-9658E2B953A4}" dt="2024-05-15T07:32:14.405" v="24" actId="207"/>
          <ac:spMkLst>
            <pc:docMk/>
            <pc:sldMk cId="3038654229" sldId="279"/>
            <ac:spMk id="18" creationId="{00000000-0000-0000-0000-000000000000}"/>
          </ac:spMkLst>
        </pc:spChg>
      </pc:sldChg>
      <pc:sldChg chg="delSp modSp mod">
        <pc:chgData name="Stewart Gale" userId="3647ddd2-6040-41ae-a96d-232c23482af8" providerId="ADAL" clId="{F324D37E-814D-409B-805D-9658E2B953A4}" dt="2021-11-15T07:04:18.756" v="19" actId="1076"/>
        <pc:sldMkLst>
          <pc:docMk/>
          <pc:sldMk cId="291286751" sldId="281"/>
        </pc:sldMkLst>
        <pc:spChg chg="mod">
          <ac:chgData name="Stewart Gale" userId="3647ddd2-6040-41ae-a96d-232c23482af8" providerId="ADAL" clId="{F324D37E-814D-409B-805D-9658E2B953A4}" dt="2021-11-15T07:04:18.756" v="19" actId="1076"/>
          <ac:spMkLst>
            <pc:docMk/>
            <pc:sldMk cId="291286751" sldId="281"/>
            <ac:spMk id="7" creationId="{00000000-0000-0000-0000-000000000000}"/>
          </ac:spMkLst>
        </pc:spChg>
        <pc:spChg chg="mod">
          <ac:chgData name="Stewart Gale" userId="3647ddd2-6040-41ae-a96d-232c23482af8" providerId="ADAL" clId="{F324D37E-814D-409B-805D-9658E2B953A4}" dt="2021-11-15T07:04:18.756" v="19" actId="1076"/>
          <ac:spMkLst>
            <pc:docMk/>
            <pc:sldMk cId="291286751" sldId="281"/>
            <ac:spMk id="8" creationId="{00000000-0000-0000-0000-000000000000}"/>
          </ac:spMkLst>
        </pc:spChg>
        <pc:spChg chg="del">
          <ac:chgData name="Stewart Gale" userId="3647ddd2-6040-41ae-a96d-232c23482af8" providerId="ADAL" clId="{F324D37E-814D-409B-805D-9658E2B953A4}" dt="2021-11-15T07:03:54.651" v="5" actId="21"/>
          <ac:spMkLst>
            <pc:docMk/>
            <pc:sldMk cId="291286751" sldId="281"/>
            <ac:spMk id="12" creationId="{00000000-0000-0000-0000-000000000000}"/>
          </ac:spMkLst>
        </pc:spChg>
        <pc:picChg chg="mod">
          <ac:chgData name="Stewart Gale" userId="3647ddd2-6040-41ae-a96d-232c23482af8" providerId="ADAL" clId="{F324D37E-814D-409B-805D-9658E2B953A4}" dt="2021-11-15T07:04:18.756" v="19" actId="1076"/>
          <ac:picMkLst>
            <pc:docMk/>
            <pc:sldMk cId="291286751" sldId="281"/>
            <ac:picMk id="9" creationId="{00000000-0000-0000-0000-000000000000}"/>
          </ac:picMkLst>
        </pc:picChg>
        <pc:picChg chg="mod">
          <ac:chgData name="Stewart Gale" userId="3647ddd2-6040-41ae-a96d-232c23482af8" providerId="ADAL" clId="{F324D37E-814D-409B-805D-9658E2B953A4}" dt="2021-11-15T07:04:18.756" v="19" actId="1076"/>
          <ac:picMkLst>
            <pc:docMk/>
            <pc:sldMk cId="291286751" sldId="281"/>
            <ac:picMk id="10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F324D37E-814D-409B-805D-9658E2B953A4}" dt="2021-11-15T07:04:09.895" v="18" actId="1076"/>
        <pc:sldMkLst>
          <pc:docMk/>
          <pc:sldMk cId="2242355734" sldId="282"/>
        </pc:sldMkLst>
        <pc:spChg chg="del mod">
          <ac:chgData name="Stewart Gale" userId="3647ddd2-6040-41ae-a96d-232c23482af8" providerId="ADAL" clId="{F324D37E-814D-409B-805D-9658E2B953A4}" dt="2021-11-15T07:03:59.351" v="10" actId="478"/>
          <ac:spMkLst>
            <pc:docMk/>
            <pc:sldMk cId="2242355734" sldId="282"/>
            <ac:spMk id="2" creationId="{B3AD886F-C19B-459E-B48E-626EC40E0E49}"/>
          </ac:spMkLst>
        </pc:spChg>
        <pc:spChg chg="del">
          <ac:chgData name="Stewart Gale" userId="3647ddd2-6040-41ae-a96d-232c23482af8" providerId="ADAL" clId="{F324D37E-814D-409B-805D-9658E2B953A4}" dt="2021-11-15T07:03:59.351" v="10" actId="478"/>
          <ac:spMkLst>
            <pc:docMk/>
            <pc:sldMk cId="2242355734" sldId="282"/>
            <ac:spMk id="3" creationId="{84893D40-8CDB-4C85-B053-3C4ED0A5E03E}"/>
          </ac:spMkLst>
        </pc:spChg>
        <pc:spChg chg="add mod">
          <ac:chgData name="Stewart Gale" userId="3647ddd2-6040-41ae-a96d-232c23482af8" providerId="ADAL" clId="{F324D37E-814D-409B-805D-9658E2B953A4}" dt="2021-11-15T07:04:09.895" v="18" actId="1076"/>
          <ac:spMkLst>
            <pc:docMk/>
            <pc:sldMk cId="2242355734" sldId="282"/>
            <ac:spMk id="4" creationId="{6797A740-72FB-4A50-A069-EAEF4BD4D0D0}"/>
          </ac:spMkLst>
        </pc:spChg>
      </pc:sldChg>
    </pc:docChg>
  </pc:docChgLst>
  <pc:docChgLst>
    <pc:chgData name="Stewart Gale" userId="3647ddd2-6040-41ae-a96d-232c23482af8" providerId="ADAL" clId="{90A9953C-0D66-4044-B147-7005C2BE3311}"/>
    <pc:docChg chg="custSel delSld modSld">
      <pc:chgData name="Stewart Gale" userId="3647ddd2-6040-41ae-a96d-232c23482af8" providerId="ADAL" clId="{90A9953C-0D66-4044-B147-7005C2BE3311}" dt="2021-03-03T08:28:01.635" v="128" actId="1076"/>
      <pc:docMkLst>
        <pc:docMk/>
      </pc:docMkLst>
      <pc:sldChg chg="modSp">
        <pc:chgData name="Stewart Gale" userId="3647ddd2-6040-41ae-a96d-232c23482af8" providerId="ADAL" clId="{90A9953C-0D66-4044-B147-7005C2BE3311}" dt="2021-03-03T05:18:31.451" v="26" actId="20577"/>
        <pc:sldMkLst>
          <pc:docMk/>
          <pc:sldMk cId="2008338302" sldId="258"/>
        </pc:sldMkLst>
        <pc:spChg chg="mod">
          <ac:chgData name="Stewart Gale" userId="3647ddd2-6040-41ae-a96d-232c23482af8" providerId="ADAL" clId="{90A9953C-0D66-4044-B147-7005C2BE3311}" dt="2021-03-03T05:17:32.922" v="6" actId="20577"/>
          <ac:spMkLst>
            <pc:docMk/>
            <pc:sldMk cId="2008338302" sldId="258"/>
            <ac:spMk id="11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17:34.752" v="8" actId="20577"/>
          <ac:spMkLst>
            <pc:docMk/>
            <pc:sldMk cId="2008338302" sldId="258"/>
            <ac:spMk id="12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18:10.911" v="12" actId="20577"/>
          <ac:spMkLst>
            <pc:docMk/>
            <pc:sldMk cId="2008338302" sldId="258"/>
            <ac:spMk id="15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18:18.081" v="18" actId="20577"/>
          <ac:spMkLst>
            <pc:docMk/>
            <pc:sldMk cId="2008338302" sldId="258"/>
            <ac:spMk id="16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18:26.322" v="22" actId="20577"/>
          <ac:spMkLst>
            <pc:docMk/>
            <pc:sldMk cId="2008338302" sldId="258"/>
            <ac:spMk id="17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18:31.451" v="26" actId="20577"/>
          <ac:spMkLst>
            <pc:docMk/>
            <pc:sldMk cId="2008338302" sldId="258"/>
            <ac:spMk id="18" creationId="{00000000-0000-0000-0000-000000000000}"/>
          </ac:spMkLst>
        </pc:spChg>
      </pc:sldChg>
      <pc:sldChg chg="modSp mod">
        <pc:chgData name="Stewart Gale" userId="3647ddd2-6040-41ae-a96d-232c23482af8" providerId="ADAL" clId="{90A9953C-0D66-4044-B147-7005C2BE3311}" dt="2021-03-03T08:26:47.271" v="99" actId="20577"/>
        <pc:sldMkLst>
          <pc:docMk/>
          <pc:sldMk cId="754413289" sldId="264"/>
        </pc:sldMkLst>
        <pc:spChg chg="mod">
          <ac:chgData name="Stewart Gale" userId="3647ddd2-6040-41ae-a96d-232c23482af8" providerId="ADAL" clId="{90A9953C-0D66-4044-B147-7005C2BE3311}" dt="2021-03-03T08:26:47.271" v="99" actId="20577"/>
          <ac:spMkLst>
            <pc:docMk/>
            <pc:sldMk cId="754413289" sldId="264"/>
            <ac:spMk id="3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26:04.253" v="55" actId="20577"/>
          <ac:spMkLst>
            <pc:docMk/>
            <pc:sldMk cId="754413289" sldId="264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90A9953C-0D66-4044-B147-7005C2BE3311}" dt="2021-03-03T08:26:20.744" v="88" actId="1076"/>
        <pc:sldMkLst>
          <pc:docMk/>
          <pc:sldMk cId="3529410007" sldId="265"/>
        </pc:sldMkLst>
        <pc:spChg chg="mod">
          <ac:chgData name="Stewart Gale" userId="3647ddd2-6040-41ae-a96d-232c23482af8" providerId="ADAL" clId="{90A9953C-0D66-4044-B147-7005C2BE3311}" dt="2021-03-03T08:26:20.744" v="88" actId="1076"/>
          <ac:spMkLst>
            <pc:docMk/>
            <pc:sldMk cId="3529410007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5:23:21.071" v="32" actId="20577"/>
          <ac:spMkLst>
            <pc:docMk/>
            <pc:sldMk cId="3529410007" sldId="265"/>
            <ac:spMk id="10" creationId="{00000000-0000-0000-0000-000000000000}"/>
          </ac:spMkLst>
        </pc:spChg>
      </pc:sldChg>
      <pc:sldChg chg="modSp mod">
        <pc:chgData name="Stewart Gale" userId="3647ddd2-6040-41ae-a96d-232c23482af8" providerId="ADAL" clId="{90A9953C-0D66-4044-B147-7005C2BE3311}" dt="2021-03-03T08:27:07.501" v="113" actId="1076"/>
        <pc:sldMkLst>
          <pc:docMk/>
          <pc:sldMk cId="1796536438" sldId="266"/>
        </pc:sldMkLst>
        <pc:spChg chg="mod">
          <ac:chgData name="Stewart Gale" userId="3647ddd2-6040-41ae-a96d-232c23482af8" providerId="ADAL" clId="{90A9953C-0D66-4044-B147-7005C2BE3311}" dt="2021-03-03T08:27:07.501" v="113" actId="1076"/>
          <ac:spMkLst>
            <pc:docMk/>
            <pc:sldMk cId="1796536438" sldId="266"/>
            <ac:spMk id="3" creationId="{00000000-0000-0000-0000-000000000000}"/>
          </ac:spMkLst>
        </pc:spChg>
      </pc:sldChg>
      <pc:sldChg chg="modSp mod">
        <pc:chgData name="Stewart Gale" userId="3647ddd2-6040-41ae-a96d-232c23482af8" providerId="ADAL" clId="{90A9953C-0D66-4044-B147-7005C2BE3311}" dt="2021-03-03T08:26:14.941" v="87" actId="1076"/>
        <pc:sldMkLst>
          <pc:docMk/>
          <pc:sldMk cId="2368259944" sldId="267"/>
        </pc:sldMkLst>
        <pc:spChg chg="mod">
          <ac:chgData name="Stewart Gale" userId="3647ddd2-6040-41ae-a96d-232c23482af8" providerId="ADAL" clId="{90A9953C-0D66-4044-B147-7005C2BE3311}" dt="2021-03-03T08:26:14.941" v="87" actId="1076"/>
          <ac:spMkLst>
            <pc:docMk/>
            <pc:sldMk cId="2368259944" sldId="267"/>
            <ac:spMk id="3" creationId="{00000000-0000-0000-0000-000000000000}"/>
          </ac:spMkLst>
        </pc:spChg>
      </pc:sldChg>
      <pc:sldChg chg="del">
        <pc:chgData name="Stewart Gale" userId="3647ddd2-6040-41ae-a96d-232c23482af8" providerId="ADAL" clId="{90A9953C-0D66-4044-B147-7005C2BE3311}" dt="2021-03-03T04:44:51.425" v="3" actId="47"/>
        <pc:sldMkLst>
          <pc:docMk/>
          <pc:sldMk cId="1933416726" sldId="268"/>
        </pc:sldMkLst>
      </pc:sldChg>
      <pc:sldChg chg="del">
        <pc:chgData name="Stewart Gale" userId="3647ddd2-6040-41ae-a96d-232c23482af8" providerId="ADAL" clId="{90A9953C-0D66-4044-B147-7005C2BE3311}" dt="2021-03-03T04:44:50.529" v="2" actId="47"/>
        <pc:sldMkLst>
          <pc:docMk/>
          <pc:sldMk cId="2657019745" sldId="270"/>
        </pc:sldMkLst>
      </pc:sldChg>
      <pc:sldChg chg="del">
        <pc:chgData name="Stewart Gale" userId="3647ddd2-6040-41ae-a96d-232c23482af8" providerId="ADAL" clId="{90A9953C-0D66-4044-B147-7005C2BE3311}" dt="2021-03-03T04:44:49.598" v="1" actId="47"/>
        <pc:sldMkLst>
          <pc:docMk/>
          <pc:sldMk cId="2571668062" sldId="271"/>
        </pc:sldMkLst>
      </pc:sldChg>
      <pc:sldChg chg="del">
        <pc:chgData name="Stewart Gale" userId="3647ddd2-6040-41ae-a96d-232c23482af8" providerId="ADAL" clId="{90A9953C-0D66-4044-B147-7005C2BE3311}" dt="2021-03-03T04:44:47.170" v="0" actId="47"/>
        <pc:sldMkLst>
          <pc:docMk/>
          <pc:sldMk cId="2011381022" sldId="272"/>
        </pc:sldMkLst>
      </pc:sldChg>
      <pc:sldChg chg="modSp mod">
        <pc:chgData name="Stewart Gale" userId="3647ddd2-6040-41ae-a96d-232c23482af8" providerId="ADAL" clId="{90A9953C-0D66-4044-B147-7005C2BE3311}" dt="2021-03-03T08:28:01.635" v="128" actId="1076"/>
        <pc:sldMkLst>
          <pc:docMk/>
          <pc:sldMk cId="923143524" sldId="277"/>
        </pc:sldMkLst>
        <pc:spChg chg="mod">
          <ac:chgData name="Stewart Gale" userId="3647ddd2-6040-41ae-a96d-232c23482af8" providerId="ADAL" clId="{90A9953C-0D66-4044-B147-7005C2BE3311}" dt="2021-03-03T08:27:41.121" v="117" actId="20577"/>
          <ac:spMkLst>
            <pc:docMk/>
            <pc:sldMk cId="923143524" sldId="277"/>
            <ac:spMk id="5" creationId="{00000000-0000-0000-0000-000000000000}"/>
          </ac:spMkLst>
        </pc:spChg>
        <pc:spChg chg="mod">
          <ac:chgData name="Stewart Gale" userId="3647ddd2-6040-41ae-a96d-232c23482af8" providerId="ADAL" clId="{90A9953C-0D66-4044-B147-7005C2BE3311}" dt="2021-03-03T08:28:01.635" v="128" actId="1076"/>
          <ac:spMkLst>
            <pc:docMk/>
            <pc:sldMk cId="923143524" sldId="277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27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55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91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88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536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11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19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07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89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18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13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3DC0E-5A15-405C-A3D4-B01EE8FFB729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A7EC5-34A5-49F7-B598-B7D5FB577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58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97A740-72FB-4A50-A069-EAEF4BD4D0D0}"/>
              </a:ext>
            </a:extLst>
          </p:cNvPr>
          <p:cNvSpPr/>
          <p:nvPr/>
        </p:nvSpPr>
        <p:spPr>
          <a:xfrm>
            <a:off x="498071" y="1461622"/>
            <a:ext cx="1099566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Bounds and Calculations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24235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1603" y="296485"/>
            <a:ext cx="11654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800" dirty="0"/>
              <a:t> = 33 and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4800" dirty="0"/>
              <a:t> = 49</a:t>
            </a:r>
          </a:p>
          <a:p>
            <a:pPr algn="ctr"/>
            <a:r>
              <a:rPr lang="en-GB" sz="4800" dirty="0"/>
              <a:t>are rounded to the nearest whole number.</a:t>
            </a:r>
          </a:p>
          <a:p>
            <a:pPr algn="ctr"/>
            <a:r>
              <a:rPr lang="en-GB" sz="4800" dirty="0"/>
              <a:t>What is the lower bound for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800" dirty="0"/>
              <a:t> +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GB" sz="4800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51363" y="3318163"/>
            <a:ext cx="77308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32.5 + 48.5 = </a:t>
            </a:r>
            <a:r>
              <a:rPr lang="en-GB" sz="8800" b="1" dirty="0"/>
              <a:t>81</a:t>
            </a:r>
          </a:p>
        </p:txBody>
      </p:sp>
    </p:spTree>
    <p:extLst>
      <p:ext uri="{BB962C8B-B14F-4D97-AF65-F5344CB8AC3E}">
        <p14:creationId xmlns:p14="http://schemas.microsoft.com/office/powerpoint/2010/main" val="352941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5182" y="285402"/>
            <a:ext cx="10259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4800" dirty="0"/>
              <a:t> = 2.2 and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4800" dirty="0"/>
              <a:t> = 1.6</a:t>
            </a:r>
          </a:p>
          <a:p>
            <a:pPr algn="ctr"/>
            <a:r>
              <a:rPr lang="en-GB" sz="4800" dirty="0"/>
              <a:t>are round to 1 decimal place.</a:t>
            </a:r>
          </a:p>
          <a:p>
            <a:pPr algn="ctr"/>
            <a:r>
              <a:rPr lang="en-GB" sz="4800" dirty="0"/>
              <a:t>What is the upper bound for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4800" dirty="0"/>
              <a:t> –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GB" sz="4800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5182" y="3470563"/>
            <a:ext cx="103354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2.25 – 1.55 = </a:t>
            </a:r>
            <a:r>
              <a:rPr lang="en-GB" sz="8800" b="1" dirty="0"/>
              <a:t>0.7</a:t>
            </a:r>
          </a:p>
        </p:txBody>
      </p:sp>
    </p:spTree>
    <p:extLst>
      <p:ext uri="{BB962C8B-B14F-4D97-AF65-F5344CB8AC3E}">
        <p14:creationId xmlns:p14="http://schemas.microsoft.com/office/powerpoint/2010/main" val="236825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6691" y="290944"/>
            <a:ext cx="10259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4800" dirty="0"/>
              <a:t> = 2.1 and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4800" dirty="0"/>
              <a:t> = 5.4</a:t>
            </a:r>
          </a:p>
          <a:p>
            <a:pPr algn="ctr"/>
            <a:r>
              <a:rPr lang="en-GB" sz="4800" dirty="0"/>
              <a:t>are round to 1 decimal place.</a:t>
            </a:r>
          </a:p>
          <a:p>
            <a:pPr algn="ctr"/>
            <a:r>
              <a:rPr lang="en-GB" sz="4800" dirty="0"/>
              <a:t>What is the lower bound for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4800" dirty="0"/>
              <a:t> x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4800" dirty="0"/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5182" y="3470563"/>
            <a:ext cx="103354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2.05 x 5.35 = </a:t>
            </a:r>
            <a:r>
              <a:rPr lang="en-GB" sz="8800" b="1" dirty="0"/>
              <a:t>10.9675</a:t>
            </a:r>
          </a:p>
        </p:txBody>
      </p:sp>
    </p:spTree>
    <p:extLst>
      <p:ext uri="{BB962C8B-B14F-4D97-AF65-F5344CB8AC3E}">
        <p14:creationId xmlns:p14="http://schemas.microsoft.com/office/powerpoint/2010/main" val="7544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35182" y="313111"/>
                <a:ext cx="1025929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800" dirty="0"/>
                  <a:t> = 77 and 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GB" sz="4800" dirty="0"/>
                  <a:t> = 25</a:t>
                </a:r>
              </a:p>
              <a:p>
                <a:pPr algn="ctr"/>
                <a:r>
                  <a:rPr lang="en-GB" sz="4800" dirty="0"/>
                  <a:t>are round to the nearest whole number.</a:t>
                </a:r>
              </a:p>
              <a:p>
                <a:pPr algn="ctr"/>
                <a:r>
                  <a:rPr lang="en-GB" sz="4800" dirty="0"/>
                  <a:t>What is the lower bound for 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i="1" smtClean="0">
                        <a:latin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4800" dirty="0"/>
                  <a:t> </a:t>
                </a:r>
                <a:r>
                  <a:rPr lang="en-GB" sz="4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 </a:t>
                </a:r>
                <a:r>
                  <a:rPr lang="en-GB" sz="4800" dirty="0"/>
                  <a:t>?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182" y="313111"/>
                <a:ext cx="10259291" cy="2308324"/>
              </a:xfrm>
              <a:prstGeom prst="rect">
                <a:avLst/>
              </a:prstGeom>
              <a:blipFill>
                <a:blip r:embed="rId2"/>
                <a:stretch>
                  <a:fillRect l="-1901" t="-6596" r="-1901" b="-1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35182" y="3470563"/>
            <a:ext cx="103354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76.5 ÷ 25.5 = </a:t>
            </a:r>
            <a:r>
              <a:rPr lang="en-GB" sz="88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9653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2057398" y="2050672"/>
            <a:ext cx="4195482" cy="3274359"/>
          </a:xfrm>
          <a:prstGeom prst="rtTriangl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10464" y="127070"/>
            <a:ext cx="11221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</a:t>
            </a:r>
            <a:r>
              <a:rPr lang="en-GB" sz="4800" b="1" dirty="0"/>
              <a:t>upper bound </a:t>
            </a:r>
          </a:p>
          <a:p>
            <a:pPr algn="ctr"/>
            <a:r>
              <a:rPr lang="en-GB" sz="4800" dirty="0"/>
              <a:t>for the </a:t>
            </a:r>
            <a:r>
              <a:rPr lang="en-GB" sz="4800" b="1" dirty="0"/>
              <a:t>perimeter </a:t>
            </a:r>
            <a:r>
              <a:rPr lang="en-GB" sz="4800" dirty="0"/>
              <a:t>of the shape?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84292" y="5325031"/>
            <a:ext cx="4262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4cm</a:t>
            </a:r>
            <a:r>
              <a:rPr lang="en-GB" sz="3200" dirty="0"/>
              <a:t> </a:t>
            </a:r>
          </a:p>
          <a:p>
            <a:pPr algn="ctr"/>
            <a:r>
              <a:rPr lang="en-GB" sz="3200" dirty="0"/>
              <a:t>(nearest whole number)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0156" y="2826863"/>
            <a:ext cx="2615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  <a:r>
              <a:rPr lang="en-GB" sz="3200" dirty="0"/>
              <a:t> (to 1 sf)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1851" y="3333909"/>
            <a:ext cx="1602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3.0cm</a:t>
            </a:r>
            <a:r>
              <a:rPr lang="en-GB" sz="3200" dirty="0"/>
              <a:t> (to 1 </a:t>
            </a:r>
            <a:r>
              <a:rPr lang="en-GB" sz="3200" dirty="0" err="1"/>
              <a:t>dp</a:t>
            </a:r>
            <a:r>
              <a:rPr lang="en-GB" sz="3200" dirty="0"/>
              <a:t>)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041338" y="2211300"/>
          <a:ext cx="2143648" cy="3291840"/>
        </p:xfrm>
        <a:graphic>
          <a:graphicData uri="http://schemas.openxmlformats.org/drawingml/2006/table">
            <a:tbl>
              <a:tblPr/>
              <a:tblGrid>
                <a:gridCol w="214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045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152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152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152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048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9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7" b="6558"/>
          <a:stretch/>
        </p:blipFill>
        <p:spPr>
          <a:xfrm>
            <a:off x="246460" y="1395548"/>
            <a:ext cx="4431575" cy="5221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8035" y="247774"/>
            <a:ext cx="6825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 elevator must not exceed </a:t>
            </a:r>
            <a:r>
              <a:rPr lang="en-GB" sz="3600" b="1" dirty="0"/>
              <a:t>161kg</a:t>
            </a:r>
            <a:r>
              <a:rPr lang="en-GB" sz="36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67273" y="2612017"/>
            <a:ext cx="717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Are they safe to get on the elevator?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27913" y="3385281"/>
            <a:ext cx="49741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No it is not safe!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Upper = 100.5 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Upper = 60.5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Upper Total = </a:t>
            </a:r>
            <a:r>
              <a:rPr lang="en-GB" sz="4000" b="1" dirty="0">
                <a:solidFill>
                  <a:srgbClr val="FF0000"/>
                </a:solidFill>
              </a:rPr>
              <a:t>161kg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Lower Lift = </a:t>
            </a:r>
            <a:r>
              <a:rPr lang="en-GB" sz="4000" b="1" dirty="0">
                <a:solidFill>
                  <a:srgbClr val="FF0000"/>
                </a:solidFill>
              </a:rPr>
              <a:t>160.5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69625" y="1179174"/>
            <a:ext cx="6690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All measurement have been taken </a:t>
            </a:r>
          </a:p>
          <a:p>
            <a:pPr lvl="0" algn="ctr"/>
            <a:r>
              <a:rPr lang="en-GB" sz="3600" dirty="0">
                <a:solidFill>
                  <a:prstClr val="black"/>
                </a:solidFill>
              </a:rPr>
              <a:t>to the </a:t>
            </a:r>
            <a:r>
              <a:rPr lang="en-GB" sz="3600" b="1" dirty="0">
                <a:solidFill>
                  <a:prstClr val="black"/>
                </a:solidFill>
              </a:rPr>
              <a:t>nearest kg</a:t>
            </a:r>
            <a:r>
              <a:rPr lang="en-GB" sz="36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7901" y="4006242"/>
            <a:ext cx="1075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100kg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19083" y="3363643"/>
            <a:ext cx="893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60kg</a:t>
            </a:r>
          </a:p>
        </p:txBody>
      </p:sp>
    </p:spTree>
    <p:extLst>
      <p:ext uri="{BB962C8B-B14F-4D97-AF65-F5344CB8AC3E}">
        <p14:creationId xmlns:p14="http://schemas.microsoft.com/office/powerpoint/2010/main" val="92314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229915"/>
            <a:ext cx="11783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</a:pPr>
            <a:r>
              <a:rPr lang="en-GB" sz="3200" dirty="0">
                <a:effectLst/>
                <a:ea typeface="Times New Roman" panose="02020603050405020304" pitchFamily="18" charset="0"/>
              </a:rPr>
              <a:t>Will Beryl’s cup ever overflow?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69989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A coffee machine dispenses </a:t>
            </a:r>
            <a:r>
              <a:rPr lang="en-GB" sz="3200" b="1" dirty="0">
                <a:solidFill>
                  <a:srgbClr val="FF0000"/>
                </a:solidFill>
              </a:rPr>
              <a:t>130 millilitres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/>
              <a:t>of black coffee </a:t>
            </a:r>
          </a:p>
          <a:p>
            <a:pPr algn="ctr"/>
            <a:r>
              <a:rPr lang="en-GB" sz="3200" dirty="0"/>
              <a:t>into cups with a capacity of </a:t>
            </a:r>
            <a:r>
              <a:rPr lang="en-GB" sz="3200" b="1" dirty="0">
                <a:solidFill>
                  <a:srgbClr val="FF0000"/>
                </a:solidFill>
              </a:rPr>
              <a:t>175 millilitres</a:t>
            </a:r>
            <a:r>
              <a:rPr lang="en-GB" sz="32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25761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</a:pPr>
            <a:r>
              <a:rPr lang="en-GB" sz="3200" dirty="0">
                <a:solidFill>
                  <a:prstClr val="black"/>
                </a:solidFill>
                <a:ea typeface="Times New Roman" panose="02020603050405020304" pitchFamily="18" charset="0"/>
              </a:rPr>
              <a:t>These values are accurate to </a:t>
            </a:r>
            <a:r>
              <a:rPr lang="en-GB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3 significant figures</a:t>
            </a:r>
            <a:r>
              <a:rPr lang="en-GB" sz="3200" dirty="0">
                <a:solidFill>
                  <a:prstClr val="black"/>
                </a:solidFill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2051862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Milk is supplied in small cartons which contain </a:t>
            </a:r>
            <a:r>
              <a:rPr lang="en-GB" sz="3200" b="1" dirty="0">
                <a:solidFill>
                  <a:srgbClr val="0070C0"/>
                </a:solidFill>
              </a:rPr>
              <a:t>21 millilitres</a:t>
            </a:r>
            <a:r>
              <a:rPr lang="en-GB" sz="3200" dirty="0"/>
              <a:t>,</a:t>
            </a:r>
          </a:p>
          <a:p>
            <a:pPr algn="ctr"/>
            <a:r>
              <a:rPr lang="en-GB" sz="3200" dirty="0"/>
              <a:t> accurate to the </a:t>
            </a:r>
            <a:r>
              <a:rPr lang="en-GB" sz="3200" b="1" dirty="0">
                <a:solidFill>
                  <a:srgbClr val="0070C0"/>
                </a:solidFill>
              </a:rPr>
              <a:t>nearest millilitre</a:t>
            </a:r>
            <a:r>
              <a:rPr lang="en-GB" sz="3200" dirty="0"/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376449"/>
            <a:ext cx="120803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</a:tabLst>
            </a:pPr>
            <a:r>
              <a:rPr lang="en-GB" sz="3200" dirty="0">
                <a:solidFill>
                  <a:prstClr val="black"/>
                </a:solidFill>
                <a:ea typeface="Times New Roman" panose="02020603050405020304" pitchFamily="18" charset="0"/>
              </a:rPr>
              <a:t>Beryl likes milky coffee and always puts </a:t>
            </a:r>
            <a:r>
              <a:rPr lang="en-GB" sz="3200" b="1" dirty="0">
                <a:solidFill>
                  <a:srgbClr val="0070C0"/>
                </a:solidFill>
                <a:ea typeface="Times New Roman" panose="02020603050405020304" pitchFamily="18" charset="0"/>
              </a:rPr>
              <a:t>2 cartons </a:t>
            </a:r>
            <a:r>
              <a:rPr lang="en-GB" sz="3200" dirty="0">
                <a:solidFill>
                  <a:prstClr val="black"/>
                </a:solidFill>
                <a:ea typeface="Times New Roman" panose="02020603050405020304" pitchFamily="18" charset="0"/>
              </a:rPr>
              <a:t>of milk in her coffee.</a:t>
            </a:r>
          </a:p>
        </p:txBody>
      </p:sp>
      <p:pic>
        <p:nvPicPr>
          <p:cNvPr id="1026" name="Picture 2" descr="http://www.morphyrichards.co.uk/Images/Products/Default/xlarge/HR172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59" y="3935049"/>
            <a:ext cx="2561867" cy="284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36" y="5189052"/>
            <a:ext cx="1269547" cy="14426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97" y="5144364"/>
            <a:ext cx="2577614" cy="17097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059" y="3961224"/>
            <a:ext cx="1236889" cy="140555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41184" y="4816600"/>
            <a:ext cx="478971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/>
              <a:t>No</a:t>
            </a:r>
          </a:p>
          <a:p>
            <a:pPr algn="ctr"/>
            <a:r>
              <a:rPr lang="en-GB" sz="2800" dirty="0">
                <a:solidFill>
                  <a:srgbClr val="FF0000"/>
                </a:solidFill>
              </a:rPr>
              <a:t>Coffee (Upper) = 130.5 </a:t>
            </a:r>
          </a:p>
          <a:p>
            <a:pPr algn="ctr"/>
            <a:r>
              <a:rPr lang="en-GB" sz="2800" dirty="0">
                <a:solidFill>
                  <a:srgbClr val="0070C0"/>
                </a:solidFill>
              </a:rPr>
              <a:t>Milk (Upper) = 21.5 + 21.5 = 43</a:t>
            </a:r>
          </a:p>
          <a:p>
            <a:pPr algn="ctr"/>
            <a:r>
              <a:rPr lang="en-GB" sz="2800" dirty="0">
                <a:solidFill>
                  <a:srgbClr val="00B050"/>
                </a:solidFill>
              </a:rPr>
              <a:t>Cup (Lower) = 174.5 </a:t>
            </a:r>
          </a:p>
        </p:txBody>
      </p:sp>
    </p:spTree>
    <p:extLst>
      <p:ext uri="{BB962C8B-B14F-4D97-AF65-F5344CB8AC3E}">
        <p14:creationId xmlns:p14="http://schemas.microsoft.com/office/powerpoint/2010/main" val="384128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79975" y="3596227"/>
            <a:ext cx="707690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What is the greatest number of bars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that Peter can </a:t>
            </a:r>
            <a:r>
              <a:rPr kumimoji="0" lang="en-GB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safely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put into the van?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39097" y="49022"/>
            <a:ext cx="4179330" cy="1977545"/>
            <a:chOff x="804230" y="835904"/>
            <a:chExt cx="3712685" cy="16745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4460" t="18470" r="3826" b="19187"/>
            <a:stretch/>
          </p:blipFill>
          <p:spPr>
            <a:xfrm>
              <a:off x="804230" y="835904"/>
              <a:ext cx="3712685" cy="1674564"/>
            </a:xfrm>
            <a:prstGeom prst="rect">
              <a:avLst/>
            </a:prstGeom>
          </p:spPr>
        </p:pic>
        <p:pic>
          <p:nvPicPr>
            <p:cNvPr id="8" name="Picture 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8" t="5500" r="62779" b="5500"/>
            <a:stretch/>
          </p:blipFill>
          <p:spPr bwMode="auto">
            <a:xfrm>
              <a:off x="2390659" y="1145754"/>
              <a:ext cx="1322026" cy="711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9"/>
          <p:cNvSpPr/>
          <p:nvPr/>
        </p:nvSpPr>
        <p:spPr>
          <a:xfrm>
            <a:off x="6108851" y="140792"/>
            <a:ext cx="39107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GB" altLang="en-US" sz="3200" dirty="0">
                <a:solidFill>
                  <a:prstClr val="black"/>
                </a:solidFill>
                <a:ea typeface="Times New Roman" panose="02020603050405020304" pitchFamily="18" charset="0"/>
              </a:rPr>
              <a:t>Peter transports metal bars in his van.</a:t>
            </a:r>
            <a:endParaRPr lang="en-GB" altLang="en-US" sz="3200" dirty="0">
              <a:solidFill>
                <a:prstClr val="black"/>
              </a:solidFill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6" t="19231" b="11746"/>
          <a:stretch/>
        </p:blipFill>
        <p:spPr bwMode="auto">
          <a:xfrm>
            <a:off x="7244370" y="1288843"/>
            <a:ext cx="1681956" cy="68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767839" y="2026567"/>
            <a:ext cx="831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GB" altLang="en-US" sz="3200" dirty="0">
                <a:solidFill>
                  <a:prstClr val="black"/>
                </a:solidFill>
                <a:ea typeface="Times New Roman" panose="02020603050405020304" pitchFamily="18" charset="0"/>
              </a:rPr>
              <a:t>For safety reasons Peter assumes that:</a:t>
            </a:r>
            <a:endParaRPr lang="en-GB" altLang="en-US" sz="3200" dirty="0">
              <a:solidFill>
                <a:prstClr val="black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GB" altLang="en-US" sz="3200" dirty="0">
                <a:solidFill>
                  <a:prstClr val="black"/>
                </a:solidFill>
                <a:ea typeface="Times New Roman" panose="02020603050405020304" pitchFamily="18" charset="0"/>
              </a:rPr>
              <a:t>1200 is rounded correct to 2 significant figures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GB" altLang="en-US" sz="3200" dirty="0">
                <a:solidFill>
                  <a:prstClr val="black"/>
                </a:solidFill>
                <a:ea typeface="Times New Roman" panose="02020603050405020304" pitchFamily="18" charset="0"/>
              </a:rPr>
              <a:t>60 is rounded correct to 1 significant figure.</a:t>
            </a:r>
            <a:endParaRPr lang="en-GB" altLang="en-US" sz="32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91948" y="4734671"/>
            <a:ext cx="59860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Van (Lower) = 1150kg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ea typeface="Times New Roman" panose="02020603050405020304" pitchFamily="18" charset="0"/>
              </a:rPr>
              <a:t>Brick (Upper) = 65</a:t>
            </a:r>
            <a:endParaRPr lang="en-GB" sz="3200" dirty="0">
              <a:solidFill>
                <a:srgbClr val="FF0000"/>
              </a:solidFill>
            </a:endParaRPr>
          </a:p>
          <a:p>
            <a:pPr algn="ctr"/>
            <a:r>
              <a:rPr lang="en-GB" sz="3200" dirty="0">
                <a:solidFill>
                  <a:srgbClr val="FF0000"/>
                </a:solidFill>
                <a:ea typeface="Times New Roman" panose="02020603050405020304" pitchFamily="18" charset="0"/>
              </a:rPr>
              <a:t>1150 ÷ 65 = 17.6923…</a:t>
            </a:r>
          </a:p>
          <a:p>
            <a:pPr algn="ctr"/>
            <a:r>
              <a:rPr lang="en-GB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17 is the greatest number of bars</a:t>
            </a:r>
          </a:p>
        </p:txBody>
      </p:sp>
    </p:spTree>
    <p:extLst>
      <p:ext uri="{BB962C8B-B14F-4D97-AF65-F5344CB8AC3E}">
        <p14:creationId xmlns:p14="http://schemas.microsoft.com/office/powerpoint/2010/main" val="303865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4" descr="http://media.popcultcha.com.au/media/catalog/product/cache/1/image/9df78eab33525d08d6e5fb8d27136e95/e/n/entrm-1052-michael-jordan-home-jersey-series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7" t="7057" r="11456" b="7175"/>
          <a:stretch/>
        </p:blipFill>
        <p:spPr bwMode="auto">
          <a:xfrm>
            <a:off x="332015" y="1768929"/>
            <a:ext cx="2656114" cy="485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Straight Arrow Connector 44"/>
          <p:cNvCxnSpPr/>
          <p:nvPr/>
        </p:nvCxnSpPr>
        <p:spPr>
          <a:xfrm flipH="1" flipV="1">
            <a:off x="2715077" y="1901826"/>
            <a:ext cx="1" cy="45520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04" name="TextBox 45"/>
          <p:cNvSpPr txBox="1">
            <a:spLocks noChangeArrowheads="1"/>
          </p:cNvSpPr>
          <p:nvPr/>
        </p:nvSpPr>
        <p:spPr bwMode="auto">
          <a:xfrm>
            <a:off x="2715077" y="3768047"/>
            <a:ext cx="34897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Arial" panose="020B0604020202020204" pitchFamily="34" charset="0"/>
              </a:rPr>
              <a:t>198</a:t>
            </a:r>
            <a:r>
              <a:rPr lang="en-GB" altLang="en-US" dirty="0">
                <a:latin typeface="Arial" panose="020B0604020202020204" pitchFamily="34" charset="0"/>
              </a:rPr>
              <a:t> cm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to nearest cm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555" y="147500"/>
            <a:ext cx="11375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/>
              <a:t>What is the upper and lower bounds of Michael Jordan's height?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6262070" y="2558911"/>
            <a:ext cx="2781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Upper =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10991" y="5073865"/>
            <a:ext cx="2917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Lower = </a:t>
            </a:r>
          </a:p>
        </p:txBody>
      </p:sp>
      <p:sp>
        <p:nvSpPr>
          <p:cNvPr id="7" name="Rectangle 6"/>
          <p:cNvSpPr/>
          <p:nvPr/>
        </p:nvSpPr>
        <p:spPr>
          <a:xfrm>
            <a:off x="9182226" y="2651244"/>
            <a:ext cx="2356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5400" b="1" dirty="0">
                <a:solidFill>
                  <a:prstClr val="black"/>
                </a:solidFill>
                <a:latin typeface="Arial" panose="020B0604020202020204" pitchFamily="34" charset="0"/>
              </a:rPr>
              <a:t>198.5</a:t>
            </a:r>
            <a:endParaRPr lang="en-GB" sz="5400" dirty="0"/>
          </a:p>
        </p:txBody>
      </p:sp>
      <p:sp>
        <p:nvSpPr>
          <p:cNvPr id="22" name="Rectangle 21"/>
          <p:cNvSpPr/>
          <p:nvPr/>
        </p:nvSpPr>
        <p:spPr>
          <a:xfrm>
            <a:off x="9182225" y="5166198"/>
            <a:ext cx="2356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5400" b="1" dirty="0">
                <a:solidFill>
                  <a:prstClr val="black"/>
                </a:solidFill>
                <a:latin typeface="Arial" panose="020B0604020202020204" pitchFamily="34" charset="0"/>
              </a:rPr>
              <a:t>197.5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08138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Arrow Connector 44"/>
          <p:cNvCxnSpPr/>
          <p:nvPr/>
        </p:nvCxnSpPr>
        <p:spPr>
          <a:xfrm flipV="1">
            <a:off x="2715077" y="1763486"/>
            <a:ext cx="1" cy="48550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04" name="TextBox 45"/>
          <p:cNvSpPr txBox="1">
            <a:spLocks noChangeArrowheads="1"/>
          </p:cNvSpPr>
          <p:nvPr/>
        </p:nvSpPr>
        <p:spPr bwMode="auto">
          <a:xfrm>
            <a:off x="2715077" y="3574574"/>
            <a:ext cx="34897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Arial" panose="020B0604020202020204" pitchFamily="34" charset="0"/>
              </a:rPr>
              <a:t>2.16</a:t>
            </a:r>
            <a:r>
              <a:rPr lang="en-GB" altLang="en-US" dirty="0">
                <a:latin typeface="Arial" panose="020B0604020202020204" pitchFamily="34" charset="0"/>
              </a:rPr>
              <a:t> 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to 2 decimal place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555" y="147500"/>
            <a:ext cx="11375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/>
              <a:t>What is the upper and lower bounds of </a:t>
            </a:r>
            <a:r>
              <a:rPr lang="en-GB" sz="5400" dirty="0" err="1"/>
              <a:t>LeBron</a:t>
            </a:r>
            <a:r>
              <a:rPr lang="en-GB" sz="5400" dirty="0"/>
              <a:t> James height?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6262070" y="2558911"/>
            <a:ext cx="2781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Upper =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10991" y="5073865"/>
            <a:ext cx="2917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Lower = </a:t>
            </a:r>
          </a:p>
        </p:txBody>
      </p:sp>
      <p:sp>
        <p:nvSpPr>
          <p:cNvPr id="7" name="Rectangle 6"/>
          <p:cNvSpPr/>
          <p:nvPr/>
        </p:nvSpPr>
        <p:spPr>
          <a:xfrm>
            <a:off x="9182226" y="2651244"/>
            <a:ext cx="2356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5400" b="1" dirty="0">
                <a:solidFill>
                  <a:prstClr val="black"/>
                </a:solidFill>
                <a:latin typeface="Arial" panose="020B0604020202020204" pitchFamily="34" charset="0"/>
              </a:rPr>
              <a:t>2.165</a:t>
            </a:r>
            <a:endParaRPr lang="en-GB" sz="5400" dirty="0"/>
          </a:p>
        </p:txBody>
      </p:sp>
      <p:sp>
        <p:nvSpPr>
          <p:cNvPr id="22" name="Rectangle 21"/>
          <p:cNvSpPr/>
          <p:nvPr/>
        </p:nvSpPr>
        <p:spPr>
          <a:xfrm>
            <a:off x="9182225" y="5166198"/>
            <a:ext cx="2356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5400" b="1" dirty="0">
                <a:solidFill>
                  <a:prstClr val="black"/>
                </a:solidFill>
                <a:latin typeface="Arial" panose="020B0604020202020204" pitchFamily="34" charset="0"/>
              </a:rPr>
              <a:t>2.155</a:t>
            </a:r>
            <a:endParaRPr lang="en-GB" sz="5400" dirty="0"/>
          </a:p>
        </p:txBody>
      </p:sp>
      <p:pic>
        <p:nvPicPr>
          <p:cNvPr id="1026" name="Picture 2" descr="Image result for Lebron james whit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9" r="24998"/>
          <a:stretch/>
        </p:blipFill>
        <p:spPr bwMode="auto">
          <a:xfrm>
            <a:off x="175502" y="1648157"/>
            <a:ext cx="2470148" cy="505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4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Arrow Connector 44"/>
          <p:cNvCxnSpPr/>
          <p:nvPr/>
        </p:nvCxnSpPr>
        <p:spPr>
          <a:xfrm flipH="1" flipV="1">
            <a:off x="2701281" y="1692729"/>
            <a:ext cx="13796" cy="492578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04" name="TextBox 45"/>
          <p:cNvSpPr txBox="1">
            <a:spLocks noChangeArrowheads="1"/>
          </p:cNvSpPr>
          <p:nvPr/>
        </p:nvSpPr>
        <p:spPr bwMode="auto">
          <a:xfrm>
            <a:off x="2644068" y="3574574"/>
            <a:ext cx="387622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Arial" panose="020B0604020202020204" pitchFamily="34" charset="0"/>
              </a:rPr>
              <a:t>2.0</a:t>
            </a:r>
            <a:r>
              <a:rPr lang="en-GB" altLang="en-US" dirty="0">
                <a:latin typeface="Arial" panose="020B0604020202020204" pitchFamily="34" charset="0"/>
              </a:rPr>
              <a:t> metres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to 2 significant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375555" y="147500"/>
            <a:ext cx="11375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/>
              <a:t>What is the upper and lower bounds of Kobe </a:t>
            </a:r>
            <a:r>
              <a:rPr lang="en-GB" sz="5400" dirty="0" err="1"/>
              <a:t>Byrant</a:t>
            </a:r>
            <a:r>
              <a:rPr lang="en-GB" sz="5400" dirty="0"/>
              <a:t> height?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6262070" y="2558911"/>
            <a:ext cx="2781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Upper =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10991" y="5073865"/>
            <a:ext cx="2917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Lower = </a:t>
            </a:r>
          </a:p>
        </p:txBody>
      </p:sp>
      <p:sp>
        <p:nvSpPr>
          <p:cNvPr id="7" name="Rectangle 6"/>
          <p:cNvSpPr/>
          <p:nvPr/>
        </p:nvSpPr>
        <p:spPr>
          <a:xfrm>
            <a:off x="9182226" y="2651244"/>
            <a:ext cx="2356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5400" b="1" dirty="0">
                <a:solidFill>
                  <a:prstClr val="black"/>
                </a:solidFill>
                <a:latin typeface="Arial" panose="020B0604020202020204" pitchFamily="34" charset="0"/>
              </a:rPr>
              <a:t>2.05</a:t>
            </a:r>
            <a:endParaRPr lang="en-GB" sz="5400" dirty="0"/>
          </a:p>
        </p:txBody>
      </p:sp>
      <p:sp>
        <p:nvSpPr>
          <p:cNvPr id="22" name="Rectangle 21"/>
          <p:cNvSpPr/>
          <p:nvPr/>
        </p:nvSpPr>
        <p:spPr>
          <a:xfrm>
            <a:off x="9182225" y="5166198"/>
            <a:ext cx="1583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b="1" dirty="0">
                <a:solidFill>
                  <a:prstClr val="black"/>
                </a:solidFill>
                <a:latin typeface="Arial" panose="020B0604020202020204" pitchFamily="34" charset="0"/>
              </a:rPr>
              <a:t>1.95</a:t>
            </a:r>
            <a:endParaRPr lang="en-GB" sz="5400" dirty="0"/>
          </a:p>
        </p:txBody>
      </p:sp>
      <p:pic>
        <p:nvPicPr>
          <p:cNvPr id="2052" name="Picture 4" descr="Image result for kobe bryant whit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7" r="31252"/>
          <a:stretch/>
        </p:blipFill>
        <p:spPr bwMode="auto">
          <a:xfrm>
            <a:off x="191555" y="1585439"/>
            <a:ext cx="2452513" cy="505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2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4011" y="818693"/>
            <a:ext cx="11914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It is very important to take into consideration </a:t>
            </a:r>
          </a:p>
          <a:p>
            <a:pPr algn="ctr"/>
            <a:r>
              <a:rPr lang="en-GB" sz="4000" dirty="0"/>
              <a:t>lower and upper bounds when performing calculations.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1147" y="4631771"/>
            <a:ext cx="10940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In industry this could be the difference form </a:t>
            </a:r>
          </a:p>
          <a:p>
            <a:pPr algn="ctr"/>
            <a:r>
              <a:rPr lang="en-GB" sz="4000" dirty="0"/>
              <a:t>your product working or being useless!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2756" t="28357" r="6341" b="29484"/>
          <a:stretch/>
        </p:blipFill>
        <p:spPr>
          <a:xfrm>
            <a:off x="2151652" y="2642087"/>
            <a:ext cx="4037721" cy="1663114"/>
          </a:xfrm>
          <a:prstGeom prst="rect">
            <a:avLst/>
          </a:prstGeom>
        </p:spPr>
      </p:pic>
      <p:pic>
        <p:nvPicPr>
          <p:cNvPr id="10" name="Picture 4" descr="http://www.starcase.com/images/ubn4_5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" t="67308" r="81718" b="5422"/>
          <a:stretch/>
        </p:blipFill>
        <p:spPr bwMode="auto">
          <a:xfrm>
            <a:off x="7495606" y="2424297"/>
            <a:ext cx="1796142" cy="192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86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273" y="2100945"/>
          <a:ext cx="7828869" cy="4664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2697">
                  <a:extLst>
                    <a:ext uri="{9D8B030D-6E8A-4147-A177-3AD203B41FA5}">
                      <a16:colId xmlns:a16="http://schemas.microsoft.com/office/drawing/2014/main" val="181556028"/>
                    </a:ext>
                  </a:extLst>
                </a:gridCol>
                <a:gridCol w="650492">
                  <a:extLst>
                    <a:ext uri="{9D8B030D-6E8A-4147-A177-3AD203B41FA5}">
                      <a16:colId xmlns:a16="http://schemas.microsoft.com/office/drawing/2014/main" val="1849970340"/>
                    </a:ext>
                  </a:extLst>
                </a:gridCol>
                <a:gridCol w="2008109">
                  <a:extLst>
                    <a:ext uri="{9D8B030D-6E8A-4147-A177-3AD203B41FA5}">
                      <a16:colId xmlns:a16="http://schemas.microsoft.com/office/drawing/2014/main" val="1090422663"/>
                    </a:ext>
                  </a:extLst>
                </a:gridCol>
                <a:gridCol w="3007571">
                  <a:extLst>
                    <a:ext uri="{9D8B030D-6E8A-4147-A177-3AD203B41FA5}">
                      <a16:colId xmlns:a16="http://schemas.microsoft.com/office/drawing/2014/main" val="2404681960"/>
                    </a:ext>
                  </a:extLst>
                </a:gridCol>
              </a:tblGrid>
              <a:tr h="77742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Possible calculations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Answer?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191047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7030A0"/>
                          </a:solidFill>
                          <a:effectLst/>
                        </a:rPr>
                        <a:t>A</a:t>
                      </a:r>
                      <a:endParaRPr lang="en-GB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59496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7030A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39773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7030A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98490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7030A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68756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7030A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9971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70746" y="224276"/>
          <a:ext cx="5839096" cy="1642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498">
                  <a:extLst>
                    <a:ext uri="{9D8B030D-6E8A-4147-A177-3AD203B41FA5}">
                      <a16:colId xmlns:a16="http://schemas.microsoft.com/office/drawing/2014/main" val="703681743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1515788588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630948150"/>
                    </a:ext>
                  </a:extLst>
                </a:gridCol>
              </a:tblGrid>
              <a:tr h="586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Lower Bound (LB)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Upper Bound (UB)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994497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7030A0"/>
                          </a:solidFill>
                          <a:effectLst/>
                        </a:rPr>
                        <a:t>A</a:t>
                      </a:r>
                      <a:endParaRPr lang="en-GB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106673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4902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59227" y="752426"/>
            <a:ext cx="5557158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7030A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3.1 to nearest 1dp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2 to nearest whole number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16160" y="2100945"/>
            <a:ext cx="35814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biggest?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16160" y="4388329"/>
            <a:ext cx="3641797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smallest?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08916" y="816085"/>
            <a:ext cx="1079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7030A0"/>
                </a:solidFill>
              </a:rPr>
              <a:t>3.05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17746" y="831235"/>
            <a:ext cx="110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7030A0"/>
                </a:solidFill>
              </a:rPr>
              <a:t>3.15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15844" y="1380867"/>
            <a:ext cx="102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1.5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24673" y="1396017"/>
            <a:ext cx="110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2.5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9964"/>
              </p:ext>
            </p:extLst>
          </p:nvPr>
        </p:nvGraphicFramePr>
        <p:xfrm>
          <a:off x="8701830" y="3102691"/>
          <a:ext cx="2709864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568">
                  <a:extLst>
                    <a:ext uri="{9D8B030D-6E8A-4147-A177-3AD203B41FA5}">
                      <a16:colId xmlns:a16="http://schemas.microsoft.com/office/drawing/2014/main" val="3168557869"/>
                    </a:ext>
                  </a:extLst>
                </a:gridCol>
                <a:gridCol w="365616">
                  <a:extLst>
                    <a:ext uri="{9D8B030D-6E8A-4147-A177-3AD203B41FA5}">
                      <a16:colId xmlns:a16="http://schemas.microsoft.com/office/drawing/2014/main" val="3634929056"/>
                    </a:ext>
                  </a:extLst>
                </a:gridCol>
                <a:gridCol w="1128680">
                  <a:extLst>
                    <a:ext uri="{9D8B030D-6E8A-4147-A177-3AD203B41FA5}">
                      <a16:colId xmlns:a16="http://schemas.microsoft.com/office/drawing/2014/main" val="2563427835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7030A0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456838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212504"/>
              </p:ext>
            </p:extLst>
          </p:nvPr>
        </p:nvGraphicFramePr>
        <p:xfrm>
          <a:off x="8912461" y="5416091"/>
          <a:ext cx="2499233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085">
                  <a:extLst>
                    <a:ext uri="{9D8B030D-6E8A-4147-A177-3AD203B41FA5}">
                      <a16:colId xmlns:a16="http://schemas.microsoft.com/office/drawing/2014/main" val="1651413327"/>
                    </a:ext>
                  </a:extLst>
                </a:gridCol>
                <a:gridCol w="337198">
                  <a:extLst>
                    <a:ext uri="{9D8B030D-6E8A-4147-A177-3AD203B41FA5}">
                      <a16:colId xmlns:a16="http://schemas.microsoft.com/office/drawing/2014/main" val="3649172898"/>
                    </a:ext>
                  </a:extLst>
                </a:gridCol>
                <a:gridCol w="1040950">
                  <a:extLst>
                    <a:ext uri="{9D8B030D-6E8A-4147-A177-3AD203B41FA5}">
                      <a16:colId xmlns:a16="http://schemas.microsoft.com/office/drawing/2014/main" val="2297098019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7030A0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612377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082145" y="3701966"/>
            <a:ext cx="1835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5.65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16385" y="4495332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4.65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62599" y="5267330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5.55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70746" y="6073795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4.55</a:t>
            </a:r>
          </a:p>
        </p:txBody>
      </p:sp>
    </p:spTree>
    <p:extLst>
      <p:ext uri="{BB962C8B-B14F-4D97-AF65-F5344CB8AC3E}">
        <p14:creationId xmlns:p14="http://schemas.microsoft.com/office/powerpoint/2010/main" val="56772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273" y="2100945"/>
          <a:ext cx="7828869" cy="4664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2697">
                  <a:extLst>
                    <a:ext uri="{9D8B030D-6E8A-4147-A177-3AD203B41FA5}">
                      <a16:colId xmlns:a16="http://schemas.microsoft.com/office/drawing/2014/main" val="181556028"/>
                    </a:ext>
                  </a:extLst>
                </a:gridCol>
                <a:gridCol w="650492">
                  <a:extLst>
                    <a:ext uri="{9D8B030D-6E8A-4147-A177-3AD203B41FA5}">
                      <a16:colId xmlns:a16="http://schemas.microsoft.com/office/drawing/2014/main" val="1849970340"/>
                    </a:ext>
                  </a:extLst>
                </a:gridCol>
                <a:gridCol w="2008109">
                  <a:extLst>
                    <a:ext uri="{9D8B030D-6E8A-4147-A177-3AD203B41FA5}">
                      <a16:colId xmlns:a16="http://schemas.microsoft.com/office/drawing/2014/main" val="1090422663"/>
                    </a:ext>
                  </a:extLst>
                </a:gridCol>
                <a:gridCol w="3007571">
                  <a:extLst>
                    <a:ext uri="{9D8B030D-6E8A-4147-A177-3AD203B41FA5}">
                      <a16:colId xmlns:a16="http://schemas.microsoft.com/office/drawing/2014/main" val="2404681960"/>
                    </a:ext>
                  </a:extLst>
                </a:gridCol>
              </a:tblGrid>
              <a:tr h="77742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Possible calculations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Answer?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191047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33CC"/>
                          </a:solidFill>
                          <a:effectLst/>
                        </a:rPr>
                        <a:t>A</a:t>
                      </a:r>
                      <a:endParaRPr lang="en-GB" sz="2400" b="1" dirty="0">
                        <a:solidFill>
                          <a:srgbClr val="FF33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59496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33CC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FF33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39773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33CC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FF33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98490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33CC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FF33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68756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33CC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FF33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9971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70746" y="224276"/>
          <a:ext cx="5839096" cy="1642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498">
                  <a:extLst>
                    <a:ext uri="{9D8B030D-6E8A-4147-A177-3AD203B41FA5}">
                      <a16:colId xmlns:a16="http://schemas.microsoft.com/office/drawing/2014/main" val="703681743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1515788588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630948150"/>
                    </a:ext>
                  </a:extLst>
                </a:gridCol>
              </a:tblGrid>
              <a:tr h="586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Lower Bound (LB)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Upper Bound (UB)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994497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33CC"/>
                          </a:solidFill>
                          <a:effectLst/>
                        </a:rPr>
                        <a:t>A</a:t>
                      </a:r>
                      <a:endParaRPr lang="en-GB" sz="2000" dirty="0">
                        <a:solidFill>
                          <a:srgbClr val="FF33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106673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4902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59227" y="752426"/>
            <a:ext cx="5557158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33CC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50 to nearest 10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2 to nearest whole number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16160" y="2100945"/>
            <a:ext cx="35814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biggest?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16160" y="4388329"/>
            <a:ext cx="3641797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smallest?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08917" y="802696"/>
            <a:ext cx="7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FF"/>
                </a:solidFill>
              </a:rPr>
              <a:t>45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17746" y="817846"/>
            <a:ext cx="7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FF"/>
                </a:solidFill>
              </a:rPr>
              <a:t>55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8862" y="1401016"/>
            <a:ext cx="102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1.5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27691" y="1416166"/>
            <a:ext cx="110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2.5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937984"/>
              </p:ext>
            </p:extLst>
          </p:nvPr>
        </p:nvGraphicFramePr>
        <p:xfrm>
          <a:off x="8701830" y="3102691"/>
          <a:ext cx="2709864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568">
                  <a:extLst>
                    <a:ext uri="{9D8B030D-6E8A-4147-A177-3AD203B41FA5}">
                      <a16:colId xmlns:a16="http://schemas.microsoft.com/office/drawing/2014/main" val="3168557869"/>
                    </a:ext>
                  </a:extLst>
                </a:gridCol>
                <a:gridCol w="365616">
                  <a:extLst>
                    <a:ext uri="{9D8B030D-6E8A-4147-A177-3AD203B41FA5}">
                      <a16:colId xmlns:a16="http://schemas.microsoft.com/office/drawing/2014/main" val="3634929056"/>
                    </a:ext>
                  </a:extLst>
                </a:gridCol>
                <a:gridCol w="1128680">
                  <a:extLst>
                    <a:ext uri="{9D8B030D-6E8A-4147-A177-3AD203B41FA5}">
                      <a16:colId xmlns:a16="http://schemas.microsoft.com/office/drawing/2014/main" val="2563427835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FF00FF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456838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007865"/>
              </p:ext>
            </p:extLst>
          </p:nvPr>
        </p:nvGraphicFramePr>
        <p:xfrm>
          <a:off x="8912461" y="5416091"/>
          <a:ext cx="2499233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085">
                  <a:extLst>
                    <a:ext uri="{9D8B030D-6E8A-4147-A177-3AD203B41FA5}">
                      <a16:colId xmlns:a16="http://schemas.microsoft.com/office/drawing/2014/main" val="1651413327"/>
                    </a:ext>
                  </a:extLst>
                </a:gridCol>
                <a:gridCol w="337198">
                  <a:extLst>
                    <a:ext uri="{9D8B030D-6E8A-4147-A177-3AD203B41FA5}">
                      <a16:colId xmlns:a16="http://schemas.microsoft.com/office/drawing/2014/main" val="3649172898"/>
                    </a:ext>
                  </a:extLst>
                </a:gridCol>
                <a:gridCol w="1040950">
                  <a:extLst>
                    <a:ext uri="{9D8B030D-6E8A-4147-A177-3AD203B41FA5}">
                      <a16:colId xmlns:a16="http://schemas.microsoft.com/office/drawing/2014/main" val="2297098019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FF00FF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612377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916385" y="3739042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52.5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16385" y="4532408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53.5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16385" y="5304993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42.5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16385" y="6098359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43.5</a:t>
            </a:r>
          </a:p>
        </p:txBody>
      </p:sp>
    </p:spTree>
    <p:extLst>
      <p:ext uri="{BB962C8B-B14F-4D97-AF65-F5344CB8AC3E}">
        <p14:creationId xmlns:p14="http://schemas.microsoft.com/office/powerpoint/2010/main" val="114835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12487" y="2013860"/>
          <a:ext cx="7828869" cy="4664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2697">
                  <a:extLst>
                    <a:ext uri="{9D8B030D-6E8A-4147-A177-3AD203B41FA5}">
                      <a16:colId xmlns:a16="http://schemas.microsoft.com/office/drawing/2014/main" val="181556028"/>
                    </a:ext>
                  </a:extLst>
                </a:gridCol>
                <a:gridCol w="650492">
                  <a:extLst>
                    <a:ext uri="{9D8B030D-6E8A-4147-A177-3AD203B41FA5}">
                      <a16:colId xmlns:a16="http://schemas.microsoft.com/office/drawing/2014/main" val="1849970340"/>
                    </a:ext>
                  </a:extLst>
                </a:gridCol>
                <a:gridCol w="2008109">
                  <a:extLst>
                    <a:ext uri="{9D8B030D-6E8A-4147-A177-3AD203B41FA5}">
                      <a16:colId xmlns:a16="http://schemas.microsoft.com/office/drawing/2014/main" val="1090422663"/>
                    </a:ext>
                  </a:extLst>
                </a:gridCol>
                <a:gridCol w="3007571">
                  <a:extLst>
                    <a:ext uri="{9D8B030D-6E8A-4147-A177-3AD203B41FA5}">
                      <a16:colId xmlns:a16="http://schemas.microsoft.com/office/drawing/2014/main" val="2404681960"/>
                    </a:ext>
                  </a:extLst>
                </a:gridCol>
              </a:tblGrid>
              <a:tr h="77742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Possible calculations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Answer?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191047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en-GB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59496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GB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39773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GB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98490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000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68756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FF000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GB" sz="2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9971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70746" y="224276"/>
          <a:ext cx="5839096" cy="1642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498">
                  <a:extLst>
                    <a:ext uri="{9D8B030D-6E8A-4147-A177-3AD203B41FA5}">
                      <a16:colId xmlns:a16="http://schemas.microsoft.com/office/drawing/2014/main" val="703681743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1515788588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630948150"/>
                    </a:ext>
                  </a:extLst>
                </a:gridCol>
              </a:tblGrid>
              <a:tr h="586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Lower Bound (LB)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Upper Bound (UB)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994497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106673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4902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59227" y="752426"/>
            <a:ext cx="5557158" cy="1146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30 to nearest 10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b="1" dirty="0"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27 to nearest whole number</a:t>
            </a:r>
            <a:endParaRPr lang="en-GB" sz="2800" dirty="0"/>
          </a:p>
        </p:txBody>
      </p:sp>
      <p:sp>
        <p:nvSpPr>
          <p:cNvPr id="7" name="Rectangle 6"/>
          <p:cNvSpPr/>
          <p:nvPr/>
        </p:nvSpPr>
        <p:spPr>
          <a:xfrm>
            <a:off x="8327046" y="2013860"/>
            <a:ext cx="35814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biggest?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27046" y="4301244"/>
            <a:ext cx="3641797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smallest?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08917" y="802696"/>
            <a:ext cx="7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17746" y="817846"/>
            <a:ext cx="7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08917" y="1339305"/>
            <a:ext cx="102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26.5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17746" y="1354455"/>
            <a:ext cx="110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27.5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605581"/>
              </p:ext>
            </p:extLst>
          </p:nvPr>
        </p:nvGraphicFramePr>
        <p:xfrm>
          <a:off x="8701830" y="3102691"/>
          <a:ext cx="2709864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568">
                  <a:extLst>
                    <a:ext uri="{9D8B030D-6E8A-4147-A177-3AD203B41FA5}">
                      <a16:colId xmlns:a16="http://schemas.microsoft.com/office/drawing/2014/main" val="3168557869"/>
                    </a:ext>
                  </a:extLst>
                </a:gridCol>
                <a:gridCol w="365616">
                  <a:extLst>
                    <a:ext uri="{9D8B030D-6E8A-4147-A177-3AD203B41FA5}">
                      <a16:colId xmlns:a16="http://schemas.microsoft.com/office/drawing/2014/main" val="3634929056"/>
                    </a:ext>
                  </a:extLst>
                </a:gridCol>
                <a:gridCol w="1128680">
                  <a:extLst>
                    <a:ext uri="{9D8B030D-6E8A-4147-A177-3AD203B41FA5}">
                      <a16:colId xmlns:a16="http://schemas.microsoft.com/office/drawing/2014/main" val="2563427835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FF0000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45683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763623"/>
              </p:ext>
            </p:extLst>
          </p:nvPr>
        </p:nvGraphicFramePr>
        <p:xfrm>
          <a:off x="8912461" y="5416091"/>
          <a:ext cx="2499233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085">
                  <a:extLst>
                    <a:ext uri="{9D8B030D-6E8A-4147-A177-3AD203B41FA5}">
                      <a16:colId xmlns:a16="http://schemas.microsoft.com/office/drawing/2014/main" val="1651413327"/>
                    </a:ext>
                  </a:extLst>
                </a:gridCol>
                <a:gridCol w="337198">
                  <a:extLst>
                    <a:ext uri="{9D8B030D-6E8A-4147-A177-3AD203B41FA5}">
                      <a16:colId xmlns:a16="http://schemas.microsoft.com/office/drawing/2014/main" val="3649172898"/>
                    </a:ext>
                  </a:extLst>
                </a:gridCol>
                <a:gridCol w="1040950">
                  <a:extLst>
                    <a:ext uri="{9D8B030D-6E8A-4147-A177-3AD203B41FA5}">
                      <a16:colId xmlns:a16="http://schemas.microsoft.com/office/drawing/2014/main" val="2297098019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FF0000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612377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26728" y="3628449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962.5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26728" y="4421815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927.5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26728" y="5215181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687.5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26728" y="6008547"/>
            <a:ext cx="1299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662.5</a:t>
            </a:r>
          </a:p>
        </p:txBody>
      </p:sp>
    </p:spTree>
    <p:extLst>
      <p:ext uri="{BB962C8B-B14F-4D97-AF65-F5344CB8AC3E}">
        <p14:creationId xmlns:p14="http://schemas.microsoft.com/office/powerpoint/2010/main" val="97599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273" y="2100945"/>
          <a:ext cx="7828869" cy="4664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2697">
                  <a:extLst>
                    <a:ext uri="{9D8B030D-6E8A-4147-A177-3AD203B41FA5}">
                      <a16:colId xmlns:a16="http://schemas.microsoft.com/office/drawing/2014/main" val="181556028"/>
                    </a:ext>
                  </a:extLst>
                </a:gridCol>
                <a:gridCol w="650492">
                  <a:extLst>
                    <a:ext uri="{9D8B030D-6E8A-4147-A177-3AD203B41FA5}">
                      <a16:colId xmlns:a16="http://schemas.microsoft.com/office/drawing/2014/main" val="1849970340"/>
                    </a:ext>
                  </a:extLst>
                </a:gridCol>
                <a:gridCol w="2008109">
                  <a:extLst>
                    <a:ext uri="{9D8B030D-6E8A-4147-A177-3AD203B41FA5}">
                      <a16:colId xmlns:a16="http://schemas.microsoft.com/office/drawing/2014/main" val="1090422663"/>
                    </a:ext>
                  </a:extLst>
                </a:gridCol>
                <a:gridCol w="3007571">
                  <a:extLst>
                    <a:ext uri="{9D8B030D-6E8A-4147-A177-3AD203B41FA5}">
                      <a16:colId xmlns:a16="http://schemas.microsoft.com/office/drawing/2014/main" val="2404681960"/>
                    </a:ext>
                  </a:extLst>
                </a:gridCol>
              </a:tblGrid>
              <a:tr h="77742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Possible calculations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Answer?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191047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0000FF"/>
                          </a:solidFill>
                          <a:effectLst/>
                        </a:rPr>
                        <a:t>A</a:t>
                      </a:r>
                      <a:endParaRPr lang="en-GB" sz="24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59496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00FF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÷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39773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00FF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</a:rPr>
                        <a:t>÷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984905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00FF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</a:rPr>
                        <a:t>÷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687564"/>
                  </a:ext>
                </a:extLst>
              </a:tr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00FF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  <a:effectLst/>
                        </a:rPr>
                        <a:t>÷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2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9971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70746" y="224276"/>
          <a:ext cx="5839096" cy="1642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2498">
                  <a:extLst>
                    <a:ext uri="{9D8B030D-6E8A-4147-A177-3AD203B41FA5}">
                      <a16:colId xmlns:a16="http://schemas.microsoft.com/office/drawing/2014/main" val="703681743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1515788588"/>
                    </a:ext>
                  </a:extLst>
                </a:gridCol>
                <a:gridCol w="2533299">
                  <a:extLst>
                    <a:ext uri="{9D8B030D-6E8A-4147-A177-3AD203B41FA5}">
                      <a16:colId xmlns:a16="http://schemas.microsoft.com/office/drawing/2014/main" val="630948150"/>
                    </a:ext>
                  </a:extLst>
                </a:gridCol>
              </a:tblGrid>
              <a:tr h="586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Lower Bound (LB)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</a:rPr>
                        <a:t>Upper Bound (UB)</a:t>
                      </a:r>
                      <a:endParaRPr lang="en-GB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994497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00FF"/>
                          </a:solidFill>
                          <a:effectLst/>
                        </a:rPr>
                        <a:t>A</a:t>
                      </a:r>
                      <a:endParaRPr lang="en-GB" sz="200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106673"/>
                  </a:ext>
                </a:extLst>
              </a:tr>
              <a:tr h="413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B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3200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4902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59227" y="752426"/>
            <a:ext cx="5557158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0000FF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50 to nearest 10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= 11 to nearest whole number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16160" y="2100945"/>
            <a:ext cx="35814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biggest?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16160" y="4388329"/>
            <a:ext cx="3641797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What combination gives you the smallest?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08917" y="802696"/>
            <a:ext cx="7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45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17746" y="817846"/>
            <a:ext cx="7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55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08917" y="1394241"/>
            <a:ext cx="1025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10.5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17746" y="1409391"/>
            <a:ext cx="1109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050"/>
                </a:solidFill>
              </a:rPr>
              <a:t>11.5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000573"/>
              </p:ext>
            </p:extLst>
          </p:nvPr>
        </p:nvGraphicFramePr>
        <p:xfrm>
          <a:off x="8701830" y="3102691"/>
          <a:ext cx="2709864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568">
                  <a:extLst>
                    <a:ext uri="{9D8B030D-6E8A-4147-A177-3AD203B41FA5}">
                      <a16:colId xmlns:a16="http://schemas.microsoft.com/office/drawing/2014/main" val="3168557869"/>
                    </a:ext>
                  </a:extLst>
                </a:gridCol>
                <a:gridCol w="365616">
                  <a:extLst>
                    <a:ext uri="{9D8B030D-6E8A-4147-A177-3AD203B41FA5}">
                      <a16:colId xmlns:a16="http://schemas.microsoft.com/office/drawing/2014/main" val="3634929056"/>
                    </a:ext>
                  </a:extLst>
                </a:gridCol>
                <a:gridCol w="1128680">
                  <a:extLst>
                    <a:ext uri="{9D8B030D-6E8A-4147-A177-3AD203B41FA5}">
                      <a16:colId xmlns:a16="http://schemas.microsoft.com/office/drawing/2014/main" val="2563427835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00FF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÷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456838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569091"/>
              </p:ext>
            </p:extLst>
          </p:nvPr>
        </p:nvGraphicFramePr>
        <p:xfrm>
          <a:off x="8912461" y="5416091"/>
          <a:ext cx="2499233" cy="890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085">
                  <a:extLst>
                    <a:ext uri="{9D8B030D-6E8A-4147-A177-3AD203B41FA5}">
                      <a16:colId xmlns:a16="http://schemas.microsoft.com/office/drawing/2014/main" val="1651413327"/>
                    </a:ext>
                  </a:extLst>
                </a:gridCol>
                <a:gridCol w="337198">
                  <a:extLst>
                    <a:ext uri="{9D8B030D-6E8A-4147-A177-3AD203B41FA5}">
                      <a16:colId xmlns:a16="http://schemas.microsoft.com/office/drawing/2014/main" val="3649172898"/>
                    </a:ext>
                  </a:extLst>
                </a:gridCol>
                <a:gridCol w="1040950">
                  <a:extLst>
                    <a:ext uri="{9D8B030D-6E8A-4147-A177-3AD203B41FA5}">
                      <a16:colId xmlns:a16="http://schemas.microsoft.com/office/drawing/2014/main" val="2297098019"/>
                    </a:ext>
                  </a:extLst>
                </a:gridCol>
              </a:tblGrid>
              <a:tr h="77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00FF"/>
                          </a:solidFill>
                          <a:effectLst/>
                        </a:rPr>
                        <a:t>LB</a:t>
                      </a:r>
                      <a:endParaRPr lang="en-GB" sz="4000" b="0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÷</a:t>
                      </a:r>
                      <a:endParaRPr lang="en-GB" sz="4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5400" b="0" dirty="0">
                          <a:solidFill>
                            <a:srgbClr val="00B050"/>
                          </a:solidFill>
                          <a:effectLst/>
                        </a:rPr>
                        <a:t>UB</a:t>
                      </a:r>
                      <a:endParaRPr lang="en-GB" sz="40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612377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825837" y="3704407"/>
            <a:ext cx="173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4.78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25837" y="4497773"/>
            <a:ext cx="1821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5.24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2091" y="5291139"/>
            <a:ext cx="2022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3.91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92091" y="6084505"/>
            <a:ext cx="173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4.29</a:t>
            </a:r>
          </a:p>
        </p:txBody>
      </p:sp>
    </p:spTree>
    <p:extLst>
      <p:ext uri="{BB962C8B-B14F-4D97-AF65-F5344CB8AC3E}">
        <p14:creationId xmlns:p14="http://schemas.microsoft.com/office/powerpoint/2010/main" val="200833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797</Words>
  <Application>Microsoft Office PowerPoint</Application>
  <PresentationFormat>Widescreen</PresentationFormat>
  <Paragraphs>280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2020-02-26T09:57:35Z</dcterms:created>
  <dcterms:modified xsi:type="dcterms:W3CDTF">2024-05-15T07:32:15Z</dcterms:modified>
</cp:coreProperties>
</file>