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1" r:id="rId4"/>
    <p:sldId id="270" r:id="rId5"/>
    <p:sldId id="268" r:id="rId6"/>
    <p:sldId id="272" r:id="rId7"/>
    <p:sldId id="266" r:id="rId8"/>
    <p:sldId id="258" r:id="rId9"/>
    <p:sldId id="257" r:id="rId10"/>
    <p:sldId id="259" r:id="rId11"/>
    <p:sldId id="260" r:id="rId12"/>
    <p:sldId id="2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delSld">
      <pc:chgData name="Stewart Gale" userId="3647ddd2-6040-41ae-a96d-232c23482af8" providerId="ADAL" clId="{163176A0-02FC-47D8-8D6B-77EA423298B5}" dt="2026-02-03T11:27:46.160" v="1" actId="47"/>
      <pc:docMkLst>
        <pc:docMk/>
      </pc:docMkLst>
      <pc:sldChg chg="del">
        <pc:chgData name="Stewart Gale" userId="3647ddd2-6040-41ae-a96d-232c23482af8" providerId="ADAL" clId="{163176A0-02FC-47D8-8D6B-77EA423298B5}" dt="2026-02-03T11:27:44.451" v="0" actId="47"/>
        <pc:sldMkLst>
          <pc:docMk/>
          <pc:sldMk cId="2866428902" sldId="269"/>
        </pc:sldMkLst>
      </pc:sldChg>
      <pc:sldChg chg="del">
        <pc:chgData name="Stewart Gale" userId="3647ddd2-6040-41ae-a96d-232c23482af8" providerId="ADAL" clId="{163176A0-02FC-47D8-8D6B-77EA423298B5}" dt="2026-02-03T11:27:46.160" v="1" actId="47"/>
        <pc:sldMkLst>
          <pc:docMk/>
          <pc:sldMk cId="2066985402" sldId="2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877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602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185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08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79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840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291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628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329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634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813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78CBA-0A28-4DE3-913D-1498ADF60DA7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B1A71-A2C3-4F04-91A7-23CFE3572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35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114" y="1019696"/>
            <a:ext cx="986443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u="sng" dirty="0"/>
              <a:t>LO: Unitary Percentages</a:t>
            </a:r>
          </a:p>
        </p:txBody>
      </p:sp>
    </p:spTree>
    <p:extLst>
      <p:ext uri="{BB962C8B-B14F-4D97-AF65-F5344CB8AC3E}">
        <p14:creationId xmlns:p14="http://schemas.microsoft.com/office/powerpoint/2010/main" val="699680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34C41-581C-40BE-48D8-5E437995E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CC475C-A103-165E-CF0C-A678C89B925E}"/>
              </a:ext>
            </a:extLst>
          </p:cNvPr>
          <p:cNvSpPr/>
          <p:nvPr/>
        </p:nvSpPr>
        <p:spPr>
          <a:xfrm>
            <a:off x="672548" y="396353"/>
            <a:ext cx="1073840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/>
              <a:t>25% of number is 40. </a:t>
            </a:r>
          </a:p>
          <a:p>
            <a:pPr algn="ctr"/>
            <a:r>
              <a:rPr lang="en-US" sz="8800" dirty="0"/>
              <a:t>What is that number?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DBA482-B8E7-DED7-11D8-511A516CEEA0}"/>
              </a:ext>
            </a:extLst>
          </p:cNvPr>
          <p:cNvSpPr txBox="1"/>
          <p:nvPr/>
        </p:nvSpPr>
        <p:spPr>
          <a:xfrm>
            <a:off x="3460862" y="3341467"/>
            <a:ext cx="5530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FF0000"/>
                </a:solidFill>
              </a:rPr>
              <a:t>25% = 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0481E7-4173-8E12-E496-D1CA8BBC80DB}"/>
              </a:ext>
            </a:extLst>
          </p:cNvPr>
          <p:cNvSpPr txBox="1"/>
          <p:nvPr/>
        </p:nvSpPr>
        <p:spPr>
          <a:xfrm>
            <a:off x="3048000" y="4958796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= </a:t>
            </a: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160</a:t>
            </a:r>
          </a:p>
        </p:txBody>
      </p:sp>
    </p:spTree>
    <p:extLst>
      <p:ext uri="{BB962C8B-B14F-4D97-AF65-F5344CB8AC3E}">
        <p14:creationId xmlns:p14="http://schemas.microsoft.com/office/powerpoint/2010/main" val="87657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E6A26-979E-DC0C-2C42-90A24BE77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84B53D-8540-E9F9-21CC-8B29A99F43ED}"/>
              </a:ext>
            </a:extLst>
          </p:cNvPr>
          <p:cNvSpPr/>
          <p:nvPr/>
        </p:nvSpPr>
        <p:spPr>
          <a:xfrm>
            <a:off x="457200" y="402705"/>
            <a:ext cx="1122045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/>
              <a:t>10% of number is 20. </a:t>
            </a:r>
          </a:p>
          <a:p>
            <a:pPr algn="ctr"/>
            <a:r>
              <a:rPr lang="en-US" sz="8800" dirty="0"/>
              <a:t>What is that number?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F31D71-3925-C10F-05BB-0E1AA01D620F}"/>
              </a:ext>
            </a:extLst>
          </p:cNvPr>
          <p:cNvSpPr txBox="1"/>
          <p:nvPr/>
        </p:nvSpPr>
        <p:spPr>
          <a:xfrm>
            <a:off x="3088435" y="3339679"/>
            <a:ext cx="62627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FF0000"/>
                </a:solidFill>
              </a:rPr>
              <a:t>10% = 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1FA671-E107-C73E-D726-542A380A366A}"/>
              </a:ext>
            </a:extLst>
          </p:cNvPr>
          <p:cNvSpPr txBox="1"/>
          <p:nvPr/>
        </p:nvSpPr>
        <p:spPr>
          <a:xfrm>
            <a:off x="3152774" y="4958393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= </a:t>
            </a: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</a:t>
            </a:r>
          </a:p>
        </p:txBody>
      </p:sp>
    </p:spTree>
    <p:extLst>
      <p:ext uri="{BB962C8B-B14F-4D97-AF65-F5344CB8AC3E}">
        <p14:creationId xmlns:p14="http://schemas.microsoft.com/office/powerpoint/2010/main" val="259053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613DB-1E3C-DBEA-2B00-BC407D370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ED1867-C4D7-A0B3-F03A-4CB11794C192}"/>
              </a:ext>
            </a:extLst>
          </p:cNvPr>
          <p:cNvSpPr/>
          <p:nvPr/>
        </p:nvSpPr>
        <p:spPr>
          <a:xfrm>
            <a:off x="402557" y="476190"/>
            <a:ext cx="1152274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/>
              <a:t>5% of number is 3. </a:t>
            </a:r>
          </a:p>
          <a:p>
            <a:pPr algn="ctr"/>
            <a:r>
              <a:rPr lang="en-US" sz="8800" dirty="0"/>
              <a:t>What is that number?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6C02D7-AF09-1D9D-954C-3C77ABEE2986}"/>
              </a:ext>
            </a:extLst>
          </p:cNvPr>
          <p:cNvSpPr txBox="1"/>
          <p:nvPr/>
        </p:nvSpPr>
        <p:spPr>
          <a:xfrm>
            <a:off x="3569965" y="3429000"/>
            <a:ext cx="56216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>
                <a:solidFill>
                  <a:srgbClr val="FF0000"/>
                </a:solidFill>
              </a:rPr>
              <a:t>5% =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5CEADD-3691-4E4B-7161-50F6AEE6E73A}"/>
              </a:ext>
            </a:extLst>
          </p:cNvPr>
          <p:cNvSpPr txBox="1"/>
          <p:nvPr/>
        </p:nvSpPr>
        <p:spPr>
          <a:xfrm>
            <a:off x="3048000" y="5036493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= </a:t>
            </a:r>
            <a:r>
              <a:rPr kumimoji="0" lang="en-GB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135500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43C7D-6FB9-C2D9-C643-31482B153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3FD673B-814D-E8F3-AE52-1152D519D698}"/>
              </a:ext>
            </a:extLst>
          </p:cNvPr>
          <p:cNvSpPr/>
          <p:nvPr/>
        </p:nvSpPr>
        <p:spPr>
          <a:xfrm>
            <a:off x="2768048" y="120128"/>
            <a:ext cx="713734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/>
              <a:t>20% are boys. </a:t>
            </a:r>
          </a:p>
          <a:p>
            <a:pPr algn="ctr"/>
            <a:r>
              <a:rPr lang="en-US" sz="6600" dirty="0"/>
              <a:t>There are 150 boys.</a:t>
            </a:r>
          </a:p>
          <a:p>
            <a:pPr algn="ctr"/>
            <a:r>
              <a:rPr lang="en-US" sz="6600" dirty="0"/>
              <a:t>How many girls?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44C9F5-9213-D5CF-69C7-2E3BFE3B0F07}"/>
              </a:ext>
            </a:extLst>
          </p:cNvPr>
          <p:cNvSpPr txBox="1"/>
          <p:nvPr/>
        </p:nvSpPr>
        <p:spPr>
          <a:xfrm>
            <a:off x="4379028" y="3342297"/>
            <a:ext cx="3955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20% = 150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D174FE-9664-80C8-DFDA-2141B2BBD3E5}"/>
              </a:ext>
            </a:extLst>
          </p:cNvPr>
          <p:cNvSpPr txBox="1"/>
          <p:nvPr/>
        </p:nvSpPr>
        <p:spPr>
          <a:xfrm>
            <a:off x="4314521" y="4194586"/>
            <a:ext cx="37319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 = 75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EC340B-152E-818C-FDA2-3615CC900AE5}"/>
              </a:ext>
            </a:extLst>
          </p:cNvPr>
          <p:cNvSpPr txBox="1"/>
          <p:nvPr/>
        </p:nvSpPr>
        <p:spPr>
          <a:xfrm>
            <a:off x="4375502" y="4944717"/>
            <a:ext cx="36099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= </a:t>
            </a:r>
            <a:r>
              <a:rPr kumimoji="0" lang="en-GB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750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86A606-BB2B-0AC8-1D60-B8F09839E4F5}"/>
              </a:ext>
            </a:extLst>
          </p:cNvPr>
          <p:cNvSpPr txBox="1"/>
          <p:nvPr/>
        </p:nvSpPr>
        <p:spPr>
          <a:xfrm>
            <a:off x="4969882" y="5815062"/>
            <a:ext cx="2733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600 girls</a:t>
            </a:r>
            <a:endParaRPr lang="en-GB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88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759FD-FB28-4C34-90AD-01FAE876C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B28D227-16AB-CDFF-98BC-21B5843F577C}"/>
              </a:ext>
            </a:extLst>
          </p:cNvPr>
          <p:cNvSpPr txBox="1"/>
          <p:nvPr/>
        </p:nvSpPr>
        <p:spPr>
          <a:xfrm>
            <a:off x="2792455" y="147624"/>
            <a:ext cx="71897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4% are boys. </a:t>
            </a:r>
          </a:p>
          <a:p>
            <a:pPr algn="ctr"/>
            <a:r>
              <a:rPr lang="en-GB" sz="6600" dirty="0"/>
              <a:t>There are 16 boys.</a:t>
            </a:r>
          </a:p>
          <a:p>
            <a:pPr algn="ctr"/>
            <a:r>
              <a:rPr lang="en-GB" sz="6600" dirty="0"/>
              <a:t>How many girls?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8BD55C-3470-1786-3D17-CE32F2815FAC}"/>
              </a:ext>
            </a:extLst>
          </p:cNvPr>
          <p:cNvSpPr txBox="1"/>
          <p:nvPr/>
        </p:nvSpPr>
        <p:spPr>
          <a:xfrm>
            <a:off x="4563856" y="3429000"/>
            <a:ext cx="3955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4% = 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3BE62A-3081-DE65-8EAD-E2D132EAC653}"/>
              </a:ext>
            </a:extLst>
          </p:cNvPr>
          <p:cNvSpPr txBox="1"/>
          <p:nvPr/>
        </p:nvSpPr>
        <p:spPr>
          <a:xfrm>
            <a:off x="4613361" y="4154751"/>
            <a:ext cx="36162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1% =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0EFDF6-65E8-ED5C-DB9A-20E1B6970A89}"/>
              </a:ext>
            </a:extLst>
          </p:cNvPr>
          <p:cNvSpPr txBox="1"/>
          <p:nvPr/>
        </p:nvSpPr>
        <p:spPr>
          <a:xfrm>
            <a:off x="4773655" y="4850486"/>
            <a:ext cx="32956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= 400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55262F-4D3F-D0D8-E300-DEF8E0510692}"/>
              </a:ext>
            </a:extLst>
          </p:cNvPr>
          <p:cNvSpPr txBox="1"/>
          <p:nvPr/>
        </p:nvSpPr>
        <p:spPr>
          <a:xfrm>
            <a:off x="5193980" y="5649943"/>
            <a:ext cx="2733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384 girls</a:t>
            </a:r>
            <a:endParaRPr lang="en-GB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7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2989" y="604058"/>
            <a:ext cx="116211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FF0000"/>
                </a:solidFill>
              </a:rPr>
              <a:t>Unit</a:t>
            </a:r>
            <a:r>
              <a:rPr lang="en-GB" sz="6000" dirty="0"/>
              <a:t>ary Percentage is the method of working out what </a:t>
            </a:r>
            <a:r>
              <a:rPr lang="en-GB" sz="6000" dirty="0">
                <a:solidFill>
                  <a:srgbClr val="FF0000"/>
                </a:solidFill>
              </a:rPr>
              <a:t>1% </a:t>
            </a:r>
            <a:r>
              <a:rPr lang="en-GB" sz="6000" dirty="0"/>
              <a:t>is worth.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3113" y="3280757"/>
            <a:ext cx="114660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Once you know the value of 1% </a:t>
            </a:r>
          </a:p>
          <a:p>
            <a:pPr algn="ctr"/>
            <a:r>
              <a:rPr lang="en-GB" sz="6000" dirty="0"/>
              <a:t>you can calculate 100% by </a:t>
            </a:r>
          </a:p>
          <a:p>
            <a:pPr algn="ctr"/>
            <a:r>
              <a:rPr lang="en-GB" sz="6000" dirty="0"/>
              <a:t>multiplying by 100. </a:t>
            </a:r>
          </a:p>
        </p:txBody>
      </p:sp>
    </p:spTree>
    <p:extLst>
      <p:ext uri="{BB962C8B-B14F-4D97-AF65-F5344CB8AC3E}">
        <p14:creationId xmlns:p14="http://schemas.microsoft.com/office/powerpoint/2010/main" val="3741104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746" y="731345"/>
            <a:ext cx="82489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dirty="0"/>
              <a:t>1% = 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788" y="3593695"/>
            <a:ext cx="103909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dirty="0"/>
              <a:t>100% = </a:t>
            </a:r>
            <a:r>
              <a:rPr lang="en-GB" sz="13800" dirty="0">
                <a:solidFill>
                  <a:schemeClr val="bg1"/>
                </a:solidFill>
              </a:rPr>
              <a:t>230</a:t>
            </a:r>
          </a:p>
        </p:txBody>
      </p:sp>
      <p:sp>
        <p:nvSpPr>
          <p:cNvPr id="6" name="Rectangle 5"/>
          <p:cNvSpPr/>
          <p:nvPr/>
        </p:nvSpPr>
        <p:spPr>
          <a:xfrm>
            <a:off x="7523132" y="3577728"/>
            <a:ext cx="377539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3800" dirty="0">
                <a:solidFill>
                  <a:prstClr val="black"/>
                </a:solidFill>
              </a:rPr>
              <a:t>1200</a:t>
            </a:r>
          </a:p>
        </p:txBody>
      </p:sp>
    </p:spTree>
    <p:extLst>
      <p:ext uri="{BB962C8B-B14F-4D97-AF65-F5344CB8AC3E}">
        <p14:creationId xmlns:p14="http://schemas.microsoft.com/office/powerpoint/2010/main" val="294940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53418" y="848763"/>
            <a:ext cx="82489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dirty="0"/>
              <a:t>1% = 2.3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1863" y="3688945"/>
            <a:ext cx="103909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dirty="0"/>
              <a:t>100% = </a:t>
            </a:r>
            <a:r>
              <a:rPr lang="en-GB" sz="13800" dirty="0">
                <a:solidFill>
                  <a:schemeClr val="bg1"/>
                </a:solidFill>
              </a:rPr>
              <a:t>230</a:t>
            </a:r>
          </a:p>
        </p:txBody>
      </p:sp>
      <p:sp>
        <p:nvSpPr>
          <p:cNvPr id="6" name="Rectangle 5"/>
          <p:cNvSpPr/>
          <p:nvPr/>
        </p:nvSpPr>
        <p:spPr>
          <a:xfrm>
            <a:off x="7852996" y="3688945"/>
            <a:ext cx="287771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3800" dirty="0">
                <a:solidFill>
                  <a:prstClr val="black"/>
                </a:solidFill>
              </a:rPr>
              <a:t>230</a:t>
            </a:r>
          </a:p>
        </p:txBody>
      </p:sp>
    </p:spTree>
    <p:extLst>
      <p:ext uri="{BB962C8B-B14F-4D97-AF65-F5344CB8AC3E}">
        <p14:creationId xmlns:p14="http://schemas.microsoft.com/office/powerpoint/2010/main" val="67450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7593" y="878203"/>
            <a:ext cx="82489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dirty="0"/>
              <a:t>10% = 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638" y="3746095"/>
            <a:ext cx="103909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dirty="0"/>
              <a:t>100% = </a:t>
            </a:r>
            <a:r>
              <a:rPr lang="en-GB" sz="13800" dirty="0">
                <a:solidFill>
                  <a:schemeClr val="bg1"/>
                </a:solidFill>
              </a:rPr>
              <a:t>230</a:t>
            </a:r>
          </a:p>
        </p:txBody>
      </p:sp>
      <p:sp>
        <p:nvSpPr>
          <p:cNvPr id="6" name="Rectangle 5"/>
          <p:cNvSpPr/>
          <p:nvPr/>
        </p:nvSpPr>
        <p:spPr>
          <a:xfrm>
            <a:off x="7974398" y="3746095"/>
            <a:ext cx="287771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3800" dirty="0">
                <a:solidFill>
                  <a:prstClr val="black"/>
                </a:solidFill>
              </a:rPr>
              <a:t>320</a:t>
            </a:r>
          </a:p>
        </p:txBody>
      </p:sp>
    </p:spTree>
    <p:extLst>
      <p:ext uri="{BB962C8B-B14F-4D97-AF65-F5344CB8AC3E}">
        <p14:creationId xmlns:p14="http://schemas.microsoft.com/office/powerpoint/2010/main" val="417844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0" y="316228"/>
            <a:ext cx="740196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5% =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4986" y="4668682"/>
            <a:ext cx="987136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100% = 60</a:t>
            </a:r>
            <a:endParaRPr lang="en-GB" sz="115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377ECE-C7B9-BA5C-3A44-0768AD347737}"/>
              </a:ext>
            </a:extLst>
          </p:cNvPr>
          <p:cNvSpPr txBox="1"/>
          <p:nvPr/>
        </p:nvSpPr>
        <p:spPr>
          <a:xfrm>
            <a:off x="1896168" y="2494119"/>
            <a:ext cx="82489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10% = 6</a:t>
            </a:r>
          </a:p>
        </p:txBody>
      </p:sp>
    </p:spTree>
    <p:extLst>
      <p:ext uri="{BB962C8B-B14F-4D97-AF65-F5344CB8AC3E}">
        <p14:creationId xmlns:p14="http://schemas.microsoft.com/office/powerpoint/2010/main" val="49676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3DF7F-88F1-2D8C-7C28-570E6490E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69D26A-5F18-8EA8-CA69-2931AC4C0A16}"/>
              </a:ext>
            </a:extLst>
          </p:cNvPr>
          <p:cNvSpPr txBox="1"/>
          <p:nvPr/>
        </p:nvSpPr>
        <p:spPr>
          <a:xfrm>
            <a:off x="2707698" y="297177"/>
            <a:ext cx="780790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60% = 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68FF90-2620-532E-0404-A8DD8F34BCAD}"/>
              </a:ext>
            </a:extLst>
          </p:cNvPr>
          <p:cNvSpPr txBox="1"/>
          <p:nvPr/>
        </p:nvSpPr>
        <p:spPr>
          <a:xfrm>
            <a:off x="1199286" y="4649632"/>
            <a:ext cx="987136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100% = 30</a:t>
            </a:r>
            <a:endParaRPr lang="en-GB" sz="115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DFD04E-62F6-FF28-E708-6E54E9CFD8F2}"/>
              </a:ext>
            </a:extLst>
          </p:cNvPr>
          <p:cNvSpPr txBox="1"/>
          <p:nvPr/>
        </p:nvSpPr>
        <p:spPr>
          <a:xfrm>
            <a:off x="2010468" y="2475069"/>
            <a:ext cx="82489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10% = 3</a:t>
            </a:r>
          </a:p>
        </p:txBody>
      </p:sp>
    </p:spTree>
    <p:extLst>
      <p:ext uri="{BB962C8B-B14F-4D97-AF65-F5344CB8AC3E}">
        <p14:creationId xmlns:p14="http://schemas.microsoft.com/office/powerpoint/2010/main" val="1560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203</Words>
  <Application>Microsoft Office PowerPoint</Application>
  <PresentationFormat>Widescreen</PresentationFormat>
  <Paragraphs>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2020-02-23T13:54:47Z</dcterms:created>
  <dcterms:modified xsi:type="dcterms:W3CDTF">2026-02-03T11:27:47Z</dcterms:modified>
</cp:coreProperties>
</file>