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2" r:id="rId2"/>
    <p:sldId id="280" r:id="rId3"/>
    <p:sldId id="256" r:id="rId4"/>
    <p:sldId id="264" r:id="rId5"/>
    <p:sldId id="266" r:id="rId6"/>
    <p:sldId id="265" r:id="rId7"/>
    <p:sldId id="267" r:id="rId8"/>
    <p:sldId id="263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1" r:id="rId18"/>
    <p:sldId id="277" r:id="rId19"/>
    <p:sldId id="278" r:id="rId20"/>
    <p:sldId id="260" r:id="rId21"/>
    <p:sldId id="258" r:id="rId22"/>
    <p:sldId id="259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CC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E0DAEB-CE3B-4112-AAFD-F7208D6D55E0}"/>
    <pc:docChg chg="custSel modSld">
      <pc:chgData name="Stewart Gale" userId="3647ddd2-6040-41ae-a96d-232c23482af8" providerId="ADAL" clId="{40E0DAEB-CE3B-4112-AAFD-F7208D6D55E0}" dt="2023-01-02T06:21:38.656" v="6" actId="1076"/>
      <pc:docMkLst>
        <pc:docMk/>
      </pc:docMkLst>
      <pc:sldChg chg="delSp modSp mod">
        <pc:chgData name="Stewart Gale" userId="3647ddd2-6040-41ae-a96d-232c23482af8" providerId="ADAL" clId="{40E0DAEB-CE3B-4112-AAFD-F7208D6D55E0}" dt="2023-01-02T06:21:38.656" v="6" actId="1076"/>
        <pc:sldMkLst>
          <pc:docMk/>
          <pc:sldMk cId="2063431844" sldId="279"/>
        </pc:sldMkLst>
        <pc:spChg chg="mod">
          <ac:chgData name="Stewart Gale" userId="3647ddd2-6040-41ae-a96d-232c23482af8" providerId="ADAL" clId="{40E0DAEB-CE3B-4112-AAFD-F7208D6D55E0}" dt="2023-01-02T06:21:30.141" v="4" actId="403"/>
          <ac:spMkLst>
            <pc:docMk/>
            <pc:sldMk cId="2063431844" sldId="279"/>
            <ac:spMk id="2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3" creationId="{00000000-0000-0000-0000-000000000000}"/>
          </ac:spMkLst>
        </pc:spChg>
        <pc:spChg chg="del">
          <ac:chgData name="Stewart Gale" userId="3647ddd2-6040-41ae-a96d-232c23482af8" providerId="ADAL" clId="{40E0DAEB-CE3B-4112-AAFD-F7208D6D55E0}" dt="2023-01-02T06:21:17.918" v="0" actId="478"/>
          <ac:spMkLst>
            <pc:docMk/>
            <pc:sldMk cId="2063431844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0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1" creationId="{00000000-0000-0000-0000-000000000000}"/>
          </ac:spMkLst>
        </pc:spChg>
        <pc:spChg chg="mod">
          <ac:chgData name="Stewart Gale" userId="3647ddd2-6040-41ae-a96d-232c23482af8" providerId="ADAL" clId="{40E0DAEB-CE3B-4112-AAFD-F7208D6D55E0}" dt="2023-01-02T06:21:38.656" v="6" actId="1076"/>
          <ac:spMkLst>
            <pc:docMk/>
            <pc:sldMk cId="2063431844" sldId="279"/>
            <ac:spMk id="12" creationId="{00000000-0000-0000-0000-000000000000}"/>
          </ac:spMkLst>
        </pc:spChg>
        <pc:picChg chg="mod">
          <ac:chgData name="Stewart Gale" userId="3647ddd2-6040-41ae-a96d-232c23482af8" providerId="ADAL" clId="{40E0DAEB-CE3B-4112-AAFD-F7208D6D55E0}" dt="2023-01-02T06:21:38.656" v="6" actId="1076"/>
          <ac:picMkLst>
            <pc:docMk/>
            <pc:sldMk cId="2063431844" sldId="279"/>
            <ac:picMk id="8" creationId="{00000000-0000-0000-0000-000000000000}"/>
          </ac:picMkLst>
        </pc:picChg>
        <pc:picChg chg="mod">
          <ac:chgData name="Stewart Gale" userId="3647ddd2-6040-41ae-a96d-232c23482af8" providerId="ADAL" clId="{40E0DAEB-CE3B-4112-AAFD-F7208D6D55E0}" dt="2023-01-02T06:21:38.656" v="6" actId="1076"/>
          <ac:picMkLst>
            <pc:docMk/>
            <pc:sldMk cId="2063431844" sldId="279"/>
            <ac:picMk id="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7696F-9DB4-4EAE-AB8A-9BC8D72AAB6E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49339-3DC4-432E-A819-8B798B523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10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211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99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9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693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35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65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93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6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74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21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17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E2112-E886-4AE4-850A-76E0EFACA887}" type="datetimeFigureOut">
              <a:rPr lang="en-GB" smtClean="0"/>
              <a:t>02/01/2023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FA07-CF24-4307-ABB4-A4DA07399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64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83674" y="1403585"/>
            <a:ext cx="1022465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Exponential Graphs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48357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3918" y="1621072"/>
                <a:ext cx="11302321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6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6600" b="1" dirty="0">
                    <a:solidFill>
                      <a:srgbClr val="0000FF"/>
                    </a:solidFill>
                  </a:rPr>
                  <a:t> = 1 </a:t>
                </a:r>
                <a14:m>
                  <m:oMath xmlns:m="http://schemas.openxmlformats.org/officeDocument/2006/math">
                    <m:r>
                      <a:rPr lang="en-GB" sz="16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6600" b="1" dirty="0">
                    <a:solidFill>
                      <a:srgbClr val="0000FF"/>
                    </a:solidFill>
                  </a:rPr>
                  <a:t> 0.5</a:t>
                </a:r>
                <a:r>
                  <a:rPr lang="en-GB" sz="16600" b="1" i="1" baseline="300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18" y="1621072"/>
                <a:ext cx="11302321" cy="2646878"/>
              </a:xfrm>
              <a:prstGeom prst="rect">
                <a:avLst/>
              </a:prstGeom>
              <a:blipFill>
                <a:blip r:embed="rId2"/>
                <a:stretch>
                  <a:fillRect l="-5178" t="-24194" r="-1402" b="-45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872" y="4126831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86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</a:t>
            </a:r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9900" b="1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5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746" y="4052022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97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</a:t>
            </a:r>
            <a:r>
              <a:rPr lang="en-GB" sz="19900" b="1" dirty="0" err="1">
                <a:solidFill>
                  <a:srgbClr val="0000FF"/>
                </a:solidFill>
              </a:rPr>
              <a:t>a</a:t>
            </a:r>
            <a:r>
              <a:rPr lang="en-GB" sz="19900" b="1" i="1" baseline="30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9900" b="1" i="1" baseline="30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45" y="365577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13" t="23121" r="15413" b="18232"/>
          <a:stretch/>
        </p:blipFill>
        <p:spPr>
          <a:xfrm>
            <a:off x="2685011" y="1582587"/>
            <a:ext cx="6770914" cy="47295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2511991" y="3947354"/>
            <a:ext cx="43210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Decay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2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967" t="16886" r="15279" b="21820"/>
          <a:stretch/>
        </p:blipFill>
        <p:spPr>
          <a:xfrm>
            <a:off x="3179791" y="1581479"/>
            <a:ext cx="5983259" cy="47240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64092" y="2706823"/>
            <a:ext cx="488425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Growth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977" t="16557" r="3070" b="17105"/>
          <a:stretch/>
        </p:blipFill>
        <p:spPr>
          <a:xfrm>
            <a:off x="3314700" y="1466850"/>
            <a:ext cx="5453148" cy="50291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525942" y="3278323"/>
            <a:ext cx="488425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Growth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3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87" t="16996" r="20468" b="18421"/>
          <a:stretch/>
        </p:blipFill>
        <p:spPr>
          <a:xfrm>
            <a:off x="2324100" y="1562100"/>
            <a:ext cx="7505700" cy="45295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7702" y="123426"/>
            <a:ext cx="82268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Growth or Decay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5369491" y="3032954"/>
            <a:ext cx="432107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1500" b="1" dirty="0">
                <a:solidFill>
                  <a:srgbClr val="FF00FF"/>
                </a:solidFill>
                <a:latin typeface="Calibri" panose="020F0502020204030204" pitchFamily="34" charset="0"/>
              </a:rPr>
              <a:t>Decay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53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58981" y="461128"/>
            <a:ext cx="106125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Can you think of possible situations that might produce a exponential </a:t>
            </a:r>
            <a:r>
              <a:rPr lang="en-GB" sz="5400" b="1" dirty="0"/>
              <a:t>growth</a:t>
            </a:r>
            <a:r>
              <a:rPr lang="en-GB" sz="5400" dirty="0"/>
              <a:t> and </a:t>
            </a:r>
            <a:r>
              <a:rPr lang="en-GB" sz="5400" b="1" dirty="0"/>
              <a:t>decay</a:t>
            </a:r>
            <a:r>
              <a:rPr lang="en-GB" sz="5400" dirty="0"/>
              <a:t> graph?</a:t>
            </a:r>
          </a:p>
        </p:txBody>
      </p:sp>
      <p:pic>
        <p:nvPicPr>
          <p:cNvPr id="2052" name="Picture 4" descr="Cascade Centers | 10 Tips for Improving Your Listening Ski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542" y="3250650"/>
            <a:ext cx="5028013" cy="308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21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09" t="8416" r="4602" b="7273"/>
          <a:stretch/>
        </p:blipFill>
        <p:spPr>
          <a:xfrm>
            <a:off x="964277" y="953192"/>
            <a:ext cx="9482051" cy="57745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8761" y="163484"/>
            <a:ext cx="8743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World Population Growth Rate</a:t>
            </a:r>
          </a:p>
        </p:txBody>
      </p:sp>
    </p:spTree>
    <p:extLst>
      <p:ext uri="{BB962C8B-B14F-4D97-AF65-F5344CB8AC3E}">
        <p14:creationId xmlns:p14="http://schemas.microsoft.com/office/powerpoint/2010/main" val="4114686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74" t="4722" r="-116" b="15431"/>
          <a:stretch/>
        </p:blipFill>
        <p:spPr>
          <a:xfrm>
            <a:off x="1712421" y="1280160"/>
            <a:ext cx="9392713" cy="47604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260465" y="3275214"/>
            <a:ext cx="2349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Dose Rate (R/hr)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4647" y="6112625"/>
            <a:ext cx="3444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Hours After The Explosion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6033" y="257694"/>
            <a:ext cx="1082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Decay of Radiation From Explosion of Chernobyl </a:t>
            </a:r>
          </a:p>
        </p:txBody>
      </p:sp>
    </p:spTree>
    <p:extLst>
      <p:ext uri="{BB962C8B-B14F-4D97-AF65-F5344CB8AC3E}">
        <p14:creationId xmlns:p14="http://schemas.microsoft.com/office/powerpoint/2010/main" val="247785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3812" y="322175"/>
            <a:ext cx="109118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i="0" u="none" strike="noStrike" dirty="0">
                <a:effectLst/>
                <a:latin typeface="Arial" panose="020B0604020202020204" pitchFamily="34" charset="0"/>
              </a:rPr>
              <a:t>Can you describe what an </a:t>
            </a:r>
          </a:p>
          <a:p>
            <a:pPr algn="ctr"/>
            <a:r>
              <a:rPr lang="en-US" sz="6000" b="1" i="0" u="none" strike="noStrike" dirty="0">
                <a:effectLst/>
                <a:latin typeface="Arial" panose="020B0604020202020204" pitchFamily="34" charset="0"/>
              </a:rPr>
              <a:t>exponential </a:t>
            </a:r>
            <a:r>
              <a:rPr lang="en-US" sz="6000" b="1" dirty="0">
                <a:latin typeface="Arial" panose="020B0604020202020204" pitchFamily="34" charset="0"/>
              </a:rPr>
              <a:t>graph </a:t>
            </a:r>
            <a:r>
              <a:rPr lang="en-US" sz="6000" dirty="0">
                <a:latin typeface="Arial" panose="020B0604020202020204" pitchFamily="34" charset="0"/>
              </a:rPr>
              <a:t>looks like?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993" y="2671527"/>
            <a:ext cx="5080366" cy="35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35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240720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The </a:t>
            </a:r>
            <a:r>
              <a:rPr lang="en-GB" sz="2800" b="1" dirty="0">
                <a:solidFill>
                  <a:prstClr val="black"/>
                </a:solidFill>
              </a:rPr>
              <a:t>heptathlon</a:t>
            </a:r>
            <a:r>
              <a:rPr lang="en-GB" sz="2800" dirty="0">
                <a:solidFill>
                  <a:prstClr val="black"/>
                </a:solidFill>
              </a:rPr>
              <a:t> is an Olympic competition consisting of </a:t>
            </a:r>
            <a:r>
              <a:rPr lang="en-GB" sz="2800" b="1" dirty="0">
                <a:solidFill>
                  <a:prstClr val="black"/>
                </a:solidFill>
              </a:rPr>
              <a:t>7 events</a:t>
            </a:r>
            <a:r>
              <a:rPr lang="en-GB" sz="28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15892"/>
            <a:ext cx="12191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  <a:sym typeface="Wingdings" pitchFamily="2" charset="2"/>
              </a:rPr>
              <a:t>100m Hurdles, 200m, 800m, Javelin, Shot Put, Long Jump, High Jump</a:t>
            </a:r>
            <a:endParaRPr lang="en-GB" sz="28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815" y="2229939"/>
            <a:ext cx="4244192" cy="3495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523" y="1914284"/>
            <a:ext cx="4676734" cy="41265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339112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 points system for the heptathlon is based on the following two graphs.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1299" y="5797200"/>
            <a:ext cx="11449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Why do you think they use two different graphs?</a:t>
            </a:r>
          </a:p>
        </p:txBody>
      </p:sp>
    </p:spTree>
    <p:extLst>
      <p:ext uri="{BB962C8B-B14F-4D97-AF65-F5344CB8AC3E}">
        <p14:creationId xmlns:p14="http://schemas.microsoft.com/office/powerpoint/2010/main" val="2587267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727" t="41139" r="36162" b="18273"/>
          <a:stretch/>
        </p:blipFill>
        <p:spPr>
          <a:xfrm>
            <a:off x="4958812" y="1064029"/>
            <a:ext cx="6858000" cy="5591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2700"/>
          <a:stretch/>
        </p:blipFill>
        <p:spPr>
          <a:xfrm>
            <a:off x="247201" y="2633031"/>
            <a:ext cx="4572449" cy="9875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1688" y="3172859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0496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3500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0.33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6078" y="3172858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72852" y="3172090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1660" y="3172089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0468" y="317994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9397" y="1045726"/>
            <a:ext cx="28533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b="1" dirty="0">
                <a:solidFill>
                  <a:srgbClr val="FF0000"/>
                </a:solidFill>
              </a:rPr>
              <a:t> = 3</a:t>
            </a:r>
            <a:r>
              <a:rPr lang="en-GB" sz="8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2" name="Oval 11"/>
          <p:cNvSpPr/>
          <p:nvPr/>
        </p:nvSpPr>
        <p:spPr>
          <a:xfrm>
            <a:off x="5673688" y="6081714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6601626" y="6070696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7533703" y="6081717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8439607" y="5949512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9384536" y="5562085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10287919" y="4460398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1235370" y="1122287"/>
            <a:ext cx="143213" cy="1432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5761822" y="1190224"/>
            <a:ext cx="5563518" cy="4979625"/>
          </a:xfrm>
          <a:custGeom>
            <a:avLst/>
            <a:gdLst>
              <a:gd name="connsiteX0" fmla="*/ 0 w 5563518"/>
              <a:gd name="connsiteY0" fmla="*/ 4979625 h 4979625"/>
              <a:gd name="connsiteX1" fmla="*/ 936433 w 5563518"/>
              <a:gd name="connsiteY1" fmla="*/ 4979625 h 4979625"/>
              <a:gd name="connsiteX2" fmla="*/ 1872867 w 5563518"/>
              <a:gd name="connsiteY2" fmla="*/ 4968608 h 4979625"/>
              <a:gd name="connsiteX3" fmla="*/ 2765233 w 5563518"/>
              <a:gd name="connsiteY3" fmla="*/ 4836405 h 4979625"/>
              <a:gd name="connsiteX4" fmla="*/ 3701667 w 5563518"/>
              <a:gd name="connsiteY4" fmla="*/ 4450815 h 4979625"/>
              <a:gd name="connsiteX5" fmla="*/ 4605050 w 5563518"/>
              <a:gd name="connsiteY5" fmla="*/ 3371162 h 4979625"/>
              <a:gd name="connsiteX6" fmla="*/ 5563518 w 5563518"/>
              <a:gd name="connsiteY6" fmla="*/ 0 h 497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63518" h="4979625">
                <a:moveTo>
                  <a:pt x="0" y="4979625"/>
                </a:moveTo>
                <a:lnTo>
                  <a:pt x="936433" y="4979625"/>
                </a:lnTo>
                <a:lnTo>
                  <a:pt x="1872867" y="4968608"/>
                </a:lnTo>
                <a:cubicBezTo>
                  <a:pt x="2177667" y="4944738"/>
                  <a:pt x="2460433" y="4922704"/>
                  <a:pt x="2765233" y="4836405"/>
                </a:cubicBezTo>
                <a:cubicBezTo>
                  <a:pt x="3070033" y="4750106"/>
                  <a:pt x="3395031" y="4695022"/>
                  <a:pt x="3701667" y="4450815"/>
                </a:cubicBezTo>
                <a:cubicBezTo>
                  <a:pt x="4008303" y="4206608"/>
                  <a:pt x="4294742" y="4112964"/>
                  <a:pt x="4605050" y="3371162"/>
                </a:cubicBezTo>
                <a:cubicBezTo>
                  <a:pt x="4915359" y="2629359"/>
                  <a:pt x="5239438" y="1314679"/>
                  <a:pt x="556351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945179" y="22005"/>
            <a:ext cx="8174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Plotting Exponential Graphs</a:t>
            </a:r>
          </a:p>
        </p:txBody>
      </p:sp>
    </p:spTree>
    <p:extLst>
      <p:ext uri="{BB962C8B-B14F-4D97-AF65-F5344CB8AC3E}">
        <p14:creationId xmlns:p14="http://schemas.microsoft.com/office/powerpoint/2010/main" val="26185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306" t="42889" r="31295" b="10222"/>
          <a:stretch/>
        </p:blipFill>
        <p:spPr>
          <a:xfrm>
            <a:off x="4168495" y="435312"/>
            <a:ext cx="7990963" cy="594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338" t="26493" r="33056" b="59555"/>
          <a:stretch/>
        </p:blipFill>
        <p:spPr>
          <a:xfrm>
            <a:off x="61128" y="3407112"/>
            <a:ext cx="3979196" cy="898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0264" y="3852329"/>
            <a:ext cx="451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1956" y="3859417"/>
            <a:ext cx="52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4960" y="3859417"/>
            <a:ext cx="421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33340" y="3851558"/>
            <a:ext cx="486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90540" y="3851557"/>
            <a:ext cx="464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7741" y="3859416"/>
            <a:ext cx="463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0.5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18499" y="3851557"/>
            <a:ext cx="528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00FF"/>
                </a:solidFill>
              </a:rPr>
              <a:t>0.25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749" y="1857520"/>
            <a:ext cx="3382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rgbClr val="0000FF"/>
                </a:solidFill>
              </a:rPr>
              <a:t> = 2</a:t>
            </a:r>
            <a:r>
              <a:rPr lang="en-GB" sz="8000" b="1" baseline="30000" dirty="0">
                <a:solidFill>
                  <a:srgbClr val="0000FF"/>
                </a:solidFill>
              </a:rPr>
              <a:t>-</a:t>
            </a:r>
            <a:r>
              <a:rPr lang="en-GB" sz="8000" b="1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Oval 13"/>
          <p:cNvSpPr/>
          <p:nvPr/>
        </p:nvSpPr>
        <p:spPr>
          <a:xfrm>
            <a:off x="4754153" y="2019106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867639" y="3826757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6978930" y="4732928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8095662" y="5175439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9226369" y="5399449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10337025" y="5509617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1465838" y="5531651"/>
            <a:ext cx="143213" cy="14321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Freeform 1"/>
          <p:cNvSpPr/>
          <p:nvPr/>
        </p:nvSpPr>
        <p:spPr>
          <a:xfrm>
            <a:off x="4810441" y="2090716"/>
            <a:ext cx="6742322" cy="3526345"/>
          </a:xfrm>
          <a:custGeom>
            <a:avLst/>
            <a:gdLst>
              <a:gd name="connsiteX0" fmla="*/ 0 w 6742322"/>
              <a:gd name="connsiteY0" fmla="*/ 0 h 3526345"/>
              <a:gd name="connsiteX1" fmla="*/ 1123720 w 6742322"/>
              <a:gd name="connsiteY1" fmla="*/ 1828800 h 3526345"/>
              <a:gd name="connsiteX2" fmla="*/ 2247441 w 6742322"/>
              <a:gd name="connsiteY2" fmla="*/ 2732183 h 3526345"/>
              <a:gd name="connsiteX3" fmla="*/ 3360144 w 6742322"/>
              <a:gd name="connsiteY3" fmla="*/ 3161841 h 3526345"/>
              <a:gd name="connsiteX4" fmla="*/ 4505898 w 6742322"/>
              <a:gd name="connsiteY4" fmla="*/ 3371161 h 3526345"/>
              <a:gd name="connsiteX5" fmla="*/ 5651653 w 6742322"/>
              <a:gd name="connsiteY5" fmla="*/ 3503364 h 3526345"/>
              <a:gd name="connsiteX6" fmla="*/ 6742322 w 6742322"/>
              <a:gd name="connsiteY6" fmla="*/ 3525397 h 3526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42322" h="3526345">
                <a:moveTo>
                  <a:pt x="0" y="0"/>
                </a:moveTo>
                <a:cubicBezTo>
                  <a:pt x="374573" y="686718"/>
                  <a:pt x="749147" y="1373436"/>
                  <a:pt x="1123720" y="1828800"/>
                </a:cubicBezTo>
                <a:cubicBezTo>
                  <a:pt x="1498293" y="2284164"/>
                  <a:pt x="1874704" y="2510010"/>
                  <a:pt x="2247441" y="2732183"/>
                </a:cubicBezTo>
                <a:cubicBezTo>
                  <a:pt x="2620178" y="2954356"/>
                  <a:pt x="2983735" y="3055345"/>
                  <a:pt x="3360144" y="3161841"/>
                </a:cubicBezTo>
                <a:cubicBezTo>
                  <a:pt x="3736553" y="3268337"/>
                  <a:pt x="4123980" y="3314241"/>
                  <a:pt x="4505898" y="3371161"/>
                </a:cubicBezTo>
                <a:cubicBezTo>
                  <a:pt x="4887816" y="3428082"/>
                  <a:pt x="5278916" y="3477658"/>
                  <a:pt x="5651653" y="3503364"/>
                </a:cubicBezTo>
                <a:cubicBezTo>
                  <a:pt x="6024390" y="3529070"/>
                  <a:pt x="6383356" y="3527233"/>
                  <a:pt x="6742322" y="3525397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00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976" y="280986"/>
            <a:ext cx="11200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An exponential equation is </a:t>
            </a:r>
          </a:p>
          <a:p>
            <a:pPr algn="ctr"/>
            <a:r>
              <a:rPr lang="en-GB" sz="5400" dirty="0"/>
              <a:t>where the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value is an exponential.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2967" t="24052" r="15279" b="21820"/>
          <a:stretch/>
        </p:blipFill>
        <p:spPr>
          <a:xfrm>
            <a:off x="6792944" y="3557840"/>
            <a:ext cx="2873199" cy="20033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5343" t="16967" r="23992" b="21122"/>
          <a:stretch/>
        </p:blipFill>
        <p:spPr>
          <a:xfrm>
            <a:off x="1935310" y="3577306"/>
            <a:ext cx="2860116" cy="19459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02862" y="2263469"/>
            <a:ext cx="285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= </a:t>
            </a:r>
            <a:r>
              <a:rPr lang="en-GB" sz="7200" b="1" dirty="0" err="1"/>
              <a:t>a</a:t>
            </a:r>
            <a:r>
              <a:rPr lang="en-GB" sz="72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7200" b="1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5310" y="2264570"/>
            <a:ext cx="285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b="1" dirty="0"/>
              <a:t> = a</a:t>
            </a:r>
            <a:r>
              <a:rPr lang="en-GB" sz="7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72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399" y="5468464"/>
            <a:ext cx="285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Decay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2944" y="5468464"/>
            <a:ext cx="285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Growth</a:t>
            </a:r>
          </a:p>
        </p:txBody>
      </p:sp>
    </p:spTree>
    <p:extLst>
      <p:ext uri="{BB962C8B-B14F-4D97-AF65-F5344CB8AC3E}">
        <p14:creationId xmlns:p14="http://schemas.microsoft.com/office/powerpoint/2010/main" val="206343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248" t="16029" r="18049" b="18302"/>
          <a:stretch/>
        </p:blipFill>
        <p:spPr>
          <a:xfrm>
            <a:off x="2202872" y="1395798"/>
            <a:ext cx="7959436" cy="5146914"/>
          </a:xfrm>
          <a:prstGeom prst="rect">
            <a:avLst/>
          </a:prstGeom>
        </p:spPr>
      </p:pic>
      <p:pic>
        <p:nvPicPr>
          <p:cNvPr id="15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629" y="235388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2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332" t="16986" r="13344" b="21770"/>
          <a:stretch/>
        </p:blipFill>
        <p:spPr>
          <a:xfrm>
            <a:off x="2209797" y="1395798"/>
            <a:ext cx="7647709" cy="50918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6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408" y="1888476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71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08" t="25138" r="26485" b="18629"/>
          <a:stretch/>
        </p:blipFill>
        <p:spPr>
          <a:xfrm>
            <a:off x="3010226" y="1564240"/>
            <a:ext cx="6398469" cy="4986139"/>
          </a:xfrm>
          <a:prstGeom prst="rect">
            <a:avLst/>
          </a:prstGeom>
        </p:spPr>
      </p:pic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82" y="3476644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09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343" t="16967" r="23992" b="21122"/>
          <a:stretch/>
        </p:blipFill>
        <p:spPr>
          <a:xfrm>
            <a:off x="2983831" y="1660491"/>
            <a:ext cx="6761748" cy="4600459"/>
          </a:xfrm>
          <a:prstGeom prst="rect">
            <a:avLst/>
          </a:prstGeom>
        </p:spPr>
      </p:pic>
      <p:pic>
        <p:nvPicPr>
          <p:cNvPr id="7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219" y="2017003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5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655" t="16274" r="18082" b="16690"/>
          <a:stretch/>
        </p:blipFill>
        <p:spPr>
          <a:xfrm>
            <a:off x="3122010" y="1603559"/>
            <a:ext cx="5823284" cy="49796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21327" y="195469"/>
            <a:ext cx="10224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Graph or Not</a:t>
            </a:r>
            <a:endParaRPr lang="en-GB" sz="7200" dirty="0"/>
          </a:p>
        </p:txBody>
      </p:sp>
      <p:pic>
        <p:nvPicPr>
          <p:cNvPr id="6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010" y="2137319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14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2724988" y="1659866"/>
            <a:ext cx="69080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9900" b="1" dirty="0">
                <a:solidFill>
                  <a:srgbClr val="0000FF"/>
                </a:solidFill>
              </a:rPr>
              <a:t> = 3</a:t>
            </a:r>
            <a:r>
              <a:rPr lang="en-GB" sz="19900" b="1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45" y="365577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22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5469"/>
            <a:ext cx="1118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Exponential Equation or Not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61803" y="1772914"/>
                <a:ext cx="8574505" cy="3154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99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9900" b="1" dirty="0">
                    <a:solidFill>
                      <a:srgbClr val="0000FF"/>
                    </a:solidFill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99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19900" b="1" i="1" baseline="300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803" y="1772914"/>
                <a:ext cx="8574505" cy="3154710"/>
              </a:xfrm>
              <a:prstGeom prst="rect">
                <a:avLst/>
              </a:prstGeom>
              <a:blipFill>
                <a:blip r:embed="rId2"/>
                <a:stretch>
                  <a:fillRect l="-11807" t="-24758" b="-46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164" y="3816490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18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220</Words>
  <Application>Microsoft Office PowerPoint</Application>
  <PresentationFormat>Widescreen</PresentationFormat>
  <Paragraphs>58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23</cp:revision>
  <dcterms:created xsi:type="dcterms:W3CDTF">2016-03-24T06:55:57Z</dcterms:created>
  <dcterms:modified xsi:type="dcterms:W3CDTF">2023-01-02T06:21:39Z</dcterms:modified>
</cp:coreProperties>
</file>