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>
        <p:scale>
          <a:sx n="45" d="100"/>
          <a:sy n="45" d="100"/>
        </p:scale>
        <p:origin x="996" y="10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smtClean="0">
                <a:solidFill>
                  <a:srgbClr val="0000FF"/>
                </a:solidFill>
              </a:rPr>
              <a:t>Senior </a:t>
            </a:r>
            <a:r>
              <a:rPr lang="en-GB" sz="8000" b="1" dirty="0" smtClean="0">
                <a:solidFill>
                  <a:srgbClr val="0000FF"/>
                </a:solidFill>
              </a:rPr>
              <a:t>Challenge 3</a:t>
            </a: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00FF"/>
                </a:solidFill>
              </a:rPr>
              <a:t>BRONZE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35" y="43645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0a6d6de3-d7d6-44ef-8c96-9217d7ba46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07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170848" y="3711826"/>
            <a:ext cx="1378018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341735" y="4617935"/>
            <a:ext cx="283362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FF"/>
                </a:solidFill>
                <a:latin typeface="robotolight"/>
              </a:rPr>
              <a:t>120 + 90 = 210 </a:t>
            </a:r>
          </a:p>
          <a:p>
            <a:r>
              <a:rPr lang="en-GB" sz="2800" b="1" dirty="0" smtClean="0">
                <a:solidFill>
                  <a:srgbClr val="0000FF"/>
                </a:solidFill>
                <a:latin typeface="robotolight"/>
              </a:rPr>
              <a:t>360 – 210 = 150 </a:t>
            </a:r>
          </a:p>
          <a:p>
            <a:r>
              <a:rPr lang="en-GB" sz="2800" b="1" dirty="0" smtClean="0">
                <a:solidFill>
                  <a:srgbClr val="0000FF"/>
                </a:solidFill>
                <a:latin typeface="robotolight"/>
              </a:rPr>
              <a:t>180 – 150 = 30 </a:t>
            </a:r>
          </a:p>
          <a:p>
            <a:r>
              <a:rPr lang="en-GB" sz="2800" b="1" dirty="0" smtClean="0">
                <a:solidFill>
                  <a:srgbClr val="0000FF"/>
                </a:solidFill>
                <a:latin typeface="robotolight"/>
              </a:rPr>
              <a:t>30 ÷ 2 = 15</a:t>
            </a:r>
            <a:endParaRPr lang="en-GB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1b552d6b-39d1-4d22-a2af-a15e5c59e4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766" y="-83251"/>
            <a:ext cx="9255000" cy="694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432698" y="2711302"/>
            <a:ext cx="1265274" cy="67607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352525" y="3634456"/>
            <a:ext cx="45267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>
                <a:solidFill>
                  <a:srgbClr val="0000FF"/>
                </a:solidFill>
                <a:latin typeface="robotolight"/>
              </a:rPr>
              <a:t>S = 0 R = 9 Q = 1 P = 6 </a:t>
            </a:r>
          </a:p>
          <a:p>
            <a:r>
              <a:rPr lang="pt-BR" sz="3200" b="1" dirty="0" smtClean="0">
                <a:solidFill>
                  <a:srgbClr val="0000FF"/>
                </a:solidFill>
                <a:latin typeface="robotolight"/>
              </a:rPr>
              <a:t>0 + 9 + 1 + 6 = 16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f1573398-f7ca-48b5-bc94-3922bd7f67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07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125482" y="1151022"/>
            <a:ext cx="2276397" cy="49702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664868" y="2767281"/>
            <a:ext cx="293240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>
                <a:solidFill>
                  <a:srgbClr val="0000FF"/>
                </a:solidFill>
                <a:latin typeface="robotolight"/>
              </a:rPr>
              <a:t>A = 6 B = 5 </a:t>
            </a:r>
            <a:endParaRPr lang="pt-BR" sz="40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pt-BR" sz="4000" b="1" dirty="0" smtClean="0">
                <a:solidFill>
                  <a:srgbClr val="0000FF"/>
                </a:solidFill>
                <a:latin typeface="robotolight"/>
              </a:rPr>
              <a:t>C </a:t>
            </a:r>
            <a:r>
              <a:rPr lang="pt-BR" sz="4000" b="1" dirty="0">
                <a:solidFill>
                  <a:srgbClr val="0000FF"/>
                </a:solidFill>
                <a:latin typeface="robotolight"/>
              </a:rPr>
              <a:t>= 5 D = 0</a:t>
            </a:r>
            <a:endParaRPr lang="en-GB" sz="4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20ff5160-0306-4b7a-90b3-8741bb285ac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766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846635" y="3809810"/>
                <a:ext cx="9056133" cy="10995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Area of big square= 16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 Each </a:t>
                </a:r>
                <a:r>
                  <a:rPr lang="en-US" sz="3200" b="1" dirty="0">
                    <a:solidFill>
                      <a:srgbClr val="0000FF"/>
                    </a:solidFill>
                    <a:latin typeface="robotolight"/>
                  </a:rPr>
                  <a:t>triangle is 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 </a:t>
                </a:r>
              </a:p>
              <a:p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So </a:t>
                </a:r>
                <a:r>
                  <a:rPr lang="en-US" sz="3200" b="1" dirty="0">
                    <a:solidFill>
                      <a:srgbClr val="0000FF"/>
                    </a:solidFill>
                    <a:latin typeface="robotolight"/>
                  </a:rPr>
                  <a:t>16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- 8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 = </a:t>
                </a:r>
                <a:r>
                  <a:rPr lang="en-US" sz="3200" b="1" dirty="0">
                    <a:solidFill>
                      <a:srgbClr val="0000FF"/>
                    </a:solidFill>
                    <a:latin typeface="robotolight"/>
                  </a:rPr>
                  <a:t>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>
                    <a:solidFill>
                      <a:srgbClr val="0000FF"/>
                    </a:solidFill>
                    <a:latin typeface="robotolight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Then </a:t>
                </a:r>
                <a:r>
                  <a:rPr lang="en-US" sz="3200" b="1" dirty="0">
                    <a:solidFill>
                      <a:srgbClr val="0000FF"/>
                    </a:solidFill>
                    <a:latin typeface="robotolight"/>
                  </a:rPr>
                  <a:t>square root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635" y="3809810"/>
                <a:ext cx="9056133" cy="1099532"/>
              </a:xfrm>
              <a:prstGeom prst="rect">
                <a:avLst/>
              </a:prstGeom>
              <a:blipFill>
                <a:blip r:embed="rId3"/>
                <a:stretch>
                  <a:fillRect l="-1750" t="-6111" b="-1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165612" y="3130421"/>
            <a:ext cx="1491987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b33ba005-aa29-4d4d-a7a5-cc9fd5635d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96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218679" y="3241848"/>
            <a:ext cx="1041520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921394" y="3961359"/>
            <a:ext cx="81157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The </a:t>
            </a:r>
            <a:r>
              <a:rPr lang="en-US" sz="2000" b="1" dirty="0">
                <a:solidFill>
                  <a:srgbClr val="0000FF"/>
                </a:solidFill>
                <a:latin typeface="robotolight"/>
              </a:rPr>
              <a:t>top two squares create the same face and the bottom two squares create the same face. </a:t>
            </a:r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The </a:t>
            </a:r>
            <a:r>
              <a:rPr lang="en-US" sz="2000" b="1" dirty="0">
                <a:solidFill>
                  <a:srgbClr val="0000FF"/>
                </a:solidFill>
                <a:latin typeface="robotolight"/>
              </a:rPr>
              <a:t>square on the far right in the </a:t>
            </a:r>
            <a:r>
              <a:rPr lang="en-US" sz="2000" b="1" dirty="0" err="1">
                <a:solidFill>
                  <a:srgbClr val="0000FF"/>
                </a:solidFill>
                <a:latin typeface="robotolight"/>
              </a:rPr>
              <a:t>centre</a:t>
            </a:r>
            <a:r>
              <a:rPr lang="en-US" sz="2000" b="1" dirty="0">
                <a:solidFill>
                  <a:srgbClr val="0000FF"/>
                </a:solidFill>
                <a:latin typeface="robotolight"/>
              </a:rPr>
              <a:t> row can be removed for two more nets. </a:t>
            </a:r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2 x 3 = 6</a:t>
            </a:r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.</a:t>
            </a:r>
            <a:endParaRPr lang="en-GB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115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17</cp:revision>
  <dcterms:created xsi:type="dcterms:W3CDTF">2020-06-11T04:03:37Z</dcterms:created>
  <dcterms:modified xsi:type="dcterms:W3CDTF">2020-06-13T18:01:02Z</dcterms:modified>
</cp:coreProperties>
</file>