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4726B5-6558-441F-AC6F-8F01B244D9E9}" v="32" dt="2021-11-22T17:46:43.5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84726B5-6558-441F-AC6F-8F01B244D9E9}"/>
    <pc:docChg chg="undo custSel addSld delSld modSld">
      <pc:chgData name="Stewart Gale" userId="3647ddd2-6040-41ae-a96d-232c23482af8" providerId="ADAL" clId="{784726B5-6558-441F-AC6F-8F01B244D9E9}" dt="2021-11-22T17:46:43.525" v="58" actId="113"/>
      <pc:docMkLst>
        <pc:docMk/>
      </pc:docMkLst>
      <pc:sldChg chg="delSp modSp mod">
        <pc:chgData name="Stewart Gale" userId="3647ddd2-6040-41ae-a96d-232c23482af8" providerId="ADAL" clId="{784726B5-6558-441F-AC6F-8F01B244D9E9}" dt="2021-11-22T17:41:03.738" v="12" actId="14100"/>
        <pc:sldMkLst>
          <pc:docMk/>
          <pc:sldMk cId="4272405310" sldId="259"/>
        </pc:sldMkLst>
        <pc:spChg chg="mod">
          <ac:chgData name="Stewart Gale" userId="3647ddd2-6040-41ae-a96d-232c23482af8" providerId="ADAL" clId="{784726B5-6558-441F-AC6F-8F01B244D9E9}" dt="2021-11-22T17:41:03.738" v="12" actId="14100"/>
          <ac:spMkLst>
            <pc:docMk/>
            <pc:sldMk cId="4272405310" sldId="259"/>
            <ac:spMk id="4" creationId="{00000000-0000-0000-0000-000000000000}"/>
          </ac:spMkLst>
        </pc:spChg>
        <pc:grpChg chg="del">
          <ac:chgData name="Stewart Gale" userId="3647ddd2-6040-41ae-a96d-232c23482af8" providerId="ADAL" clId="{784726B5-6558-441F-AC6F-8F01B244D9E9}" dt="2021-11-22T17:40:35.372" v="2" actId="478"/>
          <ac:grpSpMkLst>
            <pc:docMk/>
            <pc:sldMk cId="4272405310" sldId="259"/>
            <ac:grpSpMk id="11" creationId="{00000000-0000-0000-0000-000000000000}"/>
          </ac:grpSpMkLst>
        </pc:grpChg>
        <pc:grpChg chg="del">
          <ac:chgData name="Stewart Gale" userId="3647ddd2-6040-41ae-a96d-232c23482af8" providerId="ADAL" clId="{784726B5-6558-441F-AC6F-8F01B244D9E9}" dt="2021-11-22T17:40:33.827" v="1" actId="478"/>
          <ac:grpSpMkLst>
            <pc:docMk/>
            <pc:sldMk cId="4272405310" sldId="259"/>
            <ac:grpSpMk id="15" creationId="{00000000-0000-0000-0000-000000000000}"/>
          </ac:grpSpMkLst>
        </pc:grpChg>
      </pc:sldChg>
      <pc:sldChg chg="addSp delSp modSp mod addAnim delAnim modAnim">
        <pc:chgData name="Stewart Gale" userId="3647ddd2-6040-41ae-a96d-232c23482af8" providerId="ADAL" clId="{784726B5-6558-441F-AC6F-8F01B244D9E9}" dt="2021-11-22T17:46:07.107" v="52" actId="6549"/>
        <pc:sldMkLst>
          <pc:docMk/>
          <pc:sldMk cId="2364663507" sldId="260"/>
        </pc:sldMkLst>
        <pc:spChg chg="mod">
          <ac:chgData name="Stewart Gale" userId="3647ddd2-6040-41ae-a96d-232c23482af8" providerId="ADAL" clId="{784726B5-6558-441F-AC6F-8F01B244D9E9}" dt="2021-11-22T17:44:56.093" v="41" actId="1076"/>
          <ac:spMkLst>
            <pc:docMk/>
            <pc:sldMk cId="2364663507" sldId="260"/>
            <ac:spMk id="5" creationId="{00000000-0000-0000-0000-000000000000}"/>
          </ac:spMkLst>
        </pc:spChg>
        <pc:spChg chg="mod topLvl">
          <ac:chgData name="Stewart Gale" userId="3647ddd2-6040-41ae-a96d-232c23482af8" providerId="ADAL" clId="{784726B5-6558-441F-AC6F-8F01B244D9E9}" dt="2021-11-22T17:46:07.107" v="52" actId="6549"/>
          <ac:spMkLst>
            <pc:docMk/>
            <pc:sldMk cId="2364663507" sldId="260"/>
            <ac:spMk id="7" creationId="{00000000-0000-0000-0000-000000000000}"/>
          </ac:spMkLst>
        </pc:spChg>
        <pc:spChg chg="del mod topLvl">
          <ac:chgData name="Stewart Gale" userId="3647ddd2-6040-41ae-a96d-232c23482af8" providerId="ADAL" clId="{784726B5-6558-441F-AC6F-8F01B244D9E9}" dt="2021-11-22T17:43:24.228" v="19" actId="478"/>
          <ac:spMkLst>
            <pc:docMk/>
            <pc:sldMk cId="2364663507" sldId="260"/>
            <ac:spMk id="8" creationId="{00000000-0000-0000-0000-000000000000}"/>
          </ac:spMkLst>
        </pc:spChg>
        <pc:grpChg chg="add del">
          <ac:chgData name="Stewart Gale" userId="3647ddd2-6040-41ae-a96d-232c23482af8" providerId="ADAL" clId="{784726B5-6558-441F-AC6F-8F01B244D9E9}" dt="2021-11-22T17:43:22.211" v="18" actId="165"/>
          <ac:grpSpMkLst>
            <pc:docMk/>
            <pc:sldMk cId="2364663507" sldId="260"/>
            <ac:grpSpMk id="6" creationId="{00000000-0000-0000-0000-000000000000}"/>
          </ac:grpSpMkLst>
        </pc:grpChg>
      </pc:sldChg>
      <pc:sldChg chg="delSp modSp mod delAnim">
        <pc:chgData name="Stewart Gale" userId="3647ddd2-6040-41ae-a96d-232c23482af8" providerId="ADAL" clId="{784726B5-6558-441F-AC6F-8F01B244D9E9}" dt="2021-11-22T17:46:43.525" v="58" actId="113"/>
        <pc:sldMkLst>
          <pc:docMk/>
          <pc:sldMk cId="3118227099" sldId="261"/>
        </pc:sldMkLst>
        <pc:spChg chg="mod topLvl">
          <ac:chgData name="Stewart Gale" userId="3647ddd2-6040-41ae-a96d-232c23482af8" providerId="ADAL" clId="{784726B5-6558-441F-AC6F-8F01B244D9E9}" dt="2021-11-22T17:46:43.525" v="58" actId="113"/>
          <ac:spMkLst>
            <pc:docMk/>
            <pc:sldMk cId="3118227099" sldId="261"/>
            <ac:spMk id="10" creationId="{00000000-0000-0000-0000-000000000000}"/>
          </ac:spMkLst>
        </pc:spChg>
        <pc:spChg chg="del topLvl">
          <ac:chgData name="Stewart Gale" userId="3647ddd2-6040-41ae-a96d-232c23482af8" providerId="ADAL" clId="{784726B5-6558-441F-AC6F-8F01B244D9E9}" dt="2021-11-22T17:45:26.698" v="45" actId="478"/>
          <ac:spMkLst>
            <pc:docMk/>
            <pc:sldMk cId="3118227099" sldId="261"/>
            <ac:spMk id="11" creationId="{00000000-0000-0000-0000-000000000000}"/>
          </ac:spMkLst>
        </pc:spChg>
        <pc:grpChg chg="del">
          <ac:chgData name="Stewart Gale" userId="3647ddd2-6040-41ae-a96d-232c23482af8" providerId="ADAL" clId="{784726B5-6558-441F-AC6F-8F01B244D9E9}" dt="2021-11-22T17:45:26.698" v="45" actId="478"/>
          <ac:grpSpMkLst>
            <pc:docMk/>
            <pc:sldMk cId="3118227099" sldId="261"/>
            <ac:grpSpMk id="9" creationId="{00000000-0000-0000-0000-000000000000}"/>
          </ac:grpSpMkLst>
        </pc:grpChg>
      </pc:sldChg>
      <pc:sldChg chg="delSp modSp add del mod">
        <pc:chgData name="Stewart Gale" userId="3647ddd2-6040-41ae-a96d-232c23482af8" providerId="ADAL" clId="{784726B5-6558-441F-AC6F-8F01B244D9E9}" dt="2021-11-22T17:43:08.521" v="15" actId="47"/>
        <pc:sldMkLst>
          <pc:docMk/>
          <pc:sldMk cId="2646987193" sldId="268"/>
        </pc:sldMkLst>
        <pc:spChg chg="del">
          <ac:chgData name="Stewart Gale" userId="3647ddd2-6040-41ae-a96d-232c23482af8" providerId="ADAL" clId="{784726B5-6558-441F-AC6F-8F01B244D9E9}" dt="2021-11-22T17:42:44.689" v="13" actId="478"/>
          <ac:spMkLst>
            <pc:docMk/>
            <pc:sldMk cId="2646987193" sldId="268"/>
            <ac:spMk id="4" creationId="{00000000-0000-0000-0000-000000000000}"/>
          </ac:spMkLst>
        </pc:spChg>
        <pc:grpChg chg="mod">
          <ac:chgData name="Stewart Gale" userId="3647ddd2-6040-41ae-a96d-232c23482af8" providerId="ADAL" clId="{784726B5-6558-441F-AC6F-8F01B244D9E9}" dt="2021-11-22T17:42:50.446" v="14" actId="1076"/>
          <ac:grpSpMkLst>
            <pc:docMk/>
            <pc:sldMk cId="2646987193" sldId="268"/>
            <ac:grpSpMk id="11" creationId="{00000000-0000-0000-0000-000000000000}"/>
          </ac:grpSpMkLst>
        </pc:grpChg>
        <pc:grpChg chg="mod">
          <ac:chgData name="Stewart Gale" userId="3647ddd2-6040-41ae-a96d-232c23482af8" providerId="ADAL" clId="{784726B5-6558-441F-AC6F-8F01B244D9E9}" dt="2021-11-22T17:42:50.446" v="14" actId="1076"/>
          <ac:grpSpMkLst>
            <pc:docMk/>
            <pc:sldMk cId="2646987193" sldId="268"/>
            <ac:grpSpMk id="15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26B6-D372-4F2F-8E03-CBD90535093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138AE-F517-41A8-BF6D-6D6DB294F7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8180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26B6-D372-4F2F-8E03-CBD90535093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138AE-F517-41A8-BF6D-6D6DB294F7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571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26B6-D372-4F2F-8E03-CBD90535093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138AE-F517-41A8-BF6D-6D6DB294F7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635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26B6-D372-4F2F-8E03-CBD90535093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138AE-F517-41A8-BF6D-6D6DB294F7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2283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26B6-D372-4F2F-8E03-CBD90535093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138AE-F517-41A8-BF6D-6D6DB294F7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07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26B6-D372-4F2F-8E03-CBD90535093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138AE-F517-41A8-BF6D-6D6DB294F7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432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26B6-D372-4F2F-8E03-CBD90535093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138AE-F517-41A8-BF6D-6D6DB294F7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0068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26B6-D372-4F2F-8E03-CBD90535093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138AE-F517-41A8-BF6D-6D6DB294F7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5875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26B6-D372-4F2F-8E03-CBD90535093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138AE-F517-41A8-BF6D-6D6DB294F7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7189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26B6-D372-4F2F-8E03-CBD90535093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138AE-F517-41A8-BF6D-6D6DB294F7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182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626B6-D372-4F2F-8E03-CBD90535093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138AE-F517-41A8-BF6D-6D6DB294F7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597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626B6-D372-4F2F-8E03-CBD905350939}" type="datetimeFigureOut">
              <a:rPr lang="en-GB" smtClean="0"/>
              <a:t>22/11/2021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138AE-F517-41A8-BF6D-6D6DB294F7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684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3657" y="1205327"/>
            <a:ext cx="11332029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1500" b="1" i="0" u="sng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LO: Improper and Mixed fractions</a:t>
            </a:r>
            <a:r>
              <a:rPr lang="en-GB" sz="115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24053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1386" y="293913"/>
            <a:ext cx="115769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What makes an </a:t>
            </a:r>
            <a:r>
              <a:rPr lang="en-GB" sz="6000" b="1" dirty="0"/>
              <a:t>Improper</a:t>
            </a:r>
            <a:r>
              <a:rPr lang="en-GB" sz="6000" dirty="0"/>
              <a:t> fraction </a:t>
            </a:r>
          </a:p>
          <a:p>
            <a:pPr algn="ctr"/>
            <a:r>
              <a:rPr lang="en-GB" sz="6000" dirty="0"/>
              <a:t>an </a:t>
            </a:r>
            <a:r>
              <a:rPr lang="en-GB" sz="6000" b="1" dirty="0"/>
              <a:t>Improper</a:t>
            </a:r>
            <a:r>
              <a:rPr lang="en-GB" sz="6000" dirty="0"/>
              <a:t> fraction?</a:t>
            </a:r>
          </a:p>
        </p:txBody>
      </p:sp>
      <p:sp>
        <p:nvSpPr>
          <p:cNvPr id="5" name="Rectangle 4"/>
          <p:cNvSpPr/>
          <p:nvPr/>
        </p:nvSpPr>
        <p:spPr>
          <a:xfrm>
            <a:off x="754977" y="3341639"/>
            <a:ext cx="82023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5400" dirty="0">
                <a:solidFill>
                  <a:srgbClr val="000000"/>
                </a:solidFill>
                <a:latin typeface="Arial" panose="020B0604020202020204" pitchFamily="34" charset="0"/>
              </a:rPr>
              <a:t>The numerator is bigger </a:t>
            </a:r>
          </a:p>
          <a:p>
            <a:pPr lvl="0" algn="ctr"/>
            <a:r>
              <a:rPr lang="en-GB" sz="5400" dirty="0">
                <a:solidFill>
                  <a:srgbClr val="000000"/>
                </a:solidFill>
                <a:latin typeface="Arial" panose="020B0604020202020204" pitchFamily="34" charset="0"/>
              </a:rPr>
              <a:t>than the denominator.</a:t>
            </a:r>
            <a:r>
              <a:rPr lang="en-GB" sz="5400" dirty="0">
                <a:solidFill>
                  <a:prstClr val="black"/>
                </a:solidFill>
              </a:rPr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8734206" y="2430765"/>
                <a:ext cx="1873922" cy="396204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box>
                        <m:boxPr>
                          <m:ctrlPr>
                            <a:rPr lang="en-GB" sz="13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boxPr>
                        <m:e>
                          <m:f>
                            <m:fPr>
                              <m:ctrlPr>
                                <a:rPr lang="en-GB" sz="13800" b="1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3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𝟕</m:t>
                              </m:r>
                            </m:num>
                            <m:den>
                              <m:r>
                                <a:rPr lang="en-US" sz="138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𝟓</m:t>
                              </m:r>
                            </m:den>
                          </m:f>
                        </m:e>
                      </m:box>
                    </m:oMath>
                  </m:oMathPara>
                </a14:m>
                <a:endParaRPr lang="en-GB" sz="138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4206" y="2430765"/>
                <a:ext cx="1873922" cy="396204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4663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1386" y="293913"/>
            <a:ext cx="1157695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What makes an </a:t>
            </a:r>
            <a:r>
              <a:rPr lang="en-GB" sz="6000" b="1" dirty="0"/>
              <a:t>Mixed</a:t>
            </a:r>
            <a:r>
              <a:rPr lang="en-GB" sz="6000" dirty="0"/>
              <a:t> fraction </a:t>
            </a:r>
          </a:p>
          <a:p>
            <a:pPr algn="ctr"/>
            <a:r>
              <a:rPr lang="en-GB" sz="6000" dirty="0"/>
              <a:t>an </a:t>
            </a:r>
            <a:r>
              <a:rPr lang="en-GB" sz="6000" b="1" dirty="0"/>
              <a:t>Mixed</a:t>
            </a:r>
            <a:r>
              <a:rPr lang="en-GB" sz="6000" dirty="0"/>
              <a:t> fraction?</a:t>
            </a:r>
          </a:p>
        </p:txBody>
      </p:sp>
      <p:sp>
        <p:nvSpPr>
          <p:cNvPr id="5" name="Rectangle 4"/>
          <p:cNvSpPr/>
          <p:nvPr/>
        </p:nvSpPr>
        <p:spPr>
          <a:xfrm>
            <a:off x="576945" y="3447045"/>
            <a:ext cx="779417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5400" dirty="0">
                <a:solidFill>
                  <a:srgbClr val="000000"/>
                </a:solidFill>
                <a:latin typeface="Arial" panose="020B0604020202020204" pitchFamily="34" charset="0"/>
              </a:rPr>
              <a:t>There is a whole number and a fraction.</a:t>
            </a:r>
            <a:endParaRPr lang="en-GB" sz="54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/>
              <p:cNvSpPr txBox="1"/>
              <p:nvPr/>
            </p:nvSpPr>
            <p:spPr>
              <a:xfrm>
                <a:off x="8730345" y="2471362"/>
                <a:ext cx="2307772" cy="332469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15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f>
                        <m:fPr>
                          <m:ctrlPr>
                            <a:rPr lang="en-GB" sz="115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1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en-US" sz="115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</m:oMath>
                  </m:oMathPara>
                </a14:m>
                <a:endParaRPr lang="en-GB" sz="11500" b="1" dirty="0"/>
              </a:p>
            </p:txBody>
          </p:sp>
        </mc:Choice>
        <mc:Fallback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30345" y="2471362"/>
                <a:ext cx="2307772" cy="332469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8227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4029" y="272143"/>
            <a:ext cx="108040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Converting a </a:t>
            </a:r>
            <a:r>
              <a:rPr lang="en-GB" sz="6000" b="1" dirty="0">
                <a:solidFill>
                  <a:srgbClr val="0000FF"/>
                </a:solidFill>
              </a:rPr>
              <a:t>improper fraction </a:t>
            </a:r>
          </a:p>
          <a:p>
            <a:pPr algn="ctr"/>
            <a:r>
              <a:rPr lang="en-GB" sz="6000" dirty="0"/>
              <a:t>to </a:t>
            </a:r>
            <a:r>
              <a:rPr lang="en-GB" sz="6000" b="1" dirty="0">
                <a:solidFill>
                  <a:srgbClr val="FF0000"/>
                </a:solidFill>
              </a:rPr>
              <a:t>mixed fraction</a:t>
            </a:r>
            <a:r>
              <a:rPr lang="en-GB" sz="60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024649" y="2501523"/>
                <a:ext cx="2957051" cy="361393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16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6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16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16600" dirty="0"/>
                  <a:t> =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4649" y="2501523"/>
                <a:ext cx="2957051" cy="3613938"/>
              </a:xfrm>
              <a:prstGeom prst="rect">
                <a:avLst/>
              </a:prstGeom>
              <a:blipFill>
                <a:blip r:embed="rId2"/>
                <a:stretch>
                  <a:fillRect t="-2867" r="-24536" b="-197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5877854" y="2211135"/>
                <a:ext cx="2839239" cy="40820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3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1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13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7854" y="2211135"/>
                <a:ext cx="2839239" cy="40820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/>
          <p:cNvCxnSpPr/>
          <p:nvPr/>
        </p:nvCxnSpPr>
        <p:spPr>
          <a:xfrm flipH="1">
            <a:off x="8556171" y="2879767"/>
            <a:ext cx="1164772" cy="141514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720943" y="2587379"/>
            <a:ext cx="2043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B050"/>
                </a:solidFill>
              </a:rPr>
              <a:t>Remainder</a:t>
            </a:r>
          </a:p>
        </p:txBody>
      </p:sp>
      <p:cxnSp>
        <p:nvCxnSpPr>
          <p:cNvPr id="13" name="Straight Arrow Connector 12"/>
          <p:cNvCxnSpPr>
            <a:stCxn id="14" idx="0"/>
          </p:cNvCxnSpPr>
          <p:nvPr/>
        </p:nvCxnSpPr>
        <p:spPr>
          <a:xfrm flipV="1">
            <a:off x="5660571" y="5160818"/>
            <a:ext cx="677884" cy="893363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199906" y="6054181"/>
            <a:ext cx="2921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B050"/>
                </a:solidFill>
              </a:rPr>
              <a:t>Whole Number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 flipV="1">
            <a:off x="8430491" y="5721230"/>
            <a:ext cx="886691" cy="378052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317182" y="5561738"/>
            <a:ext cx="26738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B050"/>
                </a:solidFill>
              </a:rPr>
              <a:t>Denominator stays the same</a:t>
            </a:r>
          </a:p>
        </p:txBody>
      </p:sp>
    </p:spTree>
    <p:extLst>
      <p:ext uri="{BB962C8B-B14F-4D97-AF65-F5344CB8AC3E}">
        <p14:creationId xmlns:p14="http://schemas.microsoft.com/office/powerpoint/2010/main" val="899126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4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4029" y="272143"/>
            <a:ext cx="108040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Converting a </a:t>
            </a:r>
            <a:r>
              <a:rPr lang="en-GB" sz="6000" b="1" dirty="0">
                <a:solidFill>
                  <a:srgbClr val="FF0000"/>
                </a:solidFill>
              </a:rPr>
              <a:t>mixed fraction </a:t>
            </a:r>
          </a:p>
          <a:p>
            <a:pPr algn="ctr"/>
            <a:r>
              <a:rPr lang="en-GB" sz="6000" dirty="0"/>
              <a:t>to </a:t>
            </a:r>
            <a:r>
              <a:rPr lang="en-GB" sz="6000" b="1" dirty="0">
                <a:solidFill>
                  <a:srgbClr val="0000FF"/>
                </a:solidFill>
              </a:rPr>
              <a:t>improper fraction</a:t>
            </a:r>
            <a:r>
              <a:rPr lang="en-GB" sz="60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327475" y="2247943"/>
                <a:ext cx="1228696" cy="43323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199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99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GB" sz="199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19900" dirty="0"/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7475" y="2247943"/>
                <a:ext cx="1228696" cy="433234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385892" y="2247943"/>
                <a:ext cx="4653325" cy="40820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3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f>
                        <m:fPr>
                          <m:ctrlPr>
                            <a:rPr lang="en-GB" sz="1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13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13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892" y="2247943"/>
                <a:ext cx="4653325" cy="40820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/>
          <p:cNvCxnSpPr/>
          <p:nvPr/>
        </p:nvCxnSpPr>
        <p:spPr>
          <a:xfrm flipH="1">
            <a:off x="8278091" y="2807855"/>
            <a:ext cx="893618" cy="669636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220153" y="2044815"/>
            <a:ext cx="286789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B050"/>
                </a:solidFill>
              </a:rPr>
              <a:t>Whole number </a:t>
            </a:r>
            <a:r>
              <a:rPr lang="en-GB" sz="3200" b="1" dirty="0"/>
              <a:t>Multiply</a:t>
            </a:r>
            <a:r>
              <a:rPr lang="en-GB" sz="3200" b="1" dirty="0">
                <a:solidFill>
                  <a:srgbClr val="00B050"/>
                </a:solidFill>
              </a:rPr>
              <a:t> Denominator </a:t>
            </a:r>
          </a:p>
          <a:p>
            <a:r>
              <a:rPr lang="en-GB" sz="3200" b="1" dirty="0"/>
              <a:t>Add</a:t>
            </a:r>
          </a:p>
          <a:p>
            <a:r>
              <a:rPr lang="en-GB" sz="3200" b="1" dirty="0">
                <a:solidFill>
                  <a:srgbClr val="00B050"/>
                </a:solidFill>
              </a:rPr>
              <a:t>Numerator 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8430491" y="5721230"/>
            <a:ext cx="886691" cy="378052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317182" y="5561738"/>
            <a:ext cx="267383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B050"/>
                </a:solidFill>
              </a:rPr>
              <a:t>Denominator stays the same</a:t>
            </a:r>
          </a:p>
        </p:txBody>
      </p:sp>
    </p:spTree>
    <p:extLst>
      <p:ext uri="{BB962C8B-B14F-4D97-AF65-F5344CB8AC3E}">
        <p14:creationId xmlns:p14="http://schemas.microsoft.com/office/powerpoint/2010/main" val="216810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4029" y="272143"/>
            <a:ext cx="108040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Converting a </a:t>
            </a:r>
            <a:r>
              <a:rPr lang="en-GB" sz="6000" b="1" dirty="0">
                <a:solidFill>
                  <a:srgbClr val="0000FF"/>
                </a:solidFill>
              </a:rPr>
              <a:t>improper fraction </a:t>
            </a:r>
          </a:p>
          <a:p>
            <a:pPr algn="ctr"/>
            <a:r>
              <a:rPr lang="en-GB" sz="6000" dirty="0"/>
              <a:t>to </a:t>
            </a:r>
            <a:r>
              <a:rPr lang="en-GB" sz="6000" b="1" dirty="0">
                <a:solidFill>
                  <a:srgbClr val="FF0000"/>
                </a:solidFill>
              </a:rPr>
              <a:t>mixed fraction</a:t>
            </a:r>
            <a:r>
              <a:rPr lang="en-GB" sz="60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528503" y="2538468"/>
                <a:ext cx="2957051" cy="36283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16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6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GB" sz="166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16600" dirty="0"/>
                  <a:t> =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8503" y="2538468"/>
                <a:ext cx="2957051" cy="3628366"/>
              </a:xfrm>
              <a:prstGeom prst="rect">
                <a:avLst/>
              </a:prstGeom>
              <a:blipFill>
                <a:blip r:embed="rId2"/>
                <a:stretch>
                  <a:fillRect l="-206" t="-2517" r="-24536" b="-194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175664" y="2211135"/>
                <a:ext cx="2839239" cy="40820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3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1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3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13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5664" y="2211135"/>
                <a:ext cx="2839239" cy="40820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2651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4029" y="272143"/>
            <a:ext cx="108040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Converting a </a:t>
            </a:r>
            <a:r>
              <a:rPr lang="en-GB" sz="6000" b="1" dirty="0">
                <a:solidFill>
                  <a:srgbClr val="FF0000"/>
                </a:solidFill>
              </a:rPr>
              <a:t>mixed fraction </a:t>
            </a:r>
          </a:p>
          <a:p>
            <a:pPr algn="ctr"/>
            <a:r>
              <a:rPr lang="en-GB" sz="6000" dirty="0"/>
              <a:t>to </a:t>
            </a:r>
            <a:r>
              <a:rPr lang="en-GB" sz="6000" b="1" dirty="0">
                <a:solidFill>
                  <a:srgbClr val="0000FF"/>
                </a:solidFill>
              </a:rPr>
              <a:t>improper fraction</a:t>
            </a:r>
            <a:r>
              <a:rPr lang="en-GB" sz="60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327475" y="2247943"/>
                <a:ext cx="2279168" cy="434324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199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9900" b="0" i="1" smtClean="0">
                            <a:latin typeface="Cambria Math" panose="02040503050406030204" pitchFamily="18" charset="0"/>
                          </a:rPr>
                          <m:t>19</m:t>
                        </m:r>
                      </m:num>
                      <m:den>
                        <m:r>
                          <a:rPr lang="en-GB" sz="199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19900" dirty="0"/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7475" y="2247943"/>
                <a:ext cx="2279168" cy="434324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385892" y="2247943"/>
                <a:ext cx="4653325" cy="40820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3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f>
                        <m:fPr>
                          <m:ctrlPr>
                            <a:rPr lang="en-GB" sz="1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3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3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GB" sz="13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892" y="2247943"/>
                <a:ext cx="4653325" cy="40820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3461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4029" y="272143"/>
            <a:ext cx="108040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Converting a </a:t>
            </a:r>
            <a:r>
              <a:rPr lang="en-GB" sz="6000" b="1" dirty="0">
                <a:solidFill>
                  <a:srgbClr val="0000FF"/>
                </a:solidFill>
              </a:rPr>
              <a:t>improper fraction </a:t>
            </a:r>
          </a:p>
          <a:p>
            <a:pPr algn="ctr"/>
            <a:r>
              <a:rPr lang="en-GB" sz="6000" dirty="0"/>
              <a:t>to </a:t>
            </a:r>
            <a:r>
              <a:rPr lang="en-GB" sz="6000" b="1" dirty="0">
                <a:solidFill>
                  <a:srgbClr val="FF0000"/>
                </a:solidFill>
              </a:rPr>
              <a:t>mixed fraction</a:t>
            </a:r>
            <a:r>
              <a:rPr lang="en-GB" sz="60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699210" y="2549353"/>
                <a:ext cx="3476454" cy="36283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166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66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en-GB" sz="166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16600" dirty="0"/>
                  <a:t> =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99210" y="2549353"/>
                <a:ext cx="3476454" cy="3628366"/>
              </a:xfrm>
              <a:prstGeom prst="rect">
                <a:avLst/>
              </a:prstGeom>
              <a:blipFill>
                <a:blip r:embed="rId2"/>
                <a:stretch>
                  <a:fillRect l="-175" t="-2521" r="-31579" b="-1966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175664" y="2211135"/>
                <a:ext cx="2839239" cy="40820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3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f>
                        <m:fPr>
                          <m:ctrlPr>
                            <a:rPr lang="en-GB" sz="1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3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GB" sz="13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5664" y="2211135"/>
                <a:ext cx="2839239" cy="40820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0401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64029" y="272143"/>
            <a:ext cx="108040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Converting a </a:t>
            </a:r>
            <a:r>
              <a:rPr lang="en-GB" sz="6000" b="1" dirty="0">
                <a:solidFill>
                  <a:srgbClr val="FF0000"/>
                </a:solidFill>
              </a:rPr>
              <a:t>mixed fraction </a:t>
            </a:r>
          </a:p>
          <a:p>
            <a:pPr algn="ctr"/>
            <a:r>
              <a:rPr lang="en-GB" sz="6000" dirty="0"/>
              <a:t>to </a:t>
            </a:r>
            <a:r>
              <a:rPr lang="en-GB" sz="6000" b="1" dirty="0">
                <a:solidFill>
                  <a:srgbClr val="0000FF"/>
                </a:solidFill>
              </a:rPr>
              <a:t>improper fraction</a:t>
            </a:r>
            <a:r>
              <a:rPr lang="en-GB" sz="6000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7327475" y="2247943"/>
                <a:ext cx="2279168" cy="434965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199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9900" b="0" i="1" smtClean="0">
                            <a:latin typeface="Cambria Math" panose="02040503050406030204" pitchFamily="18" charset="0"/>
                          </a:rPr>
                          <m:t>32</m:t>
                        </m:r>
                      </m:num>
                      <m:den>
                        <m:r>
                          <a:rPr lang="en-GB" sz="19900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sz="19900" dirty="0"/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7475" y="2247943"/>
                <a:ext cx="2279168" cy="434965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385892" y="2247943"/>
                <a:ext cx="4653325" cy="40664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3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f>
                        <m:fPr>
                          <m:ctrlPr>
                            <a:rPr lang="en-GB" sz="138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3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GB" sz="138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den>
                      </m:f>
                      <m:r>
                        <a:rPr lang="en-GB" sz="138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5892" y="2247943"/>
                <a:ext cx="4653325" cy="40664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5782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133</Words>
  <Application>Microsoft Office PowerPoint</Application>
  <PresentationFormat>Widescreen</PresentationFormat>
  <Paragraphs>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dcterms:created xsi:type="dcterms:W3CDTF">2016-04-05T13:44:50Z</dcterms:created>
  <dcterms:modified xsi:type="dcterms:W3CDTF">2021-11-22T17:46:49Z</dcterms:modified>
</cp:coreProperties>
</file>