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32" r:id="rId2"/>
    <p:sldId id="633" r:id="rId3"/>
    <p:sldId id="625" r:id="rId4"/>
    <p:sldId id="570" r:id="rId5"/>
    <p:sldId id="571" r:id="rId6"/>
    <p:sldId id="634" r:id="rId7"/>
    <p:sldId id="626" r:id="rId8"/>
    <p:sldId id="627" r:id="rId9"/>
    <p:sldId id="628" r:id="rId10"/>
    <p:sldId id="573" r:id="rId11"/>
    <p:sldId id="635" r:id="rId12"/>
    <p:sldId id="636" r:id="rId13"/>
    <p:sldId id="63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2566" autoAdjust="0"/>
  </p:normalViewPr>
  <p:slideViewPr>
    <p:cSldViewPr>
      <p:cViewPr varScale="1">
        <p:scale>
          <a:sx n="91" d="100"/>
          <a:sy n="91" d="100"/>
        </p:scale>
        <p:origin x="48" y="17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3-22T17:13:45.394" v="0" actId="478"/>
      <pc:docMkLst>
        <pc:docMk/>
      </pc:docMkLst>
      <pc:sldChg chg="delSp mod">
        <pc:chgData name="Stewart Gale" userId="3647ddd2-6040-41ae-a96d-232c23482af8" providerId="ADAL" clId="{163176A0-02FC-47D8-8D6B-77EA423298B5}" dt="2026-03-22T17:13:45.394" v="0" actId="478"/>
        <pc:sldMkLst>
          <pc:docMk/>
          <pc:sldMk cId="396359538" sldId="637"/>
        </pc:sldMkLst>
        <pc:picChg chg="del">
          <ac:chgData name="Stewart Gale" userId="3647ddd2-6040-41ae-a96d-232c23482af8" providerId="ADAL" clId="{163176A0-02FC-47D8-8D6B-77EA423298B5}" dt="2026-03-22T17:13:45.394" v="0" actId="478"/>
          <ac:picMkLst>
            <pc:docMk/>
            <pc:sldMk cId="396359538" sldId="637"/>
            <ac:picMk id="3" creationId="{441323D2-4282-B27E-C8D1-316BB12D442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44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7408" y="332656"/>
            <a:ext cx="108012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Arithmetic Sequences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657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C591E-1CF5-43B7-9494-53AAE0E834C9}"/>
                  </a:ext>
                </a:extLst>
              </p:cNvPr>
              <p:cNvSpPr/>
              <p:nvPr/>
            </p:nvSpPr>
            <p:spPr>
              <a:xfrm>
                <a:off x="3145005" y="3427243"/>
                <a:ext cx="590084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−(−8)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  <m:r>
                        <a:rPr lang="en-GB" sz="4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C591E-1CF5-43B7-9494-53AAE0E834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005" y="3427243"/>
                <a:ext cx="5900846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093BAD3-1523-46F0-9AEF-EBE0AD4B7701}"/>
                  </a:ext>
                </a:extLst>
              </p:cNvPr>
              <p:cNvSpPr/>
              <p:nvPr/>
            </p:nvSpPr>
            <p:spPr>
              <a:xfrm>
                <a:off x="335360" y="362169"/>
                <a:ext cx="11593288" cy="14618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/>
                      </a:rPr>
                      <m:t>−</m:t>
                    </m:r>
                    <m:r>
                      <a:rPr lang="en-GB" sz="4400" b="1" i="1">
                        <a:latin typeface="Cambria Math"/>
                      </a:rPr>
                      <m:t>𝟖</m:t>
                    </m:r>
                    <m:r>
                      <a:rPr lang="en-GB" sz="4400" b="1" i="1"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44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4400" b="1" dirty="0"/>
                  <a:t> and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/>
                      </a:rPr>
                      <m:t>𝟏𝟕</m:t>
                    </m:r>
                    <m:r>
                      <a:rPr lang="en-GB" sz="4400" b="1" i="1">
                        <a:latin typeface="Cambria Math"/>
                      </a:rPr>
                      <m:t>𝒙</m:t>
                    </m:r>
                  </m:oMath>
                </a14:m>
                <a:r>
                  <a:rPr lang="en-GB" sz="4400" b="1" dirty="0"/>
                  <a:t> </a:t>
                </a:r>
                <a:r>
                  <a:rPr lang="en-GB" sz="4400" dirty="0"/>
                  <a:t>form the first three terms of an arithmetic sequence. For the possible values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093BAD3-1523-46F0-9AEF-EBE0AD4B7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62169"/>
                <a:ext cx="11593288" cy="1461875"/>
              </a:xfrm>
              <a:prstGeom prst="rect">
                <a:avLst/>
              </a:prstGeom>
              <a:blipFill>
                <a:blip r:embed="rId3"/>
                <a:stretch>
                  <a:fillRect t="-1504" b="-124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17015" y="2077286"/>
                <a:ext cx="5900846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GB" sz="4800" b="1" i="1">
                        <a:solidFill>
                          <a:prstClr val="black"/>
                        </a:solidFill>
                        <a:latin typeface="Cambria Math"/>
                      </a:rPr>
                      <m:t>𝟖</m:t>
                    </m:r>
                    <m:r>
                      <a:rPr lang="en-US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  <m:sSup>
                      <m:sSupPr>
                        <m:ctrlP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4800" b="1" dirty="0">
                    <a:solidFill>
                      <a:prstClr val="black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GB" sz="48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GB" sz="4800" b="1" i="1">
                        <a:solidFill>
                          <a:prstClr val="black"/>
                        </a:solidFill>
                        <a:latin typeface="Cambria Math"/>
                      </a:rPr>
                      <m:t>𝟏𝟕</m:t>
                    </m:r>
                    <m:r>
                      <a:rPr lang="en-GB" sz="48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GB" sz="48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015" y="2077286"/>
                <a:ext cx="5900846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19736" y="4537165"/>
                <a:ext cx="4572000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−17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+8=0 </m:t>
                      </m:r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537165"/>
                <a:ext cx="457200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4655554" y="2575874"/>
            <a:ext cx="7200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785233" y="2561322"/>
            <a:ext cx="720080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95800" y="2591974"/>
            <a:ext cx="1439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  <a:r>
              <a:rPr lang="en-GB" baseline="30000" dirty="0">
                <a:solidFill>
                  <a:srgbClr val="FF0000"/>
                </a:solidFill>
              </a:rPr>
              <a:t>st</a:t>
            </a:r>
            <a:r>
              <a:rPr lang="en-GB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Difference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0056" y="2591974"/>
            <a:ext cx="122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2</a:t>
            </a:r>
            <a:r>
              <a:rPr lang="en-GB" baseline="30000" dirty="0">
                <a:solidFill>
                  <a:srgbClr val="0070C0"/>
                </a:solidFill>
              </a:rPr>
              <a:t>nd</a:t>
            </a:r>
            <a:r>
              <a:rPr lang="en-GB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GB" dirty="0">
                <a:solidFill>
                  <a:srgbClr val="0070C0"/>
                </a:solidFill>
              </a:rPr>
              <a:t>Difference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7EA032-686E-47FC-9C63-7DF69038CD0A}"/>
                  </a:ext>
                </a:extLst>
              </p:cNvPr>
              <p:cNvSpPr txBox="1"/>
              <p:nvPr/>
            </p:nvSpPr>
            <p:spPr>
              <a:xfrm>
                <a:off x="4316083" y="5445224"/>
                <a:ext cx="3702711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7EA032-686E-47FC-9C63-7DF69038C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083" y="5445224"/>
                <a:ext cx="3702711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03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2716D1-F598-F5FE-6493-E5428A5CC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226520"/>
            <a:ext cx="9433048" cy="64049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793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09B36F-12F8-FD8B-85A3-5FFD6CC7D4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124"/>
          <a:stretch/>
        </p:blipFill>
        <p:spPr>
          <a:xfrm>
            <a:off x="1271464" y="226520"/>
            <a:ext cx="9433048" cy="31304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E31B30-1876-D8D5-4B33-1884B66A61F8}"/>
                  </a:ext>
                </a:extLst>
              </p:cNvPr>
              <p:cNvSpPr txBox="1"/>
              <p:nvPr/>
            </p:nvSpPr>
            <p:spPr>
              <a:xfrm>
                <a:off x="4799856" y="3429000"/>
                <a:ext cx="10801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GB" sz="4000" dirty="0"/>
                  <a:t> =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E31B30-1876-D8D5-4B33-1884B66A6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429000"/>
                <a:ext cx="1080120" cy="707886"/>
              </a:xfrm>
              <a:prstGeom prst="rect">
                <a:avLst/>
              </a:prstGeom>
              <a:blipFill>
                <a:blip r:embed="rId3"/>
                <a:stretch>
                  <a:fillRect t="-15517" r="-1124" b="-35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CE4E30-FC9D-23AE-092A-710BD7775537}"/>
                  </a:ext>
                </a:extLst>
              </p:cNvPr>
              <p:cNvSpPr txBox="1"/>
              <p:nvPr/>
            </p:nvSpPr>
            <p:spPr>
              <a:xfrm>
                <a:off x="3684801" y="3459778"/>
                <a:ext cx="6717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CE4E30-FC9D-23AE-092A-710BD7775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801" y="3459778"/>
                <a:ext cx="67173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9312DD-3BF4-9E4F-31D0-3FCCD14F1236}"/>
                  </a:ext>
                </a:extLst>
              </p:cNvPr>
              <p:cNvSpPr txBox="1"/>
              <p:nvPr/>
            </p:nvSpPr>
            <p:spPr>
              <a:xfrm>
                <a:off x="5663952" y="3459793"/>
                <a:ext cx="14401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9312DD-3BF4-9E4F-31D0-3FCCD14F1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459793"/>
                <a:ext cx="144016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BE03F-2489-DBF8-8F85-4DF4816AE5C9}"/>
                  </a:ext>
                </a:extLst>
              </p:cNvPr>
              <p:cNvSpPr txBox="1"/>
              <p:nvPr/>
            </p:nvSpPr>
            <p:spPr>
              <a:xfrm>
                <a:off x="2855640" y="3398223"/>
                <a:ext cx="10317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BE03F-2489-DBF8-8F85-4DF4816AE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3398223"/>
                <a:ext cx="1031776" cy="707886"/>
              </a:xfrm>
              <a:prstGeom prst="rect">
                <a:avLst/>
              </a:prstGeom>
              <a:blipFill>
                <a:blip r:embed="rId6"/>
                <a:stretch>
                  <a:fillRect t="-15385" r="-15882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DF5AC7-A4ED-97A5-BAF1-A07C78D333A3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328248" y="3459778"/>
                <a:ext cx="6717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GB" sz="3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DF5AC7-A4ED-97A5-BAF1-A07C78D333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459778"/>
                <a:ext cx="67173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081520-F621-50B3-E05A-059CCDD89E1C}"/>
                  </a:ext>
                </a:extLst>
              </p:cNvPr>
              <p:cNvSpPr txBox="1"/>
              <p:nvPr/>
            </p:nvSpPr>
            <p:spPr>
              <a:xfrm>
                <a:off x="7499087" y="3398223"/>
                <a:ext cx="10317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081520-F621-50B3-E05A-059CCDD89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087" y="3398223"/>
                <a:ext cx="1031776" cy="707886"/>
              </a:xfrm>
              <a:prstGeom prst="rect">
                <a:avLst/>
              </a:prstGeom>
              <a:blipFill>
                <a:blip r:embed="rId8"/>
                <a:stretch>
                  <a:fillRect t="-15385" r="-17751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9FC904-122D-369C-1E2A-31BB3116DD39}"/>
                  </a:ext>
                </a:extLst>
              </p:cNvPr>
              <p:cNvSpPr txBox="1"/>
              <p:nvPr/>
            </p:nvSpPr>
            <p:spPr>
              <a:xfrm>
                <a:off x="3873028" y="4797152"/>
                <a:ext cx="48059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14−1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9FC904-122D-369C-1E2A-31BB3116D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028" y="4797152"/>
                <a:ext cx="480590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E7B552-30FC-7C82-8F5B-A5036143242B}"/>
                  </a:ext>
                </a:extLst>
              </p:cNvPr>
              <p:cNvSpPr txBox="1"/>
              <p:nvPr/>
            </p:nvSpPr>
            <p:spPr>
              <a:xfrm>
                <a:off x="4289750" y="4150821"/>
                <a:ext cx="3031446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E7B552-30FC-7C82-8F5B-A50361432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750" y="4150821"/>
                <a:ext cx="303144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A22735-442F-09C7-17FC-EC003ADB3000}"/>
                  </a:ext>
                </a:extLst>
              </p:cNvPr>
              <p:cNvSpPr txBox="1"/>
              <p:nvPr/>
            </p:nvSpPr>
            <p:spPr>
              <a:xfrm>
                <a:off x="3846352" y="5428726"/>
                <a:ext cx="3600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+13(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A22735-442F-09C7-17FC-EC003ADB3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352" y="5428726"/>
                <a:ext cx="3600400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B872D9-B153-CCDF-F425-6EC6FE7DDB11}"/>
                  </a:ext>
                </a:extLst>
              </p:cNvPr>
              <p:cNvSpPr txBox="1"/>
              <p:nvPr/>
            </p:nvSpPr>
            <p:spPr>
              <a:xfrm>
                <a:off x="3791744" y="6075057"/>
                <a:ext cx="3600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+13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+13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B872D9-B153-CCDF-F425-6EC6FE7DD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6075057"/>
                <a:ext cx="3600400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598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2716D1-F598-F5FE-6493-E5428A5CC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1379476" y="226520"/>
            <a:ext cx="9433048" cy="32024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E33C40-9BF3-67C1-41C5-B74CAA90D416}"/>
                  </a:ext>
                </a:extLst>
              </p:cNvPr>
              <p:cNvSpPr txBox="1"/>
              <p:nvPr/>
            </p:nvSpPr>
            <p:spPr>
              <a:xfrm>
                <a:off x="2570371" y="3602538"/>
                <a:ext cx="9361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GB" sz="3600" dirty="0"/>
                  <a:t> =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E33C40-9BF3-67C1-41C5-B74CAA90D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371" y="3602538"/>
                <a:ext cx="936104" cy="646331"/>
              </a:xfrm>
              <a:prstGeom prst="rect">
                <a:avLst/>
              </a:prstGeom>
              <a:blipFill>
                <a:blip r:embed="rId4"/>
                <a:stretch>
                  <a:fillRect t="-15094" r="-5882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654650-57E9-0710-3F87-A4B5F96009BF}"/>
                  </a:ext>
                </a:extLst>
              </p:cNvPr>
              <p:cNvSpPr txBox="1"/>
              <p:nvPr/>
            </p:nvSpPr>
            <p:spPr>
              <a:xfrm>
                <a:off x="942209" y="3618321"/>
                <a:ext cx="15775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654650-57E9-0710-3F87-A4B5F9600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09" y="3618321"/>
                <a:ext cx="157756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E9BDD8-C8CB-FDE0-B203-15B90036EDE8}"/>
                  </a:ext>
                </a:extLst>
              </p:cNvPr>
              <p:cNvSpPr txBox="1"/>
              <p:nvPr/>
            </p:nvSpPr>
            <p:spPr>
              <a:xfrm>
                <a:off x="3211091" y="3633315"/>
                <a:ext cx="169325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E9BDD8-C8CB-FDE0-B203-15B90036ED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091" y="3633315"/>
                <a:ext cx="169325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EB0DBB-433C-AD55-F886-D938842B5858}"/>
                  </a:ext>
                </a:extLst>
              </p:cNvPr>
              <p:cNvSpPr txBox="1"/>
              <p:nvPr/>
            </p:nvSpPr>
            <p:spPr>
              <a:xfrm>
                <a:off x="275956" y="3592007"/>
                <a:ext cx="9361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EB0DBB-433C-AD55-F886-D938842B5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56" y="3592007"/>
                <a:ext cx="936104" cy="646331"/>
              </a:xfrm>
              <a:prstGeom prst="rect">
                <a:avLst/>
              </a:prstGeom>
              <a:blipFill>
                <a:blip r:embed="rId7"/>
                <a:stretch>
                  <a:fillRect t="-14151" r="-1623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3934F4-1553-4382-8CF2-32A426A4A354}"/>
                  </a:ext>
                </a:extLst>
              </p:cNvPr>
              <p:cNvSpPr txBox="1"/>
              <p:nvPr/>
            </p:nvSpPr>
            <p:spPr>
              <a:xfrm>
                <a:off x="5594607" y="3635231"/>
                <a:ext cx="6717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GB" sz="3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3934F4-1553-4382-8CF2-32A426A4A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607" y="3635231"/>
                <a:ext cx="67173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6B7CEB-D1D1-C2FE-7479-A087DFA9E629}"/>
                  </a:ext>
                </a:extLst>
              </p:cNvPr>
              <p:cNvSpPr txBox="1"/>
              <p:nvPr/>
            </p:nvSpPr>
            <p:spPr>
              <a:xfrm>
                <a:off x="4898699" y="3573675"/>
                <a:ext cx="10317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6B7CEB-D1D1-C2FE-7479-A087DFA9E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699" y="3573675"/>
                <a:ext cx="1031776" cy="646331"/>
              </a:xfrm>
              <a:prstGeom prst="rect">
                <a:avLst/>
              </a:prstGeom>
              <a:blipFill>
                <a:blip r:embed="rId9"/>
                <a:stretch>
                  <a:fillRect t="-14151" r="-5917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4F6B6D-7834-67FF-3A98-DADF8C56ED35}"/>
                  </a:ext>
                </a:extLst>
              </p:cNvPr>
              <p:cNvSpPr txBox="1"/>
              <p:nvPr/>
            </p:nvSpPr>
            <p:spPr>
              <a:xfrm>
                <a:off x="364768" y="4338209"/>
                <a:ext cx="50631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−13+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14 −1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−1)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4F6B6D-7834-67FF-3A98-DADF8C56E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68" y="4338209"/>
                <a:ext cx="506314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D5B554-C72E-7B23-CE40-5E33931C2467}"/>
                  </a:ext>
                </a:extLst>
              </p:cNvPr>
              <p:cNvSpPr txBox="1"/>
              <p:nvPr/>
            </p:nvSpPr>
            <p:spPr>
              <a:xfrm>
                <a:off x="280714" y="4930382"/>
                <a:ext cx="43575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−13+13(2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−1)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D5B554-C72E-7B23-CE40-5E33931C2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14" y="4930382"/>
                <a:ext cx="4357554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09CF1D-C190-4519-BF60-67F2FDDA93CC}"/>
                  </a:ext>
                </a:extLst>
              </p:cNvPr>
              <p:cNvSpPr txBox="1"/>
              <p:nvPr/>
            </p:nvSpPr>
            <p:spPr>
              <a:xfrm>
                <a:off x="292760" y="5515157"/>
                <a:ext cx="39255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−13+26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09CF1D-C190-4519-BF60-67F2FDDA9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0" y="5515157"/>
                <a:ext cx="392550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CDDE30-FED7-925D-6551-57542F4B64CF}"/>
                  </a:ext>
                </a:extLst>
              </p:cNvPr>
              <p:cNvSpPr txBox="1"/>
              <p:nvPr/>
            </p:nvSpPr>
            <p:spPr>
              <a:xfrm>
                <a:off x="304807" y="6099932"/>
                <a:ext cx="31563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−26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CDDE30-FED7-925D-6551-57542F4B6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7" y="6099932"/>
                <a:ext cx="315630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680BAA-5D47-255F-D475-3C70BB88910C}"/>
                  </a:ext>
                </a:extLst>
              </p:cNvPr>
              <p:cNvSpPr txBox="1"/>
              <p:nvPr/>
            </p:nvSpPr>
            <p:spPr>
              <a:xfrm>
                <a:off x="6186439" y="4356393"/>
                <a:ext cx="564079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+13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+13=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−26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680BAA-5D47-255F-D475-3C70BB8891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439" y="4356393"/>
                <a:ext cx="5640793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DA6A87-BE5C-7A91-B643-7FE1F94222B2}"/>
              </a:ext>
            </a:extLst>
          </p:cNvPr>
          <p:cNvCxnSpPr/>
          <p:nvPr/>
        </p:nvCxnSpPr>
        <p:spPr>
          <a:xfrm>
            <a:off x="5807968" y="4363990"/>
            <a:ext cx="0" cy="2162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FEA96-141F-4DFA-88CD-22BE4719F244}"/>
                  </a:ext>
                </a:extLst>
              </p:cNvPr>
              <p:cNvSpPr txBox="1"/>
              <p:nvPr/>
            </p:nvSpPr>
            <p:spPr>
              <a:xfrm>
                <a:off x="8094652" y="5138572"/>
                <a:ext cx="19617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EFEA96-141F-4DFA-88CD-22BE4719F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652" y="5138572"/>
                <a:ext cx="1961788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43BF1-E2E9-2EE6-F34B-40FAACB2D0F0}"/>
                  </a:ext>
                </a:extLst>
              </p:cNvPr>
              <p:cNvSpPr txBox="1"/>
              <p:nvPr/>
            </p:nvSpPr>
            <p:spPr>
              <a:xfrm>
                <a:off x="8310677" y="5868561"/>
                <a:ext cx="12417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43BF1-E2E9-2EE6-F34B-40FAACB2D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677" y="5868561"/>
                <a:ext cx="1241707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35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05626" y="3140968"/>
            <a:ext cx="87129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Arithmetic Sequence</a:t>
            </a:r>
          </a:p>
          <a:p>
            <a:pPr algn="ctr"/>
            <a:r>
              <a:rPr lang="en-GB" sz="6600" dirty="0"/>
              <a:t>or </a:t>
            </a:r>
          </a:p>
          <a:p>
            <a:pPr algn="ctr"/>
            <a:r>
              <a:rPr lang="en-GB" sz="7200" b="1" dirty="0"/>
              <a:t>Geometric Sequence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D85B7A-5502-79F3-CF60-8D069235819F}"/>
              </a:ext>
            </a:extLst>
          </p:cNvPr>
          <p:cNvSpPr txBox="1"/>
          <p:nvPr/>
        </p:nvSpPr>
        <p:spPr>
          <a:xfrm>
            <a:off x="329462" y="332656"/>
            <a:ext cx="116652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When you have a sequence </a:t>
            </a:r>
          </a:p>
          <a:p>
            <a:pPr algn="ctr"/>
            <a:r>
              <a:rPr lang="en-GB" sz="5400" dirty="0"/>
              <a:t>the first thing you should ask yourself is </a:t>
            </a:r>
          </a:p>
          <a:p>
            <a:pPr algn="ctr"/>
            <a:r>
              <a:rPr lang="en-GB" sz="5400" dirty="0"/>
              <a:t>‘what type of sequence do you have?’ </a:t>
            </a:r>
          </a:p>
        </p:txBody>
      </p:sp>
    </p:spTree>
    <p:extLst>
      <p:ext uri="{BB962C8B-B14F-4D97-AF65-F5344CB8AC3E}">
        <p14:creationId xmlns:p14="http://schemas.microsoft.com/office/powerpoint/2010/main" val="423557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91544" y="322738"/>
            <a:ext cx="8568952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Arithmetic Sequence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AE83AE-7934-613A-6DE7-4B8B36F6A02C}"/>
              </a:ext>
            </a:extLst>
          </p:cNvPr>
          <p:cNvGrpSpPr/>
          <p:nvPr/>
        </p:nvGrpSpPr>
        <p:grpSpPr>
          <a:xfrm>
            <a:off x="2855640" y="1916832"/>
            <a:ext cx="6840760" cy="2877574"/>
            <a:chOff x="3431704" y="2182280"/>
            <a:chExt cx="5794526" cy="2242859"/>
          </a:xfrm>
        </p:grpSpPr>
        <p:sp>
          <p:nvSpPr>
            <p:cNvPr id="5" name="TextBox 4"/>
            <p:cNvSpPr txBox="1"/>
            <p:nvPr/>
          </p:nvSpPr>
          <p:spPr>
            <a:xfrm>
              <a:off x="3431704" y="3561537"/>
              <a:ext cx="5184576" cy="863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dirty="0"/>
                <a:t>2, 5, 8, 11, 14, 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4132374" y="3367089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9" name="Freeform 8"/>
            <p:cNvSpPr/>
            <p:nvPr/>
          </p:nvSpPr>
          <p:spPr>
            <a:xfrm>
              <a:off x="4799857" y="3367088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5487966" y="3367088"/>
              <a:ext cx="536027" cy="388895"/>
            </a:xfrm>
            <a:custGeom>
              <a:avLst/>
              <a:gdLst>
                <a:gd name="connsiteX0" fmla="*/ 0 w 536027"/>
                <a:gd name="connsiteY0" fmla="*/ 388895 h 388895"/>
                <a:gd name="connsiteX1" fmla="*/ 241738 w 536027"/>
                <a:gd name="connsiteY1" fmla="*/ 12 h 388895"/>
                <a:gd name="connsiteX2" fmla="*/ 536027 w 536027"/>
                <a:gd name="connsiteY2" fmla="*/ 378384 h 38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6027" h="388895">
                  <a:moveTo>
                    <a:pt x="0" y="388895"/>
                  </a:moveTo>
                  <a:cubicBezTo>
                    <a:pt x="76200" y="195329"/>
                    <a:pt x="152400" y="1764"/>
                    <a:pt x="241738" y="12"/>
                  </a:cubicBezTo>
                  <a:cubicBezTo>
                    <a:pt x="331076" y="-1740"/>
                    <a:pt x="433551" y="188322"/>
                    <a:pt x="536027" y="378384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52909" y="3011092"/>
              <a:ext cx="536027" cy="4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+3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79915" y="3000625"/>
              <a:ext cx="536027" cy="4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+3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87966" y="2967065"/>
              <a:ext cx="536027" cy="45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+3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860960" y="2182280"/>
                  <a:ext cx="4365270" cy="5997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400" dirty="0"/>
                    <a:t>common difference </a:t>
                  </a:r>
                  <a14:m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𝑑</m:t>
                      </m:r>
                    </m:oMath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0960" y="2182280"/>
                  <a:ext cx="4365270" cy="599723"/>
                </a:xfrm>
                <a:prstGeom prst="rect">
                  <a:avLst/>
                </a:prstGeom>
                <a:blipFill>
                  <a:blip r:embed="rId2"/>
                  <a:stretch>
                    <a:fillRect l="-4019" t="-15748" b="-3622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/>
            <p:cNvCxnSpPr/>
            <p:nvPr/>
          </p:nvCxnSpPr>
          <p:spPr>
            <a:xfrm flipH="1">
              <a:off x="4534211" y="2651854"/>
              <a:ext cx="358992" cy="3592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4A7B051-DC83-46CE-9985-149C417B53CD}"/>
              </a:ext>
            </a:extLst>
          </p:cNvPr>
          <p:cNvSpPr txBox="1"/>
          <p:nvPr/>
        </p:nvSpPr>
        <p:spPr>
          <a:xfrm>
            <a:off x="353902" y="4989191"/>
            <a:ext cx="11484195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An arithmetic sequence has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a </a:t>
            </a:r>
            <a:r>
              <a:rPr lang="en-GB" sz="4800" b="1" dirty="0">
                <a:solidFill>
                  <a:schemeClr val="tx1"/>
                </a:solidFill>
              </a:rPr>
              <a:t>common difference </a:t>
            </a:r>
            <a:r>
              <a:rPr lang="en-GB" sz="4800" dirty="0">
                <a:solidFill>
                  <a:schemeClr val="tx1"/>
                </a:solidFill>
              </a:rPr>
              <a:t>between terms.</a:t>
            </a:r>
          </a:p>
        </p:txBody>
      </p:sp>
    </p:spTree>
    <p:extLst>
      <p:ext uri="{BB962C8B-B14F-4D97-AF65-F5344CB8AC3E}">
        <p14:creationId xmlns:p14="http://schemas.microsoft.com/office/powerpoint/2010/main" val="3890134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655840" y="295473"/>
            <a:ext cx="2880320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</a:rPr>
              <a:t>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12707" y="1113451"/>
                <a:ext cx="115212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07" y="1113451"/>
                <a:ext cx="115212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64835" y="4001843"/>
            <a:ext cx="31392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The 3</a:t>
            </a:r>
            <a:r>
              <a:rPr lang="en-GB" sz="4000" baseline="30000" dirty="0"/>
              <a:t>rd</a:t>
            </a:r>
            <a:r>
              <a:rPr lang="en-GB" sz="4000" dirty="0"/>
              <a:t>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7166" y="2460621"/>
                <a:ext cx="11521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6" y="2460621"/>
                <a:ext cx="115212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919535" y="2709749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The </a:t>
            </a:r>
            <a:r>
              <a:rPr lang="en-GB" sz="4000" b="1" dirty="0"/>
              <a:t>position </a:t>
            </a:r>
            <a:r>
              <a:rPr lang="en-GB" sz="4000" dirty="0"/>
              <a:t>of the term in the sequence.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51984" y="5639197"/>
                <a:ext cx="459625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2, 5, 8, 11, 14, …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639197"/>
                <a:ext cx="459625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7611328" y="4963323"/>
            <a:ext cx="719508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19935" y="4675290"/>
                <a:ext cx="15315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/>
                        </a:rPr>
                        <m:t>𝑛</m:t>
                      </m:r>
                      <m:r>
                        <a:rPr lang="en-GB" sz="3600" i="1">
                          <a:latin typeface="Cambria Math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5" y="4675290"/>
                <a:ext cx="153156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43789" y="4490625"/>
                <a:ext cx="15315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3600" i="1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789" y="4490625"/>
                <a:ext cx="153156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7035264" y="5136955"/>
            <a:ext cx="432048" cy="6184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19535" y="1337557"/>
                <a:ext cx="385346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GB" sz="4000" baseline="30000" dirty="0">
                    <a:solidFill>
                      <a:prstClr val="black"/>
                    </a:solidFill>
                  </a:rPr>
                  <a:t>th</a:t>
                </a:r>
                <a:r>
                  <a:rPr lang="en-GB" sz="4000" dirty="0">
                    <a:solidFill>
                      <a:prstClr val="black"/>
                    </a:solidFill>
                  </a:rPr>
                  <a:t> </a:t>
                </a:r>
                <a:r>
                  <a:rPr lang="en-GB" sz="4000" b="1" dirty="0">
                    <a:solidFill>
                      <a:prstClr val="black"/>
                    </a:solidFill>
                  </a:rPr>
                  <a:t>term</a:t>
                </a:r>
                <a:r>
                  <a:rPr lang="en-GB" sz="4000" dirty="0">
                    <a:solidFill>
                      <a:prstClr val="black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5" y="1337557"/>
                <a:ext cx="3853461" cy="707886"/>
              </a:xfrm>
              <a:prstGeom prst="rect">
                <a:avLst/>
              </a:prstGeom>
              <a:blipFill>
                <a:blip r:embed="rId7"/>
                <a:stretch>
                  <a:fillRect l="-5696"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74295" y="3769148"/>
                <a:ext cx="115212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95" y="3769148"/>
                <a:ext cx="1152128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52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337452"/>
                <a:ext cx="669674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00B05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GB" sz="4000" dirty="0"/>
                  <a:t> = </a:t>
                </a:r>
                <a:r>
                  <a:rPr lang="en-GB" sz="4000" b="1" dirty="0"/>
                  <a:t>first term</a:t>
                </a:r>
                <a:r>
                  <a:rPr lang="en-GB" sz="4000" dirty="0"/>
                  <a:t> </a:t>
                </a:r>
                <a:endParaRPr lang="en-GB" sz="4000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0070C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GB" sz="4000" dirty="0"/>
                  <a:t> = </a:t>
                </a:r>
                <a:r>
                  <a:rPr lang="en-GB" sz="4000" b="1" dirty="0"/>
                  <a:t>difference</a:t>
                </a:r>
                <a:r>
                  <a:rPr lang="en-GB" sz="4000" dirty="0"/>
                  <a:t> between terms 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7030A0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GB" sz="4000" dirty="0"/>
                  <a:t> = </a:t>
                </a:r>
                <a:r>
                  <a:rPr lang="en-GB" sz="4000" b="1" dirty="0"/>
                  <a:t>position</a:t>
                </a:r>
                <a:r>
                  <a:rPr lang="en-GB" sz="4000" dirty="0"/>
                  <a:t> of the term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7452"/>
                <a:ext cx="6696744" cy="1938992"/>
              </a:xfrm>
              <a:prstGeom prst="rect">
                <a:avLst/>
              </a:prstGeom>
              <a:blipFill>
                <a:blip r:embed="rId2"/>
                <a:stretch>
                  <a:fillRect t="-5346" b="-12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2A2A091-6ABE-4B0F-BEEE-6B64BAAB5D83}"/>
              </a:ext>
            </a:extLst>
          </p:cNvPr>
          <p:cNvSpPr txBox="1"/>
          <p:nvPr/>
        </p:nvSpPr>
        <p:spPr>
          <a:xfrm>
            <a:off x="3224663" y="2312283"/>
            <a:ext cx="5526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>
                <a:solidFill>
                  <a:srgbClr val="00B050"/>
                </a:solidFill>
                <a:latin typeface="Calibri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F6B55-41E9-4DCC-9C37-411E43A33619}"/>
              </a:ext>
            </a:extLst>
          </p:cNvPr>
          <p:cNvSpPr txBox="1"/>
          <p:nvPr/>
        </p:nvSpPr>
        <p:spPr>
          <a:xfrm>
            <a:off x="3230666" y="3298887"/>
            <a:ext cx="19232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5400" dirty="0">
                <a:solidFill>
                  <a:srgbClr val="00B050"/>
                </a:solidFill>
                <a:latin typeface="Calibri"/>
              </a:rPr>
              <a:t>a</a:t>
            </a:r>
            <a:r>
              <a:rPr lang="en-GB" sz="5400" dirty="0">
                <a:solidFill>
                  <a:prstClr val="black"/>
                </a:solidFill>
                <a:latin typeface="Calibri"/>
              </a:rPr>
              <a:t> + </a:t>
            </a:r>
            <a:r>
              <a:rPr lang="en-GB" sz="5400" dirty="0">
                <a:solidFill>
                  <a:srgbClr val="FF0000"/>
                </a:solidFill>
                <a:latin typeface="Calibri"/>
              </a:rPr>
              <a:t>1</a:t>
            </a:r>
            <a:r>
              <a:rPr lang="en-GB" sz="5400" dirty="0">
                <a:solidFill>
                  <a:srgbClr val="0070C0"/>
                </a:solidFill>
                <a:latin typeface="Calibri"/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7321E2-26BC-4D8D-A3D8-4721C6D72088}"/>
              </a:ext>
            </a:extLst>
          </p:cNvPr>
          <p:cNvSpPr txBox="1"/>
          <p:nvPr/>
        </p:nvSpPr>
        <p:spPr>
          <a:xfrm>
            <a:off x="3224663" y="4416557"/>
            <a:ext cx="19232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>
                <a:solidFill>
                  <a:srgbClr val="00B050"/>
                </a:solidFill>
                <a:latin typeface="Calibri"/>
              </a:rPr>
              <a:t>a</a:t>
            </a:r>
            <a:r>
              <a:rPr lang="en-GB" sz="5400" dirty="0">
                <a:solidFill>
                  <a:prstClr val="black"/>
                </a:solidFill>
                <a:latin typeface="Calibri"/>
              </a:rPr>
              <a:t> + </a:t>
            </a:r>
            <a:r>
              <a:rPr lang="en-GB" sz="5400" dirty="0">
                <a:solidFill>
                  <a:srgbClr val="FF0000"/>
                </a:solidFill>
                <a:latin typeface="Calibri"/>
              </a:rPr>
              <a:t>2</a:t>
            </a:r>
            <a:r>
              <a:rPr lang="en-GB" sz="5400" dirty="0">
                <a:solidFill>
                  <a:srgbClr val="0070C0"/>
                </a:solidFill>
                <a:latin typeface="Calibri"/>
              </a:rPr>
              <a:t>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7A76A3-E400-4E73-8E30-8C0E3B867A24}"/>
              </a:ext>
            </a:extLst>
          </p:cNvPr>
          <p:cNvSpPr txBox="1"/>
          <p:nvPr/>
        </p:nvSpPr>
        <p:spPr>
          <a:xfrm>
            <a:off x="3224663" y="5491341"/>
            <a:ext cx="19232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>
                <a:solidFill>
                  <a:srgbClr val="00B050"/>
                </a:solidFill>
                <a:latin typeface="Calibri"/>
              </a:rPr>
              <a:t>a</a:t>
            </a:r>
            <a:r>
              <a:rPr lang="en-GB" sz="5400" dirty="0">
                <a:solidFill>
                  <a:prstClr val="black"/>
                </a:solidFill>
                <a:latin typeface="Calibri"/>
              </a:rPr>
              <a:t> + </a:t>
            </a:r>
            <a:r>
              <a:rPr lang="en-GB" sz="5400" dirty="0">
                <a:solidFill>
                  <a:srgbClr val="FF0000"/>
                </a:solidFill>
                <a:latin typeface="Calibri"/>
              </a:rPr>
              <a:t>3</a:t>
            </a:r>
            <a:r>
              <a:rPr lang="en-GB" sz="5400" dirty="0">
                <a:solidFill>
                  <a:srgbClr val="0070C0"/>
                </a:solidFill>
                <a:latin typeface="Calibri"/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C2076A-33D2-4F2E-BB15-D6E5BB0775A3}"/>
                  </a:ext>
                </a:extLst>
              </p:cNvPr>
              <p:cNvSpPr txBox="1"/>
              <p:nvPr/>
            </p:nvSpPr>
            <p:spPr>
              <a:xfrm>
                <a:off x="1769515" y="2402060"/>
                <a:ext cx="15841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8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C2076A-33D2-4F2E-BB15-D6E5BB07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515" y="2402060"/>
                <a:ext cx="158417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D2944A-55C7-4736-AA3A-4AEB25FE5D5A}"/>
                  </a:ext>
                </a:extLst>
              </p:cNvPr>
              <p:cNvSpPr txBox="1"/>
              <p:nvPr/>
            </p:nvSpPr>
            <p:spPr>
              <a:xfrm>
                <a:off x="1769514" y="3421579"/>
                <a:ext cx="15841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D2944A-55C7-4736-AA3A-4AEB25FE5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514" y="3421579"/>
                <a:ext cx="15841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E03C57-1C7E-4082-9EAA-D7098271F3A7}"/>
                  </a:ext>
                </a:extLst>
              </p:cNvPr>
              <p:cNvSpPr txBox="1"/>
              <p:nvPr/>
            </p:nvSpPr>
            <p:spPr>
              <a:xfrm>
                <a:off x="1769513" y="4441098"/>
                <a:ext cx="15841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E03C57-1C7E-4082-9EAA-D7098271F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513" y="4441098"/>
                <a:ext cx="158417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D4B757-36FF-4CCB-B723-2A8BD7B4EF5B}"/>
                  </a:ext>
                </a:extLst>
              </p:cNvPr>
              <p:cNvSpPr txBox="1"/>
              <p:nvPr/>
            </p:nvSpPr>
            <p:spPr>
              <a:xfrm>
                <a:off x="1769513" y="5563367"/>
                <a:ext cx="15841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D4B757-36FF-4CCB-B723-2A8BD7B4E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513" y="5563367"/>
                <a:ext cx="158417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E1D873E4-13E5-4FB7-95A9-CBD61A755396}"/>
              </a:ext>
            </a:extLst>
          </p:cNvPr>
          <p:cNvSpPr txBox="1"/>
          <p:nvPr/>
        </p:nvSpPr>
        <p:spPr>
          <a:xfrm>
            <a:off x="7032104" y="5500450"/>
            <a:ext cx="34503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5400" b="1" dirty="0">
                <a:solidFill>
                  <a:srgbClr val="00B050"/>
                </a:solidFill>
                <a:latin typeface="Calibri"/>
              </a:rPr>
              <a:t>a</a:t>
            </a:r>
            <a:r>
              <a:rPr lang="en-GB" sz="5400" b="1" dirty="0">
                <a:solidFill>
                  <a:prstClr val="black"/>
                </a:solidFill>
                <a:latin typeface="Calibri"/>
              </a:rPr>
              <a:t> + </a:t>
            </a:r>
            <a:r>
              <a:rPr lang="en-GB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1)</a:t>
            </a:r>
            <a:r>
              <a:rPr lang="en-GB" sz="5400" b="1" dirty="0">
                <a:solidFill>
                  <a:srgbClr val="0070C0"/>
                </a:solidFill>
                <a:latin typeface="Calibri"/>
              </a:rPr>
              <a:t>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E9679C-CE7C-4068-A612-D9E088261C24}"/>
                  </a:ext>
                </a:extLst>
              </p:cNvPr>
              <p:cNvSpPr txBox="1"/>
              <p:nvPr/>
            </p:nvSpPr>
            <p:spPr>
              <a:xfrm>
                <a:off x="5512130" y="5546618"/>
                <a:ext cx="155237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E9679C-CE7C-4068-A612-D9E088261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130" y="5546618"/>
                <a:ext cx="1552378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664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/>
              <p:cNvSpPr txBox="1"/>
              <p:nvPr/>
            </p:nvSpPr>
            <p:spPr>
              <a:xfrm>
                <a:off x="4511824" y="308680"/>
                <a:ext cx="2843808" cy="83099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GB" sz="4800" b="1" i="1" dirty="0">
                        <a:latin typeface="Cambria Math"/>
                      </a:rPr>
                      <m:t>𝒏</m:t>
                    </m:r>
                  </m:oMath>
                </a14:m>
                <a:r>
                  <a:rPr lang="en-GB" sz="4800" b="1" baseline="30000" dirty="0" err="1"/>
                  <a:t>th</a:t>
                </a:r>
                <a:r>
                  <a:rPr lang="en-GB" sz="4800" b="1" dirty="0"/>
                  <a:t> term</a:t>
                </a:r>
              </a:p>
            </p:txBody>
          </p:sp>
        </mc:Choice>
        <mc:Fallback xmlns="">
          <p:sp>
            <p:nvSpPr>
              <p:cNvPr id="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308680"/>
                <a:ext cx="2843808" cy="830997"/>
              </a:xfrm>
              <a:prstGeom prst="rect">
                <a:avLst/>
              </a:prstGeom>
              <a:blipFill>
                <a:blip r:embed="rId2"/>
                <a:stretch>
                  <a:fillRect t="-16176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55640" y="1340768"/>
                <a:ext cx="765110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rgbClr val="00B05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GB" sz="4800" dirty="0"/>
                  <a:t> = first term</a:t>
                </a:r>
                <a:endParaRPr lang="en-GB" sz="4800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GB" sz="4800" dirty="0"/>
                  <a:t> = difference between terms </a:t>
                </a:r>
              </a:p>
              <a:p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rgbClr val="7030A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GB" sz="4800" dirty="0"/>
                  <a:t> = position of the term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340768"/>
                <a:ext cx="7651104" cy="2308324"/>
              </a:xfrm>
              <a:prstGeom prst="rect">
                <a:avLst/>
              </a:prstGeom>
              <a:blipFill>
                <a:blip r:embed="rId3"/>
                <a:stretch>
                  <a:fillRect t="-5805" r="-4140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99356" y="4077072"/>
                <a:ext cx="11593288" cy="22467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6000" b="1" baseline="30000" dirty="0">
                    <a:solidFill>
                      <a:schemeClr val="tx1"/>
                    </a:solidFill>
                    <a:latin typeface="+mj-lt"/>
                  </a:rPr>
                  <a:t>th</a:t>
                </a:r>
                <a:r>
                  <a:rPr lang="en-GB" sz="6000" b="1" dirty="0">
                    <a:solidFill>
                      <a:schemeClr val="tx1"/>
                    </a:solidFill>
                    <a:latin typeface="+mj-lt"/>
                  </a:rPr>
                  <a:t> term of arithmetic sequence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8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𝒂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GB" sz="8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en-GB" sz="7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4077072"/>
                <a:ext cx="11593288" cy="2246769"/>
              </a:xfrm>
              <a:prstGeom prst="rect">
                <a:avLst/>
              </a:prstGeom>
              <a:blipFill>
                <a:blip r:embed="rId4"/>
                <a:stretch>
                  <a:fillRect t="-84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96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143672" y="3519006"/>
                <a:ext cx="6984776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6000" b="0" i="1">
                          <a:latin typeface="Cambria Math" panose="02040503050406030204" pitchFamily="18" charset="0"/>
                        </a:rPr>
                        <m:t>=6+14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6000" b="1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519006"/>
                <a:ext cx="6984776" cy="28623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1424" y="2169730"/>
                <a:ext cx="4032448" cy="64633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GB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169730"/>
                <a:ext cx="403244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352BB63-D69A-9871-4C0B-C1D316EC3620}"/>
                  </a:ext>
                </a:extLst>
              </p:cNvPr>
              <p:cNvSpPr/>
              <p:nvPr/>
            </p:nvSpPr>
            <p:spPr>
              <a:xfrm>
                <a:off x="839416" y="404664"/>
                <a:ext cx="10297144" cy="15081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4400" dirty="0"/>
                  <a:t>Find the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000" dirty="0"/>
                  <a:t>th term </a:t>
                </a:r>
                <a:r>
                  <a:rPr lang="en-GB" sz="4000"/>
                  <a:t>of the </a:t>
                </a:r>
                <a:r>
                  <a:rPr lang="en-GB" sz="4000" dirty="0"/>
                  <a:t>arithmetic sequence.</a:t>
                </a:r>
              </a:p>
              <a:p>
                <a:pPr algn="ctr"/>
                <a:r>
                  <a:rPr lang="en-GB" sz="4800" dirty="0"/>
                  <a:t>6, 20, 34, 48, 62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352BB63-D69A-9871-4C0B-C1D316EC3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4664"/>
                <a:ext cx="10297144" cy="1508105"/>
              </a:xfrm>
              <a:prstGeom prst="rect">
                <a:avLst/>
              </a:prstGeom>
              <a:blipFill>
                <a:blip r:embed="rId4"/>
                <a:stretch>
                  <a:fillRect l="-745" t="-2555" b="-138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719D6E-416A-0131-7E1E-11A8B045EB64}"/>
                  </a:ext>
                </a:extLst>
              </p:cNvPr>
              <p:cNvSpPr txBox="1"/>
              <p:nvPr/>
            </p:nvSpPr>
            <p:spPr>
              <a:xfrm>
                <a:off x="7392144" y="2163633"/>
                <a:ext cx="10801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GB" sz="4400" dirty="0"/>
                  <a:t> =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719D6E-416A-0131-7E1E-11A8B045E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2163633"/>
                <a:ext cx="1080120" cy="769441"/>
              </a:xfrm>
              <a:prstGeom prst="rect">
                <a:avLst/>
              </a:prstGeom>
              <a:blipFill>
                <a:blip r:embed="rId5"/>
                <a:stretch>
                  <a:fillRect t="-16667" r="-10734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4000B5-C31E-E3BF-0169-6B28A2365167}"/>
                  </a:ext>
                </a:extLst>
              </p:cNvPr>
              <p:cNvSpPr txBox="1"/>
              <p:nvPr/>
            </p:nvSpPr>
            <p:spPr>
              <a:xfrm>
                <a:off x="6277089" y="2194411"/>
                <a:ext cx="6717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4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4000B5-C31E-E3BF-0169-6B28A2365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089" y="2194411"/>
                <a:ext cx="67173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8C7077-D72A-543F-D271-3CF309C51C8B}"/>
                  </a:ext>
                </a:extLst>
              </p:cNvPr>
              <p:cNvSpPr txBox="1"/>
              <p:nvPr/>
            </p:nvSpPr>
            <p:spPr>
              <a:xfrm>
                <a:off x="8328248" y="2220307"/>
                <a:ext cx="8915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GB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8C7077-D72A-543F-D271-3CF309C51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220307"/>
                <a:ext cx="8915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9636C4-A2B4-3988-1BDB-D9B6F4E41D74}"/>
                  </a:ext>
                </a:extLst>
              </p:cNvPr>
              <p:cNvSpPr txBox="1"/>
              <p:nvPr/>
            </p:nvSpPr>
            <p:spPr>
              <a:xfrm>
                <a:off x="5447928" y="2132856"/>
                <a:ext cx="10317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9636C4-A2B4-3988-1BDB-D9B6F4E41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132856"/>
                <a:ext cx="1031776" cy="769441"/>
              </a:xfrm>
              <a:prstGeom prst="rect">
                <a:avLst/>
              </a:prstGeom>
              <a:blipFill>
                <a:blip r:embed="rId8"/>
                <a:stretch>
                  <a:fillRect t="-16667" r="-2662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959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83632" y="5702341"/>
                <a:ext cx="748883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28</m:t>
                          </m:r>
                        </m:sub>
                      </m:sSub>
                      <m:r>
                        <a:rPr lang="en-GB" sz="5400" b="0" i="1">
                          <a:latin typeface="Cambria Math" panose="02040503050406030204" pitchFamily="18" charset="0"/>
                        </a:rPr>
                        <m:t>=55−2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28</m:t>
                          </m:r>
                        </m:e>
                      </m:d>
                      <m:r>
                        <a:rPr lang="en-GB" sz="5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702341"/>
                <a:ext cx="7488832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3B7A180-7A86-AD69-F857-1B3654F7922B}"/>
                  </a:ext>
                </a:extLst>
              </p:cNvPr>
              <p:cNvSpPr/>
              <p:nvPr/>
            </p:nvSpPr>
            <p:spPr>
              <a:xfrm>
                <a:off x="479376" y="404664"/>
                <a:ext cx="1137726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The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000" dirty="0"/>
                  <a:t>th term of an arithmetic sequence is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latin typeface="Cambria Math" panose="02040503050406030204" pitchFamily="18" charset="0"/>
                        </a:rPr>
                        <m:t>=55−2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4000" dirty="0"/>
                  <a:t>Find the first term in the sequence that is negative.</a:t>
                </a:r>
                <a:endParaRPr lang="en-GB" sz="4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3B7A180-7A86-AD69-F857-1B3654F792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938992"/>
              </a:xfrm>
              <a:prstGeom prst="rect">
                <a:avLst/>
              </a:prstGeom>
              <a:blipFill>
                <a:blip r:embed="rId3"/>
                <a:stretch>
                  <a:fillRect t="-1156" b="-7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89EE5F-48A0-2B7B-ADA1-61A58F86F74D}"/>
                  </a:ext>
                </a:extLst>
              </p:cNvPr>
              <p:cNvSpPr txBox="1"/>
              <p:nvPr/>
            </p:nvSpPr>
            <p:spPr>
              <a:xfrm>
                <a:off x="4223792" y="2492896"/>
                <a:ext cx="42721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55−2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&lt;0</m:t>
                      </m:r>
                    </m:oMath>
                  </m:oMathPara>
                </a14:m>
                <a:endParaRPr kumimoji="0" lang="en-GB" sz="5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89EE5F-48A0-2B7B-ADA1-61A58F86F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492896"/>
                <a:ext cx="427213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F3CA36-D3EB-C7FC-0C60-3D101D6DA8EC}"/>
                  </a:ext>
                </a:extLst>
              </p:cNvPr>
              <p:cNvSpPr txBox="1"/>
              <p:nvPr/>
            </p:nvSpPr>
            <p:spPr>
              <a:xfrm>
                <a:off x="6062194" y="3562711"/>
                <a:ext cx="34800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&gt;27.5</m:t>
                      </m:r>
                    </m:oMath>
                  </m:oMathPara>
                </a14:m>
                <a:endParaRPr kumimoji="0" lang="en-GB" sz="5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F3CA36-D3EB-C7FC-0C60-3D101D6DA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194" y="3562711"/>
                <a:ext cx="348004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DB37D9-0E98-541D-20BC-2591BB5C4E86}"/>
                  </a:ext>
                </a:extLst>
              </p:cNvPr>
              <p:cNvSpPr txBox="1"/>
              <p:nvPr/>
            </p:nvSpPr>
            <p:spPr>
              <a:xfrm>
                <a:off x="6062194" y="4632526"/>
                <a:ext cx="290398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=28</m:t>
                      </m:r>
                    </m:oMath>
                  </m:oMathPara>
                </a14:m>
                <a:endParaRPr kumimoji="0" lang="en-GB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DB37D9-0E98-541D-20BC-2591BB5C4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194" y="4632526"/>
                <a:ext cx="2903984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78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ED0218-725F-4FEC-A2A5-6F21F08DEDCC}"/>
                  </a:ext>
                </a:extLst>
              </p:cNvPr>
              <p:cNvSpPr txBox="1"/>
              <p:nvPr/>
            </p:nvSpPr>
            <p:spPr>
              <a:xfrm>
                <a:off x="335360" y="211700"/>
                <a:ext cx="1137726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Given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3200" dirty="0"/>
                  <a:t> are terms of </a:t>
                </a:r>
              </a:p>
              <a:p>
                <a:pPr algn="ctr"/>
                <a:r>
                  <a:rPr lang="en-GB" sz="3200" dirty="0"/>
                  <a:t>an arithmetic sequence. </a:t>
                </a:r>
              </a:p>
              <a:p>
                <a:pPr algn="ctr"/>
                <a:r>
                  <a:rPr lang="en-GB" sz="3200" dirty="0"/>
                  <a:t>Find the </a:t>
                </a:r>
                <a:r>
                  <a:rPr lang="en-US" sz="3200" dirty="0"/>
                  <a:t>first term and the common difference of the sequence</a:t>
                </a:r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ED0218-725F-4FEC-A2A5-6F21F08DE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11700"/>
                <a:ext cx="11377264" cy="1569660"/>
              </a:xfrm>
              <a:prstGeom prst="rect">
                <a:avLst/>
              </a:prstGeom>
              <a:blipFill>
                <a:blip r:embed="rId2"/>
                <a:stretch>
                  <a:fillRect b="-6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CE1AB-122D-4E48-9969-F4A1D9F4AAE0}"/>
                  </a:ext>
                </a:extLst>
              </p:cNvPr>
              <p:cNvSpPr txBox="1"/>
              <p:nvPr/>
            </p:nvSpPr>
            <p:spPr>
              <a:xfrm>
                <a:off x="1271464" y="5949280"/>
                <a:ext cx="94330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Solving simultaneously 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CE1AB-122D-4E48-9969-F4A1D9F4A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949280"/>
                <a:ext cx="9433048" cy="769441"/>
              </a:xfrm>
              <a:prstGeom prst="rect">
                <a:avLst/>
              </a:prstGeom>
              <a:blipFill>
                <a:blip r:embed="rId3"/>
                <a:stretch>
                  <a:fillRect l="-1616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47528" y="2564904"/>
                <a:ext cx="2232248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564904"/>
                <a:ext cx="2232248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764B6A-25C4-4CE1-A390-2CBA948FCF40}"/>
                  </a:ext>
                </a:extLst>
              </p:cNvPr>
              <p:cNvSpPr txBox="1"/>
              <p:nvPr/>
            </p:nvSpPr>
            <p:spPr>
              <a:xfrm>
                <a:off x="2099097" y="4328604"/>
                <a:ext cx="21125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764B6A-25C4-4CE1-A390-2CBA948FC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097" y="4328604"/>
                <a:ext cx="211254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B692A4-58EC-4287-942E-0C728EBF48F2}"/>
                  </a:ext>
                </a:extLst>
              </p:cNvPr>
              <p:cNvSpPr txBox="1"/>
              <p:nvPr/>
            </p:nvSpPr>
            <p:spPr>
              <a:xfrm>
                <a:off x="6528048" y="3316905"/>
                <a:ext cx="2748012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B692A4-58EC-4287-942E-0C728EBF4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316905"/>
                <a:ext cx="2748012" cy="7079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0BE3DD-7BE2-43DE-A340-6A0561BEB271}"/>
                  </a:ext>
                </a:extLst>
              </p:cNvPr>
              <p:cNvSpPr txBox="1"/>
              <p:nvPr/>
            </p:nvSpPr>
            <p:spPr>
              <a:xfrm>
                <a:off x="6456040" y="5081335"/>
                <a:ext cx="3120008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0BE3DD-7BE2-43DE-A340-6A0561BEB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081335"/>
                <a:ext cx="3120008" cy="707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31C262-5E7A-74A2-DE51-4425EB10E861}"/>
                  </a:ext>
                </a:extLst>
              </p:cNvPr>
              <p:cNvSpPr txBox="1"/>
              <p:nvPr/>
            </p:nvSpPr>
            <p:spPr>
              <a:xfrm>
                <a:off x="5122516" y="2515442"/>
                <a:ext cx="42721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+(3−1)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31C262-5E7A-74A2-DE51-4425EB10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516" y="2515442"/>
                <a:ext cx="427213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60D04C-0880-7D66-408D-E4FA6F7C53D5}"/>
                  </a:ext>
                </a:extLst>
              </p:cNvPr>
              <p:cNvSpPr txBox="1"/>
              <p:nvPr/>
            </p:nvSpPr>
            <p:spPr>
              <a:xfrm>
                <a:off x="5015880" y="4293096"/>
                <a:ext cx="46321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+(8 −1)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60D04C-0880-7D66-408D-E4FA6F7C5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4293096"/>
                <a:ext cx="463217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345BD2-549E-AB90-374C-E844D6C13B4F}"/>
                  </a:ext>
                </a:extLst>
              </p:cNvPr>
              <p:cNvSpPr txBox="1"/>
              <p:nvPr/>
            </p:nvSpPr>
            <p:spPr>
              <a:xfrm>
                <a:off x="407368" y="1955248"/>
                <a:ext cx="3189664" cy="52322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GB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GB" sz="2800" i="1">
                          <a:solidFill>
                            <a:schemeClr val="bg1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345BD2-549E-AB90-374C-E844D6C13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955248"/>
                <a:ext cx="318966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52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0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24645</TotalTime>
  <Words>510</Words>
  <Application>Microsoft Office PowerPoint</Application>
  <PresentationFormat>Widescreen</PresentationFormat>
  <Paragraphs>107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923</cp:revision>
  <dcterms:created xsi:type="dcterms:W3CDTF">2013-02-28T07:36:55Z</dcterms:created>
  <dcterms:modified xsi:type="dcterms:W3CDTF">2026-03-22T17:13:57Z</dcterms:modified>
</cp:coreProperties>
</file>