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693" r:id="rId2"/>
    <p:sldId id="671" r:id="rId3"/>
    <p:sldId id="694" r:id="rId4"/>
    <p:sldId id="697" r:id="rId5"/>
    <p:sldId id="698" r:id="rId6"/>
    <p:sldId id="682" r:id="rId7"/>
    <p:sldId id="700" r:id="rId8"/>
    <p:sldId id="69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3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A4DE89-C47E-4234-BC7B-4B576C079E24}" v="15" dt="2026-04-01T07:25:16.8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2" autoAdjust="0"/>
    <p:restoredTop sz="92442" autoAdjust="0"/>
  </p:normalViewPr>
  <p:slideViewPr>
    <p:cSldViewPr>
      <p:cViewPr varScale="1">
        <p:scale>
          <a:sx n="93" d="100"/>
          <a:sy n="93" d="100"/>
        </p:scale>
        <p:origin x="54" y="126"/>
      </p:cViewPr>
      <p:guideLst>
        <p:guide orient="horz" pos="1933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63176A0-02FC-47D8-8D6B-77EA423298B5}"/>
    <pc:docChg chg="modSld">
      <pc:chgData name="Stewart Gale" userId="3647ddd2-6040-41ae-a96d-232c23482af8" providerId="ADAL" clId="{163176A0-02FC-47D8-8D6B-77EA423298B5}" dt="2026-04-01T07:25:16.898" v="20" actId="20577"/>
      <pc:docMkLst>
        <pc:docMk/>
      </pc:docMkLst>
      <pc:sldChg chg="modSp mod">
        <pc:chgData name="Stewart Gale" userId="3647ddd2-6040-41ae-a96d-232c23482af8" providerId="ADAL" clId="{163176A0-02FC-47D8-8D6B-77EA423298B5}" dt="2026-04-01T03:41:59.387" v="5" actId="1076"/>
        <pc:sldMkLst>
          <pc:docMk/>
          <pc:sldMk cId="326512757" sldId="671"/>
        </pc:sldMkLst>
        <pc:spChg chg="mod">
          <ac:chgData name="Stewart Gale" userId="3647ddd2-6040-41ae-a96d-232c23482af8" providerId="ADAL" clId="{163176A0-02FC-47D8-8D6B-77EA423298B5}" dt="2026-04-01T03:41:59.387" v="5" actId="1076"/>
          <ac:spMkLst>
            <pc:docMk/>
            <pc:sldMk cId="326512757" sldId="671"/>
            <ac:spMk id="22" creationId="{E9378204-38A2-4367-8EAF-8B919A48B9E4}"/>
          </ac:spMkLst>
        </pc:spChg>
      </pc:sldChg>
      <pc:sldChg chg="modSp">
        <pc:chgData name="Stewart Gale" userId="3647ddd2-6040-41ae-a96d-232c23482af8" providerId="ADAL" clId="{163176A0-02FC-47D8-8D6B-77EA423298B5}" dt="2026-04-01T07:25:16.898" v="20" actId="20577"/>
        <pc:sldMkLst>
          <pc:docMk/>
          <pc:sldMk cId="2206483213" sldId="697"/>
        </pc:sldMkLst>
        <pc:spChg chg="mod">
          <ac:chgData name="Stewart Gale" userId="3647ddd2-6040-41ae-a96d-232c23482af8" providerId="ADAL" clId="{163176A0-02FC-47D8-8D6B-77EA423298B5}" dt="2026-04-01T07:25:16.898" v="20" actId="20577"/>
          <ac:spMkLst>
            <pc:docMk/>
            <pc:sldMk cId="2206483213" sldId="697"/>
            <ac:spMk id="15" creationId="{24BF31D9-536B-BFD2-537E-11F5ED2115F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01/04/2026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10001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E70B9-BC87-81A5-C7C8-FC90920E5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B31F84-39B8-4D79-8ACD-6E4A6F2160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217996-F1C1-1518-42C5-4301F4DA76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F43AA6-F50A-6893-92F0-07E82DC6B3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20361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8433F7-515D-CA92-1FCC-704942216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09C4B8-E4D1-72C3-3382-B0953C0E56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583511-4921-BB7A-C376-CAF3D94671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670456-7998-4FEA-CF93-2513990438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27699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D6644-B1FA-92C5-6D9C-C5B354D2D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48C93F-1878-21A3-FCBD-F200800289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9142D6-F253-1953-0EC7-7F4CE57951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E28672-9910-86D9-6E34-31325BC173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32844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11408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80EFEC-8D9E-B4E9-4834-01A79DA11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08B39B-04E2-25F7-EAC6-5564365F91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DAA781-3552-8A13-4514-732E44523C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8761DE-A473-2F53-F983-A42545EFB9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9599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D23712-F5CA-725E-38DE-7F1FC859C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A98DE7-0EE9-8DCE-ED13-0F5F9DC6D3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E6966F-4D7D-8A10-ABFA-61A4B59C33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AF987E-4D33-82D2-E348-7AE23FEE08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7385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01/04/2026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01/04/2026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01/04/2026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01/04/2026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01/04/2026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01/04/2026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01/04/2026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01/04/2026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01/04/2026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01/04/2026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01/04/2026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01/04/2026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3" Type="http://schemas.openxmlformats.org/officeDocument/2006/relationships/image" Target="../media/image290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79"/>
          <p:cNvSpPr/>
          <p:nvPr/>
        </p:nvSpPr>
        <p:spPr>
          <a:xfrm>
            <a:off x="1991544" y="2348880"/>
            <a:ext cx="835292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191344" y="404664"/>
            <a:ext cx="1166529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8800" dirty="0"/>
              <a:t>Elastic Collisions in 1D </a:t>
            </a:r>
          </a:p>
          <a:p>
            <a:pPr lvl="0" algn="ctr"/>
            <a:r>
              <a:rPr lang="en-GB" sz="8800" b="1" dirty="0">
                <a:solidFill>
                  <a:prstClr val="black"/>
                </a:solidFill>
                <a:latin typeface="+mj-lt"/>
              </a:rPr>
              <a:t>Loss of K.E.</a:t>
            </a:r>
            <a:endParaRPr lang="en-GB" sz="8800" b="1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423592" y="3393267"/>
            <a:ext cx="705678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8800" dirty="0">
                <a:solidFill>
                  <a:prstClr val="black"/>
                </a:solidFill>
              </a:rPr>
              <a:t>Chapter 4 </a:t>
            </a:r>
          </a:p>
          <a:p>
            <a:pPr lvl="0" algn="ctr"/>
            <a:r>
              <a:rPr lang="en-GB" sz="8800" dirty="0">
                <a:solidFill>
                  <a:prstClr val="black"/>
                </a:solidFill>
              </a:rPr>
              <a:t>(Part 4 of 5)</a:t>
            </a:r>
          </a:p>
        </p:txBody>
      </p:sp>
    </p:spTree>
    <p:extLst>
      <p:ext uri="{BB962C8B-B14F-4D97-AF65-F5344CB8AC3E}">
        <p14:creationId xmlns:p14="http://schemas.microsoft.com/office/powerpoint/2010/main" val="1754454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2135560" y="836712"/>
            <a:ext cx="8208912" cy="110799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600" b="1" dirty="0">
                <a:latin typeface="+mj-lt"/>
              </a:rPr>
              <a:t>Loss of Kinetic Energy</a:t>
            </a:r>
            <a:endParaRPr lang="en-GB" sz="6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9378204-38A2-4367-8EAF-8B919A48B9E4}"/>
                  </a:ext>
                </a:extLst>
              </p:cNvPr>
              <p:cNvSpPr txBox="1"/>
              <p:nvPr/>
            </p:nvSpPr>
            <p:spPr>
              <a:xfrm>
                <a:off x="767408" y="2348880"/>
                <a:ext cx="10945216" cy="29506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400" dirty="0"/>
                  <a:t>The Kinetic Energy of an object can be found if it’s speed is known using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5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5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𝒎</m:t>
                    </m:r>
                    <m:sSup>
                      <m:sSupPr>
                        <m:ctrlPr>
                          <a:rPr lang="en-US" sz="5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  <m:sup>
                        <m:r>
                          <a:rPr lang="en-US" sz="5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9378204-38A2-4367-8EAF-8B919A48B9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2348880"/>
                <a:ext cx="10945216" cy="2950680"/>
              </a:xfrm>
              <a:prstGeom prst="rect">
                <a:avLst/>
              </a:prstGeom>
              <a:blipFill>
                <a:blip r:embed="rId3"/>
                <a:stretch>
                  <a:fillRect l="-2284" t="-5785" r="-36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512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F46CD-DA15-5B7C-4CB4-2332BA4D9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FAEC2519-1407-F810-7F97-C35EF39981CF}"/>
                  </a:ext>
                </a:extLst>
              </p:cNvPr>
              <p:cNvSpPr txBox="1"/>
              <p:nvPr/>
            </p:nvSpPr>
            <p:spPr>
              <a:xfrm>
                <a:off x="4866735" y="5379021"/>
                <a:ext cx="305594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/>
                  <a:t>Loss in K.E.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FAEC2519-1407-F810-7F97-C35EF39981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6735" y="5379021"/>
                <a:ext cx="3055945" cy="707886"/>
              </a:xfrm>
              <a:prstGeom prst="rect">
                <a:avLst/>
              </a:prstGeom>
              <a:blipFill>
                <a:blip r:embed="rId3"/>
                <a:stretch>
                  <a:fillRect l="-6972" t="-15385" b="-350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Oval 58">
            <a:extLst>
              <a:ext uri="{FF2B5EF4-FFF2-40B4-BE49-F238E27FC236}">
                <a16:creationId xmlns:a16="http://schemas.microsoft.com/office/drawing/2014/main" id="{3357C8E4-F2D8-87F6-F8BD-A06DA01F310C}"/>
              </a:ext>
            </a:extLst>
          </p:cNvPr>
          <p:cNvSpPr/>
          <p:nvPr/>
        </p:nvSpPr>
        <p:spPr>
          <a:xfrm>
            <a:off x="1404884" y="2698665"/>
            <a:ext cx="1255690" cy="112761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2</a:t>
            </a:r>
            <a:r>
              <a:rPr lang="en-US" sz="3600" dirty="0">
                <a:solidFill>
                  <a:schemeClr val="tx1"/>
                </a:solidFill>
              </a:rPr>
              <a:t>kg</a:t>
            </a:r>
            <a:endParaRPr lang="en-GB" sz="3600" dirty="0">
              <a:solidFill>
                <a:schemeClr val="tx1"/>
              </a:solidFill>
            </a:endParaRP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2678433F-7227-6116-AB7F-6CC68F940382}"/>
              </a:ext>
            </a:extLst>
          </p:cNvPr>
          <p:cNvCxnSpPr/>
          <p:nvPr/>
        </p:nvCxnSpPr>
        <p:spPr>
          <a:xfrm>
            <a:off x="3858623" y="1778621"/>
            <a:ext cx="0" cy="29744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C62251BD-9ED6-C9E2-47FC-4E47F2596F2C}"/>
              </a:ext>
            </a:extLst>
          </p:cNvPr>
          <p:cNvCxnSpPr/>
          <p:nvPr/>
        </p:nvCxnSpPr>
        <p:spPr>
          <a:xfrm>
            <a:off x="851476" y="2107302"/>
            <a:ext cx="2362507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3D7B5C49-9986-DA21-501F-818E7E5C81A7}"/>
              </a:ext>
            </a:extLst>
          </p:cNvPr>
          <p:cNvCxnSpPr>
            <a:cxnSpLocks/>
          </p:cNvCxnSpPr>
          <p:nvPr/>
        </p:nvCxnSpPr>
        <p:spPr>
          <a:xfrm flipH="1">
            <a:off x="851476" y="4362531"/>
            <a:ext cx="2362507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44614FF6-E655-6453-5C99-15F1E79174BD}"/>
                  </a:ext>
                </a:extLst>
              </p:cNvPr>
              <p:cNvSpPr txBox="1"/>
              <p:nvPr/>
            </p:nvSpPr>
            <p:spPr>
              <a:xfrm>
                <a:off x="1127448" y="4437112"/>
                <a:ext cx="1954117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4400" i="1"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en-US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44614FF6-E655-6453-5C99-15F1E79174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4437112"/>
                <a:ext cx="1954117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88E5CE4C-EDB2-9172-D983-DBD55FB64FC7}"/>
                  </a:ext>
                </a:extLst>
              </p:cNvPr>
              <p:cNvSpPr txBox="1"/>
              <p:nvPr/>
            </p:nvSpPr>
            <p:spPr>
              <a:xfrm>
                <a:off x="881564" y="1279283"/>
                <a:ext cx="2534645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i="1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US" sz="4400" i="1"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en-US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88E5CE4C-EDB2-9172-D983-DBD55FB64F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564" y="1279283"/>
                <a:ext cx="2534645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DC754443-FE38-7180-2D9E-BF9D975D91A2}"/>
              </a:ext>
            </a:extLst>
          </p:cNvPr>
          <p:cNvCxnSpPr/>
          <p:nvPr/>
        </p:nvCxnSpPr>
        <p:spPr>
          <a:xfrm flipV="1">
            <a:off x="3858623" y="1806012"/>
            <a:ext cx="536613" cy="3758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95A53FE8-7CA9-2F1A-0679-B79D1F371A39}"/>
              </a:ext>
            </a:extLst>
          </p:cNvPr>
          <p:cNvCxnSpPr/>
          <p:nvPr/>
        </p:nvCxnSpPr>
        <p:spPr>
          <a:xfrm flipV="1">
            <a:off x="3858623" y="2369819"/>
            <a:ext cx="536613" cy="3758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227D6798-F1BF-6DEC-60E1-2F05DB5E7CC2}"/>
              </a:ext>
            </a:extLst>
          </p:cNvPr>
          <p:cNvCxnSpPr/>
          <p:nvPr/>
        </p:nvCxnSpPr>
        <p:spPr>
          <a:xfrm flipV="1">
            <a:off x="3858623" y="2933626"/>
            <a:ext cx="536613" cy="3758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5DB41AFE-988E-29EB-552F-745E97F89583}"/>
              </a:ext>
            </a:extLst>
          </p:cNvPr>
          <p:cNvCxnSpPr/>
          <p:nvPr/>
        </p:nvCxnSpPr>
        <p:spPr>
          <a:xfrm flipV="1">
            <a:off x="3858623" y="3497434"/>
            <a:ext cx="536613" cy="3758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B9B4B076-F27A-9DF2-646F-E6B7143A8C5F}"/>
              </a:ext>
            </a:extLst>
          </p:cNvPr>
          <p:cNvCxnSpPr/>
          <p:nvPr/>
        </p:nvCxnSpPr>
        <p:spPr>
          <a:xfrm flipV="1">
            <a:off x="3858623" y="4061241"/>
            <a:ext cx="536613" cy="3758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72894C8-655D-8FA0-0A4E-4EA5D949B527}"/>
                  </a:ext>
                </a:extLst>
              </p:cNvPr>
              <p:cNvSpPr txBox="1"/>
              <p:nvPr/>
            </p:nvSpPr>
            <p:spPr>
              <a:xfrm>
                <a:off x="4863308" y="1685374"/>
                <a:ext cx="5548037" cy="9615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000" dirty="0">
                    <a:solidFill>
                      <a:schemeClr val="tx1"/>
                    </a:solidFill>
                  </a:rPr>
                  <a:t>K.E. Before </a:t>
                </a:r>
                <a14:m>
                  <m:oMath xmlns:m="http://schemas.openxmlformats.org/officeDocument/2006/math">
                    <m:r>
                      <a:rPr lang="en-GB" sz="4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(2)(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8)</m:t>
                        </m:r>
                      </m:e>
                      <m:sup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72894C8-655D-8FA0-0A4E-4EA5D949B5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3308" y="1685374"/>
                <a:ext cx="5548037" cy="961545"/>
              </a:xfrm>
              <a:prstGeom prst="rect">
                <a:avLst/>
              </a:prstGeom>
              <a:blipFill>
                <a:blip r:embed="rId6"/>
                <a:stretch>
                  <a:fillRect l="-3956" b="-132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49F53C1-6992-D679-6068-0957FBB05ADA}"/>
                  </a:ext>
                </a:extLst>
              </p:cNvPr>
              <p:cNvSpPr txBox="1"/>
              <p:nvPr/>
            </p:nvSpPr>
            <p:spPr>
              <a:xfrm>
                <a:off x="10354339" y="1849868"/>
                <a:ext cx="106885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64</m:t>
                      </m:r>
                      <m:r>
                        <a:rPr lang="en-GB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49F53C1-6992-D679-6068-0957FBB05A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4339" y="1849868"/>
                <a:ext cx="1068858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B2FFEB7-08B4-762C-A4F7-663065D0F9F1}"/>
                  </a:ext>
                </a:extLst>
              </p:cNvPr>
              <p:cNvSpPr txBox="1"/>
              <p:nvPr/>
            </p:nvSpPr>
            <p:spPr>
              <a:xfrm>
                <a:off x="4866734" y="3580468"/>
                <a:ext cx="5256579" cy="9615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000" dirty="0">
                    <a:solidFill>
                      <a:schemeClr val="tx1"/>
                    </a:solidFill>
                  </a:rPr>
                  <a:t>K.E. After </a:t>
                </a:r>
                <a14:m>
                  <m:oMath xmlns:m="http://schemas.openxmlformats.org/officeDocument/2006/math">
                    <m:r>
                      <a:rPr lang="en-GB" sz="4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(2)(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2)</m:t>
                        </m:r>
                      </m:e>
                      <m:sup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B2FFEB7-08B4-762C-A4F7-663065D0F9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6734" y="3580468"/>
                <a:ext cx="5256579" cy="961545"/>
              </a:xfrm>
              <a:prstGeom prst="rect">
                <a:avLst/>
              </a:prstGeom>
              <a:blipFill>
                <a:blip r:embed="rId8"/>
                <a:stretch>
                  <a:fillRect l="-4056" b="-132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F691E19-4898-B5B4-CCE0-7DB68354DC24}"/>
                  </a:ext>
                </a:extLst>
              </p:cNvPr>
              <p:cNvSpPr txBox="1"/>
              <p:nvPr/>
            </p:nvSpPr>
            <p:spPr>
              <a:xfrm>
                <a:off x="10051311" y="3729226"/>
                <a:ext cx="93611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F691E19-4898-B5B4-CCE0-7DB68354DC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1311" y="3729226"/>
                <a:ext cx="936110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7D82873-51B2-63D4-B92C-41E91155D6E5}"/>
                  </a:ext>
                </a:extLst>
              </p:cNvPr>
              <p:cNvSpPr txBox="1"/>
              <p:nvPr/>
            </p:nvSpPr>
            <p:spPr>
              <a:xfrm>
                <a:off x="407368" y="135420"/>
                <a:ext cx="2309385" cy="8013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200" dirty="0">
                    <a:solidFill>
                      <a:srgbClr val="FF0000"/>
                    </a:solidFill>
                  </a:rPr>
                  <a:t>KE </a:t>
                </a:r>
                <a14:m>
                  <m:oMath xmlns:m="http://schemas.openxmlformats.org/officeDocument/2006/math">
                    <m:r>
                      <a:rPr lang="en-GB" sz="3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2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p>
                        <m:r>
                          <a:rPr lang="en-US" sz="32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7D82873-51B2-63D4-B92C-41E91155D6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35420"/>
                <a:ext cx="2309385" cy="801310"/>
              </a:xfrm>
              <a:prstGeom prst="rect">
                <a:avLst/>
              </a:prstGeom>
              <a:blipFill>
                <a:blip r:embed="rId10"/>
                <a:stretch>
                  <a:fillRect l="-6860" b="-98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B496A60-78BA-94C9-AD24-1E077A2F3946}"/>
                  </a:ext>
                </a:extLst>
              </p:cNvPr>
              <p:cNvSpPr txBox="1"/>
              <p:nvPr/>
            </p:nvSpPr>
            <p:spPr>
              <a:xfrm>
                <a:off x="7751458" y="5411914"/>
                <a:ext cx="2515877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64 −4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B496A60-78BA-94C9-AD24-1E077A2F39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1458" y="5411914"/>
                <a:ext cx="2515877" cy="70788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EF61CB2-D6E0-589B-A82F-27AE63D8DE47}"/>
                  </a:ext>
                </a:extLst>
              </p:cNvPr>
              <p:cNvSpPr txBox="1"/>
              <p:nvPr/>
            </p:nvSpPr>
            <p:spPr>
              <a:xfrm>
                <a:off x="10123950" y="5438869"/>
                <a:ext cx="117524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𝟔𝟎</m:t>
                      </m:r>
                      <m:r>
                        <a:rPr kumimoji="0" lang="en-US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𝑱</m:t>
                      </m:r>
                    </m:oMath>
                  </m:oMathPara>
                </a14:m>
                <a:endParaRPr lang="en-GB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EF61CB2-D6E0-589B-A82F-27AE63D8DE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3950" y="5438869"/>
                <a:ext cx="1175248" cy="70788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8502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4" grpId="0"/>
      <p:bldP spid="5" grpId="0"/>
      <p:bldP spid="6" grpId="0"/>
      <p:bldP spid="7" grpId="0"/>
      <p:bldP spid="10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4F622-648E-D40A-EE22-743F9DF82B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2E7EDB03-DA37-2239-EA11-C74E9B8E6FF1}"/>
                  </a:ext>
                </a:extLst>
              </p:cNvPr>
              <p:cNvSpPr txBox="1"/>
              <p:nvPr/>
            </p:nvSpPr>
            <p:spPr>
              <a:xfrm>
                <a:off x="5574556" y="4394806"/>
                <a:ext cx="243503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/>
                  <a:t>Loss in K.E.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2E7EDB03-DA37-2239-EA11-C74E9B8E6F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4556" y="4394806"/>
                <a:ext cx="2435030" cy="584775"/>
              </a:xfrm>
              <a:prstGeom prst="rect">
                <a:avLst/>
              </a:prstGeom>
              <a:blipFill>
                <a:blip r:embed="rId3"/>
                <a:stretch>
                  <a:fillRect l="-6250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CB483F6-9E93-26C5-5D35-62A0AB415CA7}"/>
                  </a:ext>
                </a:extLst>
              </p:cNvPr>
              <p:cNvSpPr txBox="1"/>
              <p:nvPr/>
            </p:nvSpPr>
            <p:spPr>
              <a:xfrm>
                <a:off x="5515259" y="582407"/>
                <a:ext cx="6192689" cy="7877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200" dirty="0">
                    <a:solidFill>
                      <a:schemeClr val="tx1"/>
                    </a:solidFill>
                  </a:rPr>
                  <a:t>K.E. Before </a:t>
                </a:r>
                <a14:m>
                  <m:oMath xmlns:m="http://schemas.openxmlformats.org/officeDocument/2006/math">
                    <m:r>
                      <a:rPr lang="en-GB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(2)(</m:t>
                    </m:r>
                    <m:sSup>
                      <m:sSupPr>
                        <m:ctrlPr>
                          <a:rPr lang="en-US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2)</m:t>
                        </m:r>
                      </m:e>
                      <m:sup>
                        <m:r>
                          <a:rPr lang="en-US" sz="32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3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(2)(</m:t>
                    </m:r>
                    <m:sSup>
                      <m:sSupPr>
                        <m:ctrlPr>
                          <a:rPr lang="en-US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2)</m:t>
                        </m:r>
                      </m:e>
                      <m:sup>
                        <m:r>
                          <a:rPr lang="en-US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CB483F6-9E93-26C5-5D35-62A0AB415C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5259" y="582407"/>
                <a:ext cx="6192689" cy="787716"/>
              </a:xfrm>
              <a:prstGeom prst="rect">
                <a:avLst/>
              </a:prstGeom>
              <a:blipFill>
                <a:blip r:embed="rId4"/>
                <a:stretch>
                  <a:fillRect l="-2559" b="-124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E280E2E-1930-3847-8824-ED5A5EFF1525}"/>
                  </a:ext>
                </a:extLst>
              </p:cNvPr>
              <p:cNvSpPr txBox="1"/>
              <p:nvPr/>
            </p:nvSpPr>
            <p:spPr>
              <a:xfrm>
                <a:off x="7937578" y="4417213"/>
                <a:ext cx="83441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𝟔</m:t>
                      </m:r>
                      <m:r>
                        <a:rPr kumimoji="0" lang="en-US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𝑱</m:t>
                      </m:r>
                    </m:oMath>
                  </m:oMathPara>
                </a14:m>
                <a:endParaRPr lang="en-GB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E280E2E-1930-3847-8824-ED5A5EFF15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7578" y="4417213"/>
                <a:ext cx="834417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>
            <a:extLst>
              <a:ext uri="{FF2B5EF4-FFF2-40B4-BE49-F238E27FC236}">
                <a16:creationId xmlns:a16="http://schemas.microsoft.com/office/drawing/2014/main" id="{190684D6-14E3-1C21-FA72-8570CF680E08}"/>
              </a:ext>
            </a:extLst>
          </p:cNvPr>
          <p:cNvGrpSpPr/>
          <p:nvPr/>
        </p:nvGrpSpPr>
        <p:grpSpPr>
          <a:xfrm>
            <a:off x="407368" y="404665"/>
            <a:ext cx="4585422" cy="3096344"/>
            <a:chOff x="707460" y="638199"/>
            <a:chExt cx="6520044" cy="4048493"/>
          </a:xfrm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CCB4C431-1707-A727-A391-C4E0A3E3A14A}"/>
                </a:ext>
              </a:extLst>
            </p:cNvPr>
            <p:cNvSpPr/>
            <p:nvPr/>
          </p:nvSpPr>
          <p:spPr>
            <a:xfrm>
              <a:off x="1260868" y="2057581"/>
              <a:ext cx="1255690" cy="112761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</a:rPr>
                <a:t>2</a:t>
              </a:r>
              <a:r>
                <a:rPr lang="en-US" sz="2800" dirty="0">
                  <a:solidFill>
                    <a:schemeClr val="tx1"/>
                  </a:solidFill>
                </a:rPr>
                <a:t>kg</a:t>
              </a:r>
              <a:endParaRPr lang="en-GB" sz="2800" dirty="0">
                <a:solidFill>
                  <a:schemeClr val="tx1"/>
                </a:solidFill>
              </a:endParaRPr>
            </a:p>
          </p:txBody>
        </p:sp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1239FD36-4840-899E-24B0-D75B639BE72D}"/>
                </a:ext>
              </a:extLst>
            </p:cNvPr>
            <p:cNvCxnSpPr/>
            <p:nvPr/>
          </p:nvCxnSpPr>
          <p:spPr>
            <a:xfrm>
              <a:off x="707460" y="1466218"/>
              <a:ext cx="2362507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A43CD409-D235-32D1-5927-9012DD27F9D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7460" y="3721447"/>
              <a:ext cx="2362507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14C4AA7D-FD9D-37FD-4A73-D2E600061D5B}"/>
                    </a:ext>
                  </a:extLst>
                </p:cNvPr>
                <p:cNvSpPr txBox="1"/>
                <p:nvPr/>
              </p:nvSpPr>
              <p:spPr>
                <a:xfrm>
                  <a:off x="983433" y="3796027"/>
                  <a:ext cx="1954116" cy="8676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𝑚</m:t>
                        </m:r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14C4AA7D-FD9D-37FD-4A73-D2E600061D5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3433" y="3796027"/>
                  <a:ext cx="1954116" cy="867662"/>
                </a:xfrm>
                <a:prstGeom prst="rect">
                  <a:avLst/>
                </a:prstGeom>
                <a:blipFill>
                  <a:blip r:embed="rId6"/>
                  <a:stretch>
                    <a:fillRect r="-889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DF3664CD-4F39-FB53-C51E-C58EE612A3CF}"/>
                    </a:ext>
                  </a:extLst>
                </p:cNvPr>
                <p:cNvSpPr txBox="1"/>
                <p:nvPr/>
              </p:nvSpPr>
              <p:spPr>
                <a:xfrm>
                  <a:off x="737549" y="638199"/>
                  <a:ext cx="2534645" cy="8676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𝑚</m:t>
                        </m:r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DF3664CD-4F39-FB53-C51E-C58EE612A3C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7549" y="638199"/>
                  <a:ext cx="2534645" cy="86766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CED9AC8-742D-C4CF-22CC-D97D761A9922}"/>
                </a:ext>
              </a:extLst>
            </p:cNvPr>
            <p:cNvSpPr/>
            <p:nvPr/>
          </p:nvSpPr>
          <p:spPr>
            <a:xfrm>
              <a:off x="5216179" y="2080583"/>
              <a:ext cx="1255690" cy="112761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</a:rPr>
                <a:t>2</a:t>
              </a:r>
              <a:r>
                <a:rPr lang="en-US" sz="2800" dirty="0">
                  <a:solidFill>
                    <a:schemeClr val="tx1"/>
                  </a:solidFill>
                </a:rPr>
                <a:t>kg</a:t>
              </a:r>
              <a:endParaRPr lang="en-GB" sz="2800" dirty="0">
                <a:solidFill>
                  <a:schemeClr val="tx1"/>
                </a:solidFill>
              </a:endParaRPr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F69DA7F4-7A37-5C3A-924D-F1B36BB25B2B}"/>
                </a:ext>
              </a:extLst>
            </p:cNvPr>
            <p:cNvCxnSpPr>
              <a:cxnSpLocks/>
            </p:cNvCxnSpPr>
            <p:nvPr/>
          </p:nvCxnSpPr>
          <p:spPr>
            <a:xfrm>
              <a:off x="4794727" y="3641934"/>
              <a:ext cx="2362507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7AF8B56B-091A-5282-5AAC-D6B664EC1C6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692859" y="1508104"/>
              <a:ext cx="2362507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E8747D98-F545-7682-1D8A-652EFF6B1EC6}"/>
                    </a:ext>
                  </a:extLst>
                </p:cNvPr>
                <p:cNvSpPr txBox="1"/>
                <p:nvPr/>
              </p:nvSpPr>
              <p:spPr>
                <a:xfrm>
                  <a:off x="4938743" y="3819030"/>
                  <a:ext cx="1954116" cy="8676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𝑚</m:t>
                        </m:r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E8747D98-F545-7682-1D8A-652EFF6B1EC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38743" y="3819030"/>
                  <a:ext cx="1954116" cy="867662"/>
                </a:xfrm>
                <a:prstGeom prst="rect">
                  <a:avLst/>
                </a:prstGeom>
                <a:blipFill>
                  <a:blip r:embed="rId8"/>
                  <a:stretch>
                    <a:fillRect r="-889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82F1275B-1741-C399-FB38-F537557BFA05}"/>
                    </a:ext>
                  </a:extLst>
                </p:cNvPr>
                <p:cNvSpPr txBox="1"/>
                <p:nvPr/>
              </p:nvSpPr>
              <p:spPr>
                <a:xfrm>
                  <a:off x="4692859" y="661201"/>
                  <a:ext cx="2534645" cy="8676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𝑚</m:t>
                        </m:r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82F1275B-1741-C399-FB38-F537557BFA0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92859" y="661201"/>
                  <a:ext cx="2534645" cy="86766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32DA50D-106E-0482-4FE0-442FDAD83E25}"/>
                  </a:ext>
                </a:extLst>
              </p:cNvPr>
              <p:cNvSpPr txBox="1"/>
              <p:nvPr/>
            </p:nvSpPr>
            <p:spPr>
              <a:xfrm>
                <a:off x="7392144" y="1507820"/>
                <a:ext cx="104411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32DA50D-106E-0482-4FE0-442FDAD83E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144" y="1507820"/>
                <a:ext cx="1044116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4BF31D9-536B-BFD2-537E-11F5ED2115F5}"/>
                  </a:ext>
                </a:extLst>
              </p:cNvPr>
              <p:cNvSpPr txBox="1"/>
              <p:nvPr/>
            </p:nvSpPr>
            <p:spPr>
              <a:xfrm>
                <a:off x="5494773" y="2305503"/>
                <a:ext cx="6192689" cy="7877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200" dirty="0">
                    <a:solidFill>
                      <a:schemeClr val="tx1"/>
                    </a:solidFill>
                  </a:rPr>
                  <a:t>K.E. </a:t>
                </a:r>
                <a:r>
                  <a:rPr lang="en-US" sz="3200" dirty="0"/>
                  <a:t>After</a:t>
                </a:r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(2)(</m:t>
                    </m:r>
                    <m:sSup>
                      <m:sSupPr>
                        <m:ctrlPr>
                          <a:rPr lang="en-US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1)</m:t>
                        </m:r>
                      </m:e>
                      <m:sup>
                        <m:r>
                          <a:rPr lang="en-US" sz="32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3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(2)(</m:t>
                    </m:r>
                    <m:sSup>
                      <m:sSupPr>
                        <m:ctrlPr>
                          <a:rPr lang="en-US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GB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4BF31D9-536B-BFD2-537E-11F5ED2115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4773" y="2305503"/>
                <a:ext cx="6192689" cy="787716"/>
              </a:xfrm>
              <a:prstGeom prst="rect">
                <a:avLst/>
              </a:prstGeom>
              <a:blipFill>
                <a:blip r:embed="rId11"/>
                <a:stretch>
                  <a:fillRect l="-2461" b="-124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A3C137F-5D52-831B-35F3-7141992C123B}"/>
                  </a:ext>
                </a:extLst>
              </p:cNvPr>
              <p:cNvSpPr txBox="1"/>
              <p:nvPr/>
            </p:nvSpPr>
            <p:spPr>
              <a:xfrm>
                <a:off x="7347120" y="3364054"/>
                <a:ext cx="110195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A3C137F-5D52-831B-35F3-7141992C12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7120" y="3364054"/>
                <a:ext cx="1101953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D5A4154-2B0D-4EF2-CBA6-698FA29088BB}"/>
                  </a:ext>
                </a:extLst>
              </p:cNvPr>
              <p:cNvSpPr txBox="1"/>
              <p:nvPr/>
            </p:nvSpPr>
            <p:spPr>
              <a:xfrm>
                <a:off x="5574556" y="5430461"/>
                <a:ext cx="437924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/>
                  <a:t>% of KE lost in collision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D5A4154-2B0D-4EF2-CBA6-698FA29088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4556" y="5430461"/>
                <a:ext cx="4379246" cy="584775"/>
              </a:xfrm>
              <a:prstGeom prst="rect">
                <a:avLst/>
              </a:prstGeom>
              <a:blipFill>
                <a:blip r:embed="rId13"/>
                <a:stretch>
                  <a:fillRect l="-3477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C897DD0-CF45-B82B-75BD-43F184083571}"/>
                  </a:ext>
                </a:extLst>
              </p:cNvPr>
              <p:cNvSpPr txBox="1"/>
              <p:nvPr/>
            </p:nvSpPr>
            <p:spPr>
              <a:xfrm>
                <a:off x="9881794" y="5436513"/>
                <a:ext cx="118275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𝟕𝟓</m:t>
                      </m:r>
                      <m:r>
                        <a:rPr kumimoji="0" lang="en-US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GB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C897DD0-CF45-B82B-75BD-43F1840835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1794" y="5436513"/>
                <a:ext cx="1182758" cy="58477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6483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4" grpId="0"/>
      <p:bldP spid="3" grpId="0"/>
      <p:bldP spid="14" grpId="0"/>
      <p:bldP spid="15" grpId="0"/>
      <p:bldP spid="16" grpId="0"/>
      <p:bldP spid="17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8F0A72-B380-17A9-1183-7CF296737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7D98A6B5-B8AD-1206-3223-04BBBA6D8FCF}"/>
                  </a:ext>
                </a:extLst>
              </p:cNvPr>
              <p:cNvSpPr txBox="1"/>
              <p:nvPr/>
            </p:nvSpPr>
            <p:spPr>
              <a:xfrm>
                <a:off x="4553052" y="5328178"/>
                <a:ext cx="319913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/>
                  <a:t>Loss in K.E.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7D98A6B5-B8AD-1206-3223-04BBBA6D8F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3052" y="5328178"/>
                <a:ext cx="3199132" cy="707886"/>
              </a:xfrm>
              <a:prstGeom prst="rect">
                <a:avLst/>
              </a:prstGeom>
              <a:blipFill>
                <a:blip r:embed="rId3"/>
                <a:stretch>
                  <a:fillRect l="-6857"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Oval 58">
            <a:extLst>
              <a:ext uri="{FF2B5EF4-FFF2-40B4-BE49-F238E27FC236}">
                <a16:creationId xmlns:a16="http://schemas.microsoft.com/office/drawing/2014/main" id="{FDB20488-09A0-6AA5-D806-83933B47DDFF}"/>
              </a:ext>
            </a:extLst>
          </p:cNvPr>
          <p:cNvSpPr/>
          <p:nvPr/>
        </p:nvSpPr>
        <p:spPr>
          <a:xfrm>
            <a:off x="1218028" y="2745718"/>
            <a:ext cx="1255690" cy="112761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2</a:t>
            </a:r>
            <a:r>
              <a:rPr lang="en-US" sz="3600" dirty="0">
                <a:solidFill>
                  <a:schemeClr val="tx1"/>
                </a:solidFill>
              </a:rPr>
              <a:t>kg</a:t>
            </a:r>
            <a:endParaRPr lang="en-GB" sz="3600" dirty="0">
              <a:solidFill>
                <a:schemeClr val="tx1"/>
              </a:solidFill>
            </a:endParaRP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7BDAC280-AB32-8BE1-EC6A-870898A0C5BA}"/>
              </a:ext>
            </a:extLst>
          </p:cNvPr>
          <p:cNvCxnSpPr/>
          <p:nvPr/>
        </p:nvCxnSpPr>
        <p:spPr>
          <a:xfrm>
            <a:off x="3671767" y="1825674"/>
            <a:ext cx="0" cy="29744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82774EAA-A60D-56F1-5BAA-9180CCB2E22A}"/>
              </a:ext>
            </a:extLst>
          </p:cNvPr>
          <p:cNvCxnSpPr/>
          <p:nvPr/>
        </p:nvCxnSpPr>
        <p:spPr>
          <a:xfrm>
            <a:off x="664620" y="2154355"/>
            <a:ext cx="2362507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358757D5-2975-0B9D-58CF-8355763D8CE0}"/>
              </a:ext>
            </a:extLst>
          </p:cNvPr>
          <p:cNvCxnSpPr>
            <a:cxnSpLocks/>
          </p:cNvCxnSpPr>
          <p:nvPr/>
        </p:nvCxnSpPr>
        <p:spPr>
          <a:xfrm flipH="1">
            <a:off x="664620" y="4409584"/>
            <a:ext cx="2362507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E0D184C5-991E-1EE8-9A06-E49D3124AEBC}"/>
                  </a:ext>
                </a:extLst>
              </p:cNvPr>
              <p:cNvSpPr txBox="1"/>
              <p:nvPr/>
            </p:nvSpPr>
            <p:spPr>
              <a:xfrm>
                <a:off x="694708" y="1326336"/>
                <a:ext cx="2534645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i="1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US" sz="4400" i="1"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en-US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E0D184C5-991E-1EE8-9A06-E49D3124AE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708" y="1326336"/>
                <a:ext cx="2534645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EA3569C9-E8DE-F7AB-4574-FF9F5B5A95DB}"/>
              </a:ext>
            </a:extLst>
          </p:cNvPr>
          <p:cNvCxnSpPr/>
          <p:nvPr/>
        </p:nvCxnSpPr>
        <p:spPr>
          <a:xfrm flipV="1">
            <a:off x="3671767" y="1853065"/>
            <a:ext cx="536613" cy="3758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ACADE6A2-A758-CD9A-4D66-48D4E80D7BDA}"/>
              </a:ext>
            </a:extLst>
          </p:cNvPr>
          <p:cNvCxnSpPr/>
          <p:nvPr/>
        </p:nvCxnSpPr>
        <p:spPr>
          <a:xfrm flipV="1">
            <a:off x="3671767" y="2416872"/>
            <a:ext cx="536613" cy="3758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4144EAD0-A4F0-D01A-C161-C3DE08EFB31A}"/>
              </a:ext>
            </a:extLst>
          </p:cNvPr>
          <p:cNvCxnSpPr/>
          <p:nvPr/>
        </p:nvCxnSpPr>
        <p:spPr>
          <a:xfrm flipV="1">
            <a:off x="3671767" y="2980679"/>
            <a:ext cx="536613" cy="3758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B8C1A264-84C1-5F22-04D2-AEC7E0D20157}"/>
              </a:ext>
            </a:extLst>
          </p:cNvPr>
          <p:cNvCxnSpPr/>
          <p:nvPr/>
        </p:nvCxnSpPr>
        <p:spPr>
          <a:xfrm flipV="1">
            <a:off x="3671767" y="3544487"/>
            <a:ext cx="536613" cy="3758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039E4349-5C63-9814-DD4A-AA5C3C55747A}"/>
              </a:ext>
            </a:extLst>
          </p:cNvPr>
          <p:cNvCxnSpPr/>
          <p:nvPr/>
        </p:nvCxnSpPr>
        <p:spPr>
          <a:xfrm flipV="1">
            <a:off x="3671767" y="4108294"/>
            <a:ext cx="536613" cy="3758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C53D62C-60B0-F6E3-D8FD-1BD15F712507}"/>
                  </a:ext>
                </a:extLst>
              </p:cNvPr>
              <p:cNvSpPr txBox="1"/>
              <p:nvPr/>
            </p:nvSpPr>
            <p:spPr>
              <a:xfrm>
                <a:off x="4553052" y="1572922"/>
                <a:ext cx="5544616" cy="9615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000" dirty="0">
                    <a:solidFill>
                      <a:schemeClr val="tx1"/>
                    </a:solidFill>
                  </a:rPr>
                  <a:t>K.E. Before </a:t>
                </a:r>
                <a14:m>
                  <m:oMath xmlns:m="http://schemas.openxmlformats.org/officeDocument/2006/math">
                    <m:r>
                      <a:rPr lang="en-GB" sz="4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(2)(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8)</m:t>
                        </m:r>
                      </m:e>
                      <m:sup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C53D62C-60B0-F6E3-D8FD-1BD15F7125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3052" y="1572922"/>
                <a:ext cx="5544616" cy="961545"/>
              </a:xfrm>
              <a:prstGeom prst="rect">
                <a:avLst/>
              </a:prstGeom>
              <a:blipFill>
                <a:blip r:embed="rId5"/>
                <a:stretch>
                  <a:fillRect l="-3960" b="-132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A938798-F4FD-BB0B-6FF6-7818CEBBEF3A}"/>
                  </a:ext>
                </a:extLst>
              </p:cNvPr>
              <p:cNvSpPr txBox="1"/>
              <p:nvPr/>
            </p:nvSpPr>
            <p:spPr>
              <a:xfrm>
                <a:off x="9980879" y="1687057"/>
                <a:ext cx="115212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64</m:t>
                      </m:r>
                      <m:r>
                        <a:rPr lang="en-GB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A938798-F4FD-BB0B-6FF6-7818CEBBEF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0879" y="1687057"/>
                <a:ext cx="1152128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F07A649-E735-CADA-6029-3476D4F12C43}"/>
                  </a:ext>
                </a:extLst>
              </p:cNvPr>
              <p:cNvSpPr txBox="1"/>
              <p:nvPr/>
            </p:nvSpPr>
            <p:spPr>
              <a:xfrm>
                <a:off x="4553052" y="3632973"/>
                <a:ext cx="5513836" cy="9615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000" dirty="0">
                    <a:solidFill>
                      <a:schemeClr val="tx1"/>
                    </a:solidFill>
                  </a:rPr>
                  <a:t>K.E. After </a:t>
                </a:r>
                <a14:m>
                  <m:oMath xmlns:m="http://schemas.openxmlformats.org/officeDocument/2006/math">
                    <m:r>
                      <a:rPr lang="en-GB" sz="4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(2)(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GB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GB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F07A649-E735-CADA-6029-3476D4F12C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3052" y="3632973"/>
                <a:ext cx="5513836" cy="961545"/>
              </a:xfrm>
              <a:prstGeom prst="rect">
                <a:avLst/>
              </a:prstGeom>
              <a:blipFill>
                <a:blip r:embed="rId7"/>
                <a:stretch>
                  <a:fillRect l="-3982" b="-132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A8D53BB-8C79-43F7-EFD8-3847C3646B75}"/>
                  </a:ext>
                </a:extLst>
              </p:cNvPr>
              <p:cNvSpPr txBox="1"/>
              <p:nvPr/>
            </p:nvSpPr>
            <p:spPr>
              <a:xfrm>
                <a:off x="10097668" y="3754351"/>
                <a:ext cx="158033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64</m:t>
                          </m:r>
                          <m: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A8D53BB-8C79-43F7-EFD8-3847C3646B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7668" y="3754351"/>
                <a:ext cx="1580334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06B4C98-5019-C3B6-1069-62C16FA81B4D}"/>
                  </a:ext>
                </a:extLst>
              </p:cNvPr>
              <p:cNvSpPr txBox="1"/>
              <p:nvPr/>
            </p:nvSpPr>
            <p:spPr>
              <a:xfrm>
                <a:off x="7536160" y="5317836"/>
                <a:ext cx="2818760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𝟔𝟒</m:t>
                          </m:r>
                          <m:r>
                            <a:rPr lang="en-GB" sz="4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06B4C98-5019-C3B6-1069-62C16FA81B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160" y="5317836"/>
                <a:ext cx="2818760" cy="72180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EE16A47-B97C-8091-7EC1-4856D97929D3}"/>
                  </a:ext>
                </a:extLst>
              </p:cNvPr>
              <p:cNvSpPr txBox="1"/>
              <p:nvPr/>
            </p:nvSpPr>
            <p:spPr>
              <a:xfrm>
                <a:off x="2631083" y="2781672"/>
                <a:ext cx="79208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5400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5400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e</m:t>
                    </m:r>
                  </m:oMath>
                </a14:m>
                <a:endParaRPr lang="en-GB" sz="5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EE16A47-B97C-8091-7EC1-4856D97929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1083" y="2781672"/>
                <a:ext cx="792088" cy="92333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BDC6D97C-0BCC-B5B9-9B8D-5A7B38BB8D97}"/>
              </a:ext>
            </a:extLst>
          </p:cNvPr>
          <p:cNvSpPr txBox="1"/>
          <p:nvPr/>
        </p:nvSpPr>
        <p:spPr>
          <a:xfrm>
            <a:off x="1516728" y="4415540"/>
            <a:ext cx="78688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</a:rPr>
              <a:t>8e</a:t>
            </a:r>
            <a:endParaRPr lang="en-GB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109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0" grpId="0"/>
      <p:bldP spid="2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79376" y="975494"/>
                <a:ext cx="11305256" cy="569386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Two </a:t>
                </a:r>
                <a:r>
                  <a:rPr lang="en-US" sz="2800" dirty="0"/>
                  <a:t>particles A and B, of masses 200g and 300g respectively, are connected by a light inextensible string. </a:t>
                </a:r>
              </a:p>
              <a:p>
                <a:endParaRPr lang="en-US" sz="2800" dirty="0"/>
              </a:p>
              <a:p>
                <a:r>
                  <a:rPr lang="en-US" sz="2800" dirty="0"/>
                  <a:t>The particles are side by side at rest on a smooth floor and A is projected with speed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2800" dirty="0"/>
                  <a:t> directly away from B. </a:t>
                </a:r>
              </a:p>
              <a:p>
                <a:endParaRPr lang="en-GB" sz="2800" dirty="0"/>
              </a:p>
              <a:p>
                <a:r>
                  <a:rPr lang="en-GB" sz="2800" dirty="0"/>
                  <a:t>When the string becomes taut, particle B is jerked into motion and A and B then move with a common speed in the direction of the projection of A. </a:t>
                </a:r>
              </a:p>
              <a:p>
                <a:endParaRPr lang="en-GB" sz="2800" dirty="0"/>
              </a:p>
              <a:p>
                <a:r>
                  <a:rPr lang="en-GB" sz="2800" dirty="0"/>
                  <a:t>Find</a:t>
                </a:r>
              </a:p>
              <a:p>
                <a:pPr marL="342900" indent="-342900">
                  <a:buAutoNum type="alphaLcParenR"/>
                </a:pPr>
                <a:r>
                  <a:rPr lang="en-US" sz="2800" dirty="0"/>
                  <a:t>the common speed of the particles after the string becomes taut</a:t>
                </a:r>
              </a:p>
              <a:p>
                <a:pPr marL="342900" indent="-342900">
                  <a:buAutoNum type="alphaLcParenR"/>
                </a:pPr>
                <a:endParaRPr lang="en-US" sz="2800" dirty="0"/>
              </a:p>
              <a:p>
                <a:pPr marL="342900" indent="-342900">
                  <a:buAutoNum type="alphaLcParenR"/>
                </a:pPr>
                <a:r>
                  <a:rPr lang="en-US" sz="2800" dirty="0"/>
                  <a:t>The loss in kinetic energy due to the jerk</a:t>
                </a:r>
                <a:endParaRPr lang="en-GB" sz="2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975494"/>
                <a:ext cx="11305256" cy="5693866"/>
              </a:xfrm>
              <a:prstGeom prst="rect">
                <a:avLst/>
              </a:prstGeom>
              <a:blipFill>
                <a:blip r:embed="rId3"/>
                <a:stretch>
                  <a:fillRect b="-10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3F38195C-D6C4-2012-689C-EDD985300A9A}"/>
              </a:ext>
            </a:extLst>
          </p:cNvPr>
          <p:cNvSpPr txBox="1"/>
          <p:nvPr/>
        </p:nvSpPr>
        <p:spPr>
          <a:xfrm>
            <a:off x="3647728" y="44624"/>
            <a:ext cx="4896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A</a:t>
            </a:r>
          </a:p>
        </p:txBody>
      </p:sp>
    </p:spTree>
    <p:extLst>
      <p:ext uri="{BB962C8B-B14F-4D97-AF65-F5344CB8AC3E}">
        <p14:creationId xmlns:p14="http://schemas.microsoft.com/office/powerpoint/2010/main" val="1560470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37F09-B7CE-8E0D-1EDF-C46CA3B0B1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1900931-BCB4-393F-0017-01BBBE3B3514}"/>
                  </a:ext>
                </a:extLst>
              </p:cNvPr>
              <p:cNvSpPr txBox="1"/>
              <p:nvPr/>
            </p:nvSpPr>
            <p:spPr>
              <a:xfrm>
                <a:off x="407368" y="260648"/>
                <a:ext cx="11449272" cy="163121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/>
                  <a:t>Two </a:t>
                </a:r>
                <a:r>
                  <a:rPr lang="en-US" sz="2000" dirty="0"/>
                  <a:t>particles A and B, of masses 200g and 300g respectively, are connected by a light inextensible string. </a:t>
                </a:r>
              </a:p>
              <a:p>
                <a:r>
                  <a:rPr lang="en-US" sz="2000" dirty="0"/>
                  <a:t>The particles are side by side at rest on a smooth floor and A is projected with speed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2000" dirty="0"/>
                  <a:t> directly away from B. When the string becomes taut, particle B is jerked into motion and A and B then move with a common speed in the direction of the projection of A. Find</a:t>
                </a:r>
              </a:p>
              <a:p>
                <a:pPr marL="342900" indent="-342900">
                  <a:buAutoNum type="alphaLcParenR"/>
                </a:pPr>
                <a:r>
                  <a:rPr lang="en-US" sz="2000" dirty="0"/>
                  <a:t>the common speed of the particles after the string becomes taut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1900931-BCB4-393F-0017-01BBBE3B35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60648"/>
                <a:ext cx="11449272" cy="1631216"/>
              </a:xfrm>
              <a:prstGeom prst="rect">
                <a:avLst/>
              </a:prstGeom>
              <a:blipFill>
                <a:blip r:embed="rId3"/>
                <a:stretch>
                  <a:fillRect b="-67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8C0DC4E-C91C-22D9-564B-51F33A98FEB3}"/>
                  </a:ext>
                </a:extLst>
              </p:cNvPr>
              <p:cNvSpPr txBox="1"/>
              <p:nvPr/>
            </p:nvSpPr>
            <p:spPr>
              <a:xfrm>
                <a:off x="6023992" y="3371643"/>
                <a:ext cx="575520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d>
                        <m:d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0.2</m:t>
                          </m:r>
                        </m:e>
                      </m:d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d>
                        <m:d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0.3</m:t>
                          </m:r>
                        </m:e>
                      </m:d>
                      <m:r>
                        <a:rPr lang="en-US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0.</m:t>
                      </m:r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en-US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0.3</m:t>
                      </m:r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8C0DC4E-C91C-22D9-564B-51F33A98FE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3992" y="3371643"/>
                <a:ext cx="5755206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C79CDC1B-0913-7E5D-2C29-4E9470BBC307}"/>
              </a:ext>
            </a:extLst>
          </p:cNvPr>
          <p:cNvSpPr txBox="1"/>
          <p:nvPr/>
        </p:nvSpPr>
        <p:spPr>
          <a:xfrm>
            <a:off x="412559" y="2564904"/>
            <a:ext cx="504056" cy="5847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</a:rPr>
              <a:t>a.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117C81A-85C8-08D2-9C6E-8A7756853E47}"/>
                  </a:ext>
                </a:extLst>
              </p:cNvPr>
              <p:cNvSpPr txBox="1"/>
              <p:nvPr/>
            </p:nvSpPr>
            <p:spPr>
              <a:xfrm>
                <a:off x="8539761" y="4818833"/>
                <a:ext cx="172819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𝑣</m:t>
                      </m:r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</m:t>
                      </m:r>
                      <m:r>
                        <a:rPr kumimoji="0" lang="en-US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𝟐</m:t>
                      </m:r>
                      <m:r>
                        <a:rPr kumimoji="0" lang="en-US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.</m:t>
                      </m:r>
                      <m:r>
                        <a:rPr kumimoji="0" lang="en-US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𝟒</m:t>
                      </m:r>
                    </m:oMath>
                  </m:oMathPara>
                </a14:m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mbria Math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117C81A-85C8-08D2-9C6E-8A7756853E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9761" y="4818833"/>
                <a:ext cx="1728192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52D65080-94D3-0DAE-4B23-5ED7D2545BC7}"/>
              </a:ext>
            </a:extLst>
          </p:cNvPr>
          <p:cNvSpPr/>
          <p:nvPr/>
        </p:nvSpPr>
        <p:spPr>
          <a:xfrm>
            <a:off x="1761968" y="3525211"/>
            <a:ext cx="883103" cy="86241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0.2</a:t>
            </a:r>
            <a:endParaRPr lang="en-GB" sz="2800" dirty="0">
              <a:solidFill>
                <a:srgbClr val="FF0000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D5A7C2F-5288-F4A5-FDE1-18B924EB9AFD}"/>
              </a:ext>
            </a:extLst>
          </p:cNvPr>
          <p:cNvCxnSpPr>
            <a:cxnSpLocks/>
          </p:cNvCxnSpPr>
          <p:nvPr/>
        </p:nvCxnSpPr>
        <p:spPr>
          <a:xfrm flipH="1">
            <a:off x="1566854" y="3231736"/>
            <a:ext cx="1296144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9B05AE0-B436-89DD-0955-55767BCC3E22}"/>
              </a:ext>
            </a:extLst>
          </p:cNvPr>
          <p:cNvCxnSpPr>
            <a:cxnSpLocks/>
          </p:cNvCxnSpPr>
          <p:nvPr/>
        </p:nvCxnSpPr>
        <p:spPr>
          <a:xfrm flipH="1">
            <a:off x="4311514" y="3231736"/>
            <a:ext cx="1344291" cy="0"/>
          </a:xfrm>
          <a:prstGeom prst="straightConnector1">
            <a:avLst/>
          </a:prstGeom>
          <a:ln w="19050">
            <a:solidFill>
              <a:srgbClr val="00B05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2BFA373-01BD-CDB9-CE5B-ACE274BC9EFA}"/>
                  </a:ext>
                </a:extLst>
              </p:cNvPr>
              <p:cNvSpPr txBox="1"/>
              <p:nvPr/>
            </p:nvSpPr>
            <p:spPr>
              <a:xfrm>
                <a:off x="1940545" y="2539617"/>
                <a:ext cx="626910" cy="6636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2BFA373-01BD-CDB9-CE5B-ACE274BC9E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0545" y="2539617"/>
                <a:ext cx="626910" cy="66360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Oval 12">
            <a:extLst>
              <a:ext uri="{FF2B5EF4-FFF2-40B4-BE49-F238E27FC236}">
                <a16:creationId xmlns:a16="http://schemas.microsoft.com/office/drawing/2014/main" id="{BBACC3F9-FF8E-AD5D-9973-B1692CA89481}"/>
              </a:ext>
            </a:extLst>
          </p:cNvPr>
          <p:cNvSpPr/>
          <p:nvPr/>
        </p:nvSpPr>
        <p:spPr>
          <a:xfrm>
            <a:off x="4543663" y="3542803"/>
            <a:ext cx="883103" cy="86241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3600" dirty="0">
                <a:solidFill>
                  <a:srgbClr val="00B050"/>
                </a:solidFill>
              </a:rPr>
              <a:t>0.3</a:t>
            </a:r>
            <a:endParaRPr lang="en-GB" sz="2800" dirty="0">
              <a:solidFill>
                <a:srgbClr val="00B050"/>
              </a:solidFill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01E5958-55DC-13BB-5517-1EC4EEB79DDF}"/>
              </a:ext>
            </a:extLst>
          </p:cNvPr>
          <p:cNvCxnSpPr>
            <a:stCxn id="13" idx="2"/>
            <a:endCxn id="8" idx="6"/>
          </p:cNvCxnSpPr>
          <p:nvPr/>
        </p:nvCxnSpPr>
        <p:spPr>
          <a:xfrm flipH="1" flipV="1">
            <a:off x="2645071" y="3956419"/>
            <a:ext cx="1898592" cy="17592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DB56914-7DBD-5475-01B4-8818492EF853}"/>
                  </a:ext>
                </a:extLst>
              </p:cNvPr>
              <p:cNvSpPr txBox="1"/>
              <p:nvPr/>
            </p:nvSpPr>
            <p:spPr>
              <a:xfrm>
                <a:off x="4670204" y="2588869"/>
                <a:ext cx="705716" cy="6636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36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DB56914-7DBD-5475-01B4-8818492EF8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0204" y="2588869"/>
                <a:ext cx="705716" cy="66360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D7D9D4EA-FD03-0EBE-7316-F3C092B692FF}"/>
              </a:ext>
            </a:extLst>
          </p:cNvPr>
          <p:cNvCxnSpPr>
            <a:cxnSpLocks/>
          </p:cNvCxnSpPr>
          <p:nvPr/>
        </p:nvCxnSpPr>
        <p:spPr>
          <a:xfrm flipH="1">
            <a:off x="1605928" y="4743904"/>
            <a:ext cx="1296144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0C9B903-0C15-073E-1DEB-2098616A5E6F}"/>
              </a:ext>
            </a:extLst>
          </p:cNvPr>
          <p:cNvCxnSpPr>
            <a:cxnSpLocks/>
          </p:cNvCxnSpPr>
          <p:nvPr/>
        </p:nvCxnSpPr>
        <p:spPr>
          <a:xfrm flipH="1">
            <a:off x="4397103" y="4743904"/>
            <a:ext cx="1344291" cy="0"/>
          </a:xfrm>
          <a:prstGeom prst="straightConnector1">
            <a:avLst/>
          </a:prstGeom>
          <a:ln w="19050">
            <a:solidFill>
              <a:srgbClr val="00B05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50D9CD2-6E7C-A644-61AA-58F44031E6C3}"/>
                  </a:ext>
                </a:extLst>
              </p:cNvPr>
              <p:cNvSpPr txBox="1"/>
              <p:nvPr/>
            </p:nvSpPr>
            <p:spPr>
              <a:xfrm>
                <a:off x="1901471" y="4678283"/>
                <a:ext cx="626910" cy="6636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50D9CD2-6E7C-A644-61AA-58F44031E6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1471" y="4678283"/>
                <a:ext cx="626910" cy="66360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864D369-D8A6-49FF-2C5A-B8942A8175C8}"/>
                  </a:ext>
                </a:extLst>
              </p:cNvPr>
              <p:cNvSpPr txBox="1"/>
              <p:nvPr/>
            </p:nvSpPr>
            <p:spPr>
              <a:xfrm>
                <a:off x="4799856" y="4695552"/>
                <a:ext cx="62691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GB" sz="36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864D369-D8A6-49FF-2C5A-B8942A8175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9856" y="4695552"/>
                <a:ext cx="626910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8383D1E-1823-C3B7-1976-C9BD2AA14430}"/>
                  </a:ext>
                </a:extLst>
              </p:cNvPr>
              <p:cNvSpPr txBox="1"/>
              <p:nvPr/>
            </p:nvSpPr>
            <p:spPr>
              <a:xfrm>
                <a:off x="7968208" y="4095238"/>
                <a:ext cx="274407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1.2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=0.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8383D1E-1823-C3B7-1976-C9BD2AA144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8208" y="4095238"/>
                <a:ext cx="2744079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274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BF2EB-781F-4693-1FCF-1DC293E17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EE17192-9CAA-81D0-7F92-AB909E6AB6E4}"/>
                  </a:ext>
                </a:extLst>
              </p:cNvPr>
              <p:cNvSpPr txBox="1"/>
              <p:nvPr/>
            </p:nvSpPr>
            <p:spPr>
              <a:xfrm>
                <a:off x="407368" y="260648"/>
                <a:ext cx="11449272" cy="175432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Two </a:t>
                </a:r>
                <a:r>
                  <a:rPr lang="en-US" dirty="0"/>
                  <a:t>particles A and B, of masses 200g and 300g respectively, are connected by a light inextensible string. The particles are side by side at rest on a smooth floor and A is projected with speed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dirty="0"/>
                  <a:t> directly away from B. When the string becomes taut, particle B is jerked into motion and A and B then move with a common speed in the direction of the projection of A. Find</a:t>
                </a:r>
              </a:p>
              <a:p>
                <a:pPr marL="342900" indent="-342900">
                  <a:buAutoNum type="alphaLcParenR"/>
                </a:pPr>
                <a:r>
                  <a:rPr lang="en-US" dirty="0"/>
                  <a:t>the common speed of the particles after the string becomes taut</a:t>
                </a:r>
              </a:p>
              <a:p>
                <a:pPr marL="342900" indent="-342900">
                  <a:buAutoNum type="alphaLcParenR"/>
                </a:pPr>
                <a:r>
                  <a:rPr lang="en-US" dirty="0"/>
                  <a:t>The loss in kinetic energy due to the jerk</a:t>
                </a:r>
                <a:endParaRPr lang="en-GB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EE17192-9CAA-81D0-7F92-AB909E6AB6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60648"/>
                <a:ext cx="11449272" cy="17543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EE51A46-5C3F-8C80-6D03-2DC6C5DA02E0}"/>
                  </a:ext>
                </a:extLst>
              </p:cNvPr>
              <p:cNvSpPr txBox="1"/>
              <p:nvPr/>
            </p:nvSpPr>
            <p:spPr>
              <a:xfrm>
                <a:off x="4295800" y="2548370"/>
                <a:ext cx="270476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/>
                  <a:t>K.E. before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3600" u="sng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EE51A46-5C3F-8C80-6D03-2DC6C5DA02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800" y="2548370"/>
                <a:ext cx="2704763" cy="646331"/>
              </a:xfrm>
              <a:prstGeom prst="rect">
                <a:avLst/>
              </a:prstGeom>
              <a:blipFill>
                <a:blip r:embed="rId4"/>
                <a:stretch>
                  <a:fillRect l="-6998" t="-14151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004C388D-0108-5241-C1B9-69E02A72A3C9}"/>
              </a:ext>
            </a:extLst>
          </p:cNvPr>
          <p:cNvSpPr txBox="1"/>
          <p:nvPr/>
        </p:nvSpPr>
        <p:spPr>
          <a:xfrm>
            <a:off x="407368" y="2384190"/>
            <a:ext cx="633321" cy="5847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b.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5B14E31-B6AC-FE19-FDAC-5879DC203938}"/>
                  </a:ext>
                </a:extLst>
              </p:cNvPr>
              <p:cNvSpPr txBox="1"/>
              <p:nvPr/>
            </p:nvSpPr>
            <p:spPr>
              <a:xfrm>
                <a:off x="4295800" y="4063035"/>
                <a:ext cx="244827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Cambria Math" panose="02040503050406030204" pitchFamily="18" charset="0"/>
                  </a:rPr>
                  <a:t>K.E. after</a:t>
                </a:r>
                <a:r>
                  <a:rPr kumimoji="0" lang="en-US" sz="36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3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36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5B14E31-B6AC-FE19-FDAC-5879DC2039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800" y="4063035"/>
                <a:ext cx="2448272" cy="646331"/>
              </a:xfrm>
              <a:prstGeom prst="rect">
                <a:avLst/>
              </a:prstGeom>
              <a:blipFill>
                <a:blip r:embed="rId5"/>
                <a:stretch>
                  <a:fillRect l="-7731" t="-15094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D2E77F7-9C2D-1D33-95C2-721AC11D2696}"/>
                  </a:ext>
                </a:extLst>
              </p:cNvPr>
              <p:cNvSpPr txBox="1"/>
              <p:nvPr/>
            </p:nvSpPr>
            <p:spPr>
              <a:xfrm>
                <a:off x="4295800" y="5832876"/>
                <a:ext cx="304368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Cambria Math" panose="02040503050406030204" pitchFamily="18" charset="0"/>
                  </a:rPr>
                  <a:t>Loss in K.E. 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D2E77F7-9C2D-1D33-95C2-721AC11D26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800" y="5832876"/>
                <a:ext cx="3043687" cy="646331"/>
              </a:xfrm>
              <a:prstGeom prst="rect">
                <a:avLst/>
              </a:prstGeom>
              <a:blipFill>
                <a:blip r:embed="rId6"/>
                <a:stretch>
                  <a:fillRect l="-6212" t="-15094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4854FE6-C9EF-6BC9-B949-1412A6577117}"/>
                  </a:ext>
                </a:extLst>
              </p:cNvPr>
              <p:cNvSpPr txBox="1"/>
              <p:nvPr/>
            </p:nvSpPr>
            <p:spPr>
              <a:xfrm>
                <a:off x="6862367" y="2299524"/>
                <a:ext cx="3240810" cy="1129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US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2</m:t>
                          </m:r>
                        </m:den>
                      </m:f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(</m:t>
                      </m:r>
                      <m:r>
                        <a:rPr kumimoji="0" lang="en-US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0.2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)(</m:t>
                      </m:r>
                      <m:sSup>
                        <m:sSupPr>
                          <m:ctrlPr>
                            <a:rPr kumimoji="0" lang="en-US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6</m:t>
                          </m:r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)</m:t>
                          </m:r>
                        </m:e>
                        <m:sup>
                          <m:r>
                            <a:rPr kumimoji="0" lang="en-US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US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4854FE6-C9EF-6BC9-B949-1412A65771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2367" y="2299524"/>
                <a:ext cx="3240810" cy="112947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0106A91-B6BE-087A-7036-12B563353794}"/>
                  </a:ext>
                </a:extLst>
              </p:cNvPr>
              <p:cNvSpPr txBox="1"/>
              <p:nvPr/>
            </p:nvSpPr>
            <p:spPr>
              <a:xfrm>
                <a:off x="6620027" y="3818617"/>
                <a:ext cx="5262243" cy="10143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3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0" lang="en-US" sz="3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kumimoji="0" lang="en-US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0.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2)(</m:t>
                      </m:r>
                      <m:sSup>
                        <m:sSupPr>
                          <m:ctrlPr>
                            <a:rPr kumimoji="0" lang="en-US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US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2.4</m:t>
                          </m:r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kumimoji="0" lang="en-US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0.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)(</m:t>
                      </m:r>
                      <m:sSup>
                        <m:sSupPr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2.4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0106A91-B6BE-087A-7036-12B5633537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0027" y="3818617"/>
                <a:ext cx="5262243" cy="101431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72E788E-7A75-949A-9D1B-768BE668840C}"/>
                  </a:ext>
                </a:extLst>
              </p:cNvPr>
              <p:cNvSpPr txBox="1"/>
              <p:nvPr/>
            </p:nvSpPr>
            <p:spPr>
              <a:xfrm>
                <a:off x="7000563" y="5836812"/>
                <a:ext cx="377041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Cambria Math" panose="02040503050406030204" pitchFamily="18" charset="0"/>
                    <a:cs typeface="+mn-cs"/>
                  </a:rPr>
                  <a:t>3.6 – 1.44 </a:t>
                </a:r>
                <a14:m>
                  <m:oMath xmlns:m="http://schemas.openxmlformats.org/officeDocument/2006/math">
                    <m:r>
                      <a:rPr lang="en-GB" sz="3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Cambria Math" panose="02040503050406030204" pitchFamily="18" charset="0"/>
                    <a:cs typeface="+mn-cs"/>
                  </a:rPr>
                  <a:t> 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Cambria Math" panose="02040503050406030204" pitchFamily="18" charset="0"/>
                    <a:cs typeface="+mn-cs"/>
                  </a:rPr>
                  <a:t>2.16</a:t>
                </a:r>
                <a14:m>
                  <m:oMath xmlns:m="http://schemas.openxmlformats.org/officeDocument/2006/math">
                    <m:r>
                      <a:rPr kumimoji="0" lang="en-US" sz="36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𝑱</m:t>
                    </m:r>
                  </m:oMath>
                </a14:m>
                <a:endParaRPr lang="en-GB" sz="16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72E788E-7A75-949A-9D1B-768BE66884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0563" y="5836812"/>
                <a:ext cx="3770412" cy="646331"/>
              </a:xfrm>
              <a:prstGeom prst="rect">
                <a:avLst/>
              </a:prstGeom>
              <a:blipFill>
                <a:blip r:embed="rId9"/>
                <a:stretch>
                  <a:fillRect l="-4847" t="-14019" b="-336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val 2">
            <a:extLst>
              <a:ext uri="{FF2B5EF4-FFF2-40B4-BE49-F238E27FC236}">
                <a16:creationId xmlns:a16="http://schemas.microsoft.com/office/drawing/2014/main" id="{63D336FB-40DB-B25C-89EE-B5B907E5BB85}"/>
              </a:ext>
            </a:extLst>
          </p:cNvPr>
          <p:cNvSpPr/>
          <p:nvPr/>
        </p:nvSpPr>
        <p:spPr>
          <a:xfrm>
            <a:off x="523806" y="4142732"/>
            <a:ext cx="883103" cy="86241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0.2</a:t>
            </a:r>
            <a:endParaRPr lang="en-GB" sz="2800" dirty="0">
              <a:solidFill>
                <a:srgbClr val="FF0000"/>
              </a:solidFill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B93D4C3-79E4-8EC8-B36B-8740849163C1}"/>
              </a:ext>
            </a:extLst>
          </p:cNvPr>
          <p:cNvCxnSpPr>
            <a:cxnSpLocks/>
          </p:cNvCxnSpPr>
          <p:nvPr/>
        </p:nvCxnSpPr>
        <p:spPr>
          <a:xfrm flipH="1">
            <a:off x="328692" y="3849257"/>
            <a:ext cx="1296144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01BA503-C1F5-C315-1907-C79EC927C786}"/>
              </a:ext>
            </a:extLst>
          </p:cNvPr>
          <p:cNvCxnSpPr>
            <a:cxnSpLocks/>
          </p:cNvCxnSpPr>
          <p:nvPr/>
        </p:nvCxnSpPr>
        <p:spPr>
          <a:xfrm flipH="1">
            <a:off x="2481574" y="3849257"/>
            <a:ext cx="1344291" cy="0"/>
          </a:xfrm>
          <a:prstGeom prst="straightConnector1">
            <a:avLst/>
          </a:prstGeom>
          <a:ln w="19050">
            <a:solidFill>
              <a:srgbClr val="00B05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AE8651F-E1E0-9617-A7B2-E4860DB18CA1}"/>
                  </a:ext>
                </a:extLst>
              </p:cNvPr>
              <p:cNvSpPr txBox="1"/>
              <p:nvPr/>
            </p:nvSpPr>
            <p:spPr>
              <a:xfrm>
                <a:off x="702383" y="3157138"/>
                <a:ext cx="626910" cy="6636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AE8651F-E1E0-9617-A7B2-E4860DB18C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383" y="3157138"/>
                <a:ext cx="626910" cy="66360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Oval 11">
            <a:extLst>
              <a:ext uri="{FF2B5EF4-FFF2-40B4-BE49-F238E27FC236}">
                <a16:creationId xmlns:a16="http://schemas.microsoft.com/office/drawing/2014/main" id="{BA1C71E7-33B2-7550-90B7-120DD47A53BD}"/>
              </a:ext>
            </a:extLst>
          </p:cNvPr>
          <p:cNvSpPr/>
          <p:nvPr/>
        </p:nvSpPr>
        <p:spPr>
          <a:xfrm>
            <a:off x="2713723" y="4160324"/>
            <a:ext cx="883103" cy="86241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3600" dirty="0">
                <a:solidFill>
                  <a:srgbClr val="00B050"/>
                </a:solidFill>
              </a:rPr>
              <a:t>0.3</a:t>
            </a:r>
            <a:endParaRPr lang="en-GB" sz="2800" dirty="0">
              <a:solidFill>
                <a:srgbClr val="00B050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9BE2C90-BBAB-8C45-BF3D-AE01637BEFA4}"/>
              </a:ext>
            </a:extLst>
          </p:cNvPr>
          <p:cNvCxnSpPr>
            <a:cxnSpLocks/>
            <a:endCxn id="3" idx="6"/>
          </p:cNvCxnSpPr>
          <p:nvPr/>
        </p:nvCxnSpPr>
        <p:spPr>
          <a:xfrm flipH="1">
            <a:off x="1406909" y="4572369"/>
            <a:ext cx="1290689" cy="157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5407445-0718-2759-D445-12D9AA90F115}"/>
                  </a:ext>
                </a:extLst>
              </p:cNvPr>
              <p:cNvSpPr txBox="1"/>
              <p:nvPr/>
            </p:nvSpPr>
            <p:spPr>
              <a:xfrm>
                <a:off x="2840264" y="3206390"/>
                <a:ext cx="705716" cy="6636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36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5407445-0718-2759-D445-12D9AA90F1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0264" y="3206390"/>
                <a:ext cx="705716" cy="66360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F6DEA07-56BB-E9C5-9ED5-5D39728603AA}"/>
              </a:ext>
            </a:extLst>
          </p:cNvPr>
          <p:cNvCxnSpPr>
            <a:cxnSpLocks/>
          </p:cNvCxnSpPr>
          <p:nvPr/>
        </p:nvCxnSpPr>
        <p:spPr>
          <a:xfrm flipH="1">
            <a:off x="367766" y="5361425"/>
            <a:ext cx="1296144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30AF4E0-3130-4DD5-17E7-EF51B37FD463}"/>
              </a:ext>
            </a:extLst>
          </p:cNvPr>
          <p:cNvCxnSpPr>
            <a:cxnSpLocks/>
          </p:cNvCxnSpPr>
          <p:nvPr/>
        </p:nvCxnSpPr>
        <p:spPr>
          <a:xfrm flipH="1">
            <a:off x="2567163" y="5361425"/>
            <a:ext cx="1344291" cy="0"/>
          </a:xfrm>
          <a:prstGeom prst="straightConnector1">
            <a:avLst/>
          </a:prstGeom>
          <a:ln w="19050">
            <a:solidFill>
              <a:srgbClr val="00B05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05FA991-39BF-A630-3293-C5C1DAF997CF}"/>
                  </a:ext>
                </a:extLst>
              </p:cNvPr>
              <p:cNvSpPr txBox="1"/>
              <p:nvPr/>
            </p:nvSpPr>
            <p:spPr>
              <a:xfrm>
                <a:off x="663309" y="5295804"/>
                <a:ext cx="626910" cy="6636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2.4</m:t>
                      </m:r>
                    </m:oMath>
                  </m:oMathPara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05FA991-39BF-A630-3293-C5C1DAF997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309" y="5295804"/>
                <a:ext cx="626910" cy="663600"/>
              </a:xfrm>
              <a:prstGeom prst="rect">
                <a:avLst/>
              </a:prstGeom>
              <a:blipFill>
                <a:blip r:embed="rId12"/>
                <a:stretch>
                  <a:fillRect r="-77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BE5758D-8E0F-D62C-4164-708E067F9C5F}"/>
                  </a:ext>
                </a:extLst>
              </p:cNvPr>
              <p:cNvSpPr txBox="1"/>
              <p:nvPr/>
            </p:nvSpPr>
            <p:spPr>
              <a:xfrm>
                <a:off x="2840264" y="5313073"/>
                <a:ext cx="75656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2.4</m:t>
                      </m:r>
                    </m:oMath>
                  </m:oMathPara>
                </a14:m>
                <a:endParaRPr lang="en-GB" sz="36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BE5758D-8E0F-D62C-4164-708E067F9C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0264" y="5313073"/>
                <a:ext cx="756562" cy="64633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7A6885E-2DD6-59B5-2579-C9AAEFF2CF44}"/>
                  </a:ext>
                </a:extLst>
              </p:cNvPr>
              <p:cNvSpPr txBox="1"/>
              <p:nvPr/>
            </p:nvSpPr>
            <p:spPr>
              <a:xfrm>
                <a:off x="9740232" y="2593709"/>
                <a:ext cx="1344291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3.6</m:t>
                      </m:r>
                      <m:r>
                        <a:rPr kumimoji="0" lang="en-US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𝐽</m:t>
                      </m:r>
                    </m:oMath>
                  </m:oMathPara>
                </a14:m>
                <a:endParaRPr lang="en-GB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7A6885E-2DD6-59B5-2579-C9AAEFF2CF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40232" y="2593709"/>
                <a:ext cx="1344291" cy="64633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43856EA-DF91-040B-0CE7-5AD754011CDA}"/>
                  </a:ext>
                </a:extLst>
              </p:cNvPr>
              <p:cNvSpPr txBox="1"/>
              <p:nvPr/>
            </p:nvSpPr>
            <p:spPr>
              <a:xfrm>
                <a:off x="6075743" y="5027622"/>
                <a:ext cx="1676441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1.44</m:t>
                      </m:r>
                      <m:r>
                        <a:rPr kumimoji="0" lang="en-US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𝐽</m:t>
                      </m:r>
                    </m:oMath>
                  </m:oMathPara>
                </a14:m>
                <a:endParaRPr lang="en-GB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43856EA-DF91-040B-0CE7-5AD754011C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5743" y="5027622"/>
                <a:ext cx="1676441" cy="646331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529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  <p:bldP spid="9" grpId="0"/>
      <p:bldP spid="11" grpId="0"/>
      <p:bldP spid="13" grpId="0"/>
      <p:bldP spid="15" grpId="0"/>
      <p:bldP spid="23" grpId="0"/>
      <p:bldP spid="2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40802</TotalTime>
  <Words>593</Words>
  <Application>Microsoft Office PowerPoint</Application>
  <PresentationFormat>Widescreen</PresentationFormat>
  <Paragraphs>90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1622</cp:revision>
  <dcterms:created xsi:type="dcterms:W3CDTF">2013-02-28T07:36:55Z</dcterms:created>
  <dcterms:modified xsi:type="dcterms:W3CDTF">2026-04-01T07:25:22Z</dcterms:modified>
</cp:coreProperties>
</file>