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58" r:id="rId4"/>
    <p:sldId id="257" r:id="rId5"/>
    <p:sldId id="25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65ECC6-0556-47D8-8394-D4B2A960929C}" v="2" dt="2021-09-26T11:19:10.2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2E65ECC6-0556-47D8-8394-D4B2A960929C}"/>
    <pc:docChg chg="custSel addSld modSld sldOrd">
      <pc:chgData name="Stewart Gale" userId="3647ddd2-6040-41ae-a96d-232c23482af8" providerId="ADAL" clId="{2E65ECC6-0556-47D8-8394-D4B2A960929C}" dt="2021-09-26T11:19:22.733" v="42" actId="478"/>
      <pc:docMkLst>
        <pc:docMk/>
      </pc:docMkLst>
      <pc:sldChg chg="addSp delSp modSp new mod ord">
        <pc:chgData name="Stewart Gale" userId="3647ddd2-6040-41ae-a96d-232c23482af8" providerId="ADAL" clId="{2E65ECC6-0556-47D8-8394-D4B2A960929C}" dt="2021-09-26T11:19:06.448" v="36" actId="1076"/>
        <pc:sldMkLst>
          <pc:docMk/>
          <pc:sldMk cId="871860863" sldId="258"/>
        </pc:sldMkLst>
        <pc:spChg chg="del mod">
          <ac:chgData name="Stewart Gale" userId="3647ddd2-6040-41ae-a96d-232c23482af8" providerId="ADAL" clId="{2E65ECC6-0556-47D8-8394-D4B2A960929C}" dt="2021-09-26T11:18:46.594" v="4" actId="478"/>
          <ac:spMkLst>
            <pc:docMk/>
            <pc:sldMk cId="871860863" sldId="258"/>
            <ac:spMk id="2" creationId="{210E1F45-ED6B-4F5A-84B0-C1A73F686992}"/>
          </ac:spMkLst>
        </pc:spChg>
        <pc:spChg chg="del mod">
          <ac:chgData name="Stewart Gale" userId="3647ddd2-6040-41ae-a96d-232c23482af8" providerId="ADAL" clId="{2E65ECC6-0556-47D8-8394-D4B2A960929C}" dt="2021-09-26T11:18:46.594" v="4" actId="478"/>
          <ac:spMkLst>
            <pc:docMk/>
            <pc:sldMk cId="871860863" sldId="258"/>
            <ac:spMk id="3" creationId="{557C05E8-66D8-49D6-B6C9-0296798CA8C1}"/>
          </ac:spMkLst>
        </pc:spChg>
        <pc:spChg chg="add mod">
          <ac:chgData name="Stewart Gale" userId="3647ddd2-6040-41ae-a96d-232c23482af8" providerId="ADAL" clId="{2E65ECC6-0556-47D8-8394-D4B2A960929C}" dt="2021-09-26T11:19:06.448" v="36" actId="1076"/>
          <ac:spMkLst>
            <pc:docMk/>
            <pc:sldMk cId="871860863" sldId="258"/>
            <ac:spMk id="4" creationId="{11A171CF-BA83-4CE8-A2AB-3087D333A230}"/>
          </ac:spMkLst>
        </pc:spChg>
      </pc:sldChg>
      <pc:sldChg chg="delSp modSp add mod ord delAnim">
        <pc:chgData name="Stewart Gale" userId="3647ddd2-6040-41ae-a96d-232c23482af8" providerId="ADAL" clId="{2E65ECC6-0556-47D8-8394-D4B2A960929C}" dt="2021-09-26T11:19:16.209" v="41" actId="478"/>
        <pc:sldMkLst>
          <pc:docMk/>
          <pc:sldMk cId="3009982958" sldId="259"/>
        </pc:sldMkLst>
        <pc:spChg chg="del mod">
          <ac:chgData name="Stewart Gale" userId="3647ddd2-6040-41ae-a96d-232c23482af8" providerId="ADAL" clId="{2E65ECC6-0556-47D8-8394-D4B2A960929C}" dt="2021-09-26T11:19:16.209" v="41" actId="478"/>
          <ac:spMkLst>
            <pc:docMk/>
            <pc:sldMk cId="3009982958" sldId="259"/>
            <ac:spMk id="2" creationId="{00000000-0000-0000-0000-000000000000}"/>
          </ac:spMkLst>
        </pc:spChg>
        <pc:spChg chg="del mod">
          <ac:chgData name="Stewart Gale" userId="3647ddd2-6040-41ae-a96d-232c23482af8" providerId="ADAL" clId="{2E65ECC6-0556-47D8-8394-D4B2A960929C}" dt="2021-09-26T11:19:16.209" v="41" actId="478"/>
          <ac:spMkLst>
            <pc:docMk/>
            <pc:sldMk cId="3009982958" sldId="259"/>
            <ac:spMk id="3" creationId="{00000000-0000-0000-0000-000000000000}"/>
          </ac:spMkLst>
        </pc:spChg>
        <pc:spChg chg="del">
          <ac:chgData name="Stewart Gale" userId="3647ddd2-6040-41ae-a96d-232c23482af8" providerId="ADAL" clId="{2E65ECC6-0556-47D8-8394-D4B2A960929C}" dt="2021-09-26T11:19:16.209" v="41" actId="478"/>
          <ac:spMkLst>
            <pc:docMk/>
            <pc:sldMk cId="3009982958" sldId="259"/>
            <ac:spMk id="4" creationId="{00000000-0000-0000-0000-000000000000}"/>
          </ac:spMkLst>
        </pc:spChg>
        <pc:spChg chg="del">
          <ac:chgData name="Stewart Gale" userId="3647ddd2-6040-41ae-a96d-232c23482af8" providerId="ADAL" clId="{2E65ECC6-0556-47D8-8394-D4B2A960929C}" dt="2021-09-26T11:19:16.209" v="41" actId="478"/>
          <ac:spMkLst>
            <pc:docMk/>
            <pc:sldMk cId="3009982958" sldId="259"/>
            <ac:spMk id="11" creationId="{00000000-0000-0000-0000-000000000000}"/>
          </ac:spMkLst>
        </pc:spChg>
        <pc:spChg chg="del mod">
          <ac:chgData name="Stewart Gale" userId="3647ddd2-6040-41ae-a96d-232c23482af8" providerId="ADAL" clId="{2E65ECC6-0556-47D8-8394-D4B2A960929C}" dt="2021-09-26T11:19:16.209" v="41" actId="478"/>
          <ac:spMkLst>
            <pc:docMk/>
            <pc:sldMk cId="3009982958" sldId="259"/>
            <ac:spMk id="13" creationId="{00000000-0000-0000-0000-000000000000}"/>
          </ac:spMkLst>
        </pc:spChg>
        <pc:spChg chg="del mod">
          <ac:chgData name="Stewart Gale" userId="3647ddd2-6040-41ae-a96d-232c23482af8" providerId="ADAL" clId="{2E65ECC6-0556-47D8-8394-D4B2A960929C}" dt="2021-09-26T11:19:16.209" v="41" actId="478"/>
          <ac:spMkLst>
            <pc:docMk/>
            <pc:sldMk cId="3009982958" sldId="259"/>
            <ac:spMk id="14" creationId="{00000000-0000-0000-0000-000000000000}"/>
          </ac:spMkLst>
        </pc:spChg>
        <pc:spChg chg="del mod">
          <ac:chgData name="Stewart Gale" userId="3647ddd2-6040-41ae-a96d-232c23482af8" providerId="ADAL" clId="{2E65ECC6-0556-47D8-8394-D4B2A960929C}" dt="2021-09-26T11:19:16.209" v="41" actId="478"/>
          <ac:spMkLst>
            <pc:docMk/>
            <pc:sldMk cId="3009982958" sldId="259"/>
            <ac:spMk id="16" creationId="{00000000-0000-0000-0000-000000000000}"/>
          </ac:spMkLst>
        </pc:spChg>
      </pc:sldChg>
      <pc:sldChg chg="delSp add mod ord delAnim">
        <pc:chgData name="Stewart Gale" userId="3647ddd2-6040-41ae-a96d-232c23482af8" providerId="ADAL" clId="{2E65ECC6-0556-47D8-8394-D4B2A960929C}" dt="2021-09-26T11:19:22.733" v="42" actId="478"/>
        <pc:sldMkLst>
          <pc:docMk/>
          <pc:sldMk cId="795090903" sldId="260"/>
        </pc:sldMkLst>
        <pc:spChg chg="del">
          <ac:chgData name="Stewart Gale" userId="3647ddd2-6040-41ae-a96d-232c23482af8" providerId="ADAL" clId="{2E65ECC6-0556-47D8-8394-D4B2A960929C}" dt="2021-09-26T11:19:22.733" v="42" actId="478"/>
          <ac:spMkLst>
            <pc:docMk/>
            <pc:sldMk cId="795090903" sldId="260"/>
            <ac:spMk id="3" creationId="{00000000-0000-0000-0000-000000000000}"/>
          </ac:spMkLst>
        </pc:spChg>
        <pc:spChg chg="del">
          <ac:chgData name="Stewart Gale" userId="3647ddd2-6040-41ae-a96d-232c23482af8" providerId="ADAL" clId="{2E65ECC6-0556-47D8-8394-D4B2A960929C}" dt="2021-09-26T11:19:22.733" v="42" actId="478"/>
          <ac:spMkLst>
            <pc:docMk/>
            <pc:sldMk cId="795090903" sldId="260"/>
            <ac:spMk id="10" creationId="{00000000-0000-0000-0000-000000000000}"/>
          </ac:spMkLst>
        </pc:spChg>
        <pc:spChg chg="del">
          <ac:chgData name="Stewart Gale" userId="3647ddd2-6040-41ae-a96d-232c23482af8" providerId="ADAL" clId="{2E65ECC6-0556-47D8-8394-D4B2A960929C}" dt="2021-09-26T11:19:22.733" v="42" actId="478"/>
          <ac:spMkLst>
            <pc:docMk/>
            <pc:sldMk cId="795090903" sldId="260"/>
            <ac:spMk id="11" creationId="{00000000-0000-0000-0000-000000000000}"/>
          </ac:spMkLst>
        </pc:spChg>
        <pc:spChg chg="del">
          <ac:chgData name="Stewart Gale" userId="3647ddd2-6040-41ae-a96d-232c23482af8" providerId="ADAL" clId="{2E65ECC6-0556-47D8-8394-D4B2A960929C}" dt="2021-09-26T11:19:22.733" v="42" actId="478"/>
          <ac:spMkLst>
            <pc:docMk/>
            <pc:sldMk cId="795090903" sldId="260"/>
            <ac:spMk id="15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08AC4-FCB0-4E4B-AD96-7378DAA81FF1}" type="datetimeFigureOut">
              <a:rPr lang="en-GB" smtClean="0"/>
              <a:t>26/09/2021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41B66-4D20-4FD0-9FBB-FE2D10E60A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269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08AC4-FCB0-4E4B-AD96-7378DAA81FF1}" type="datetimeFigureOut">
              <a:rPr lang="en-GB" smtClean="0"/>
              <a:t>26/09/2021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41B66-4D20-4FD0-9FBB-FE2D10E60A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7969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08AC4-FCB0-4E4B-AD96-7378DAA81FF1}" type="datetimeFigureOut">
              <a:rPr lang="en-GB" smtClean="0"/>
              <a:t>26/09/2021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41B66-4D20-4FD0-9FBB-FE2D10E60A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8121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08AC4-FCB0-4E4B-AD96-7378DAA81FF1}" type="datetimeFigureOut">
              <a:rPr lang="en-GB" smtClean="0"/>
              <a:t>26/09/2021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41B66-4D20-4FD0-9FBB-FE2D10E60A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3200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08AC4-FCB0-4E4B-AD96-7378DAA81FF1}" type="datetimeFigureOut">
              <a:rPr lang="en-GB" smtClean="0"/>
              <a:t>26/09/2021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41B66-4D20-4FD0-9FBB-FE2D10E60A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72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08AC4-FCB0-4E4B-AD96-7378DAA81FF1}" type="datetimeFigureOut">
              <a:rPr lang="en-GB" smtClean="0"/>
              <a:t>26/09/2021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41B66-4D20-4FD0-9FBB-FE2D10E60A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6210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08AC4-FCB0-4E4B-AD96-7378DAA81FF1}" type="datetimeFigureOut">
              <a:rPr lang="en-GB" smtClean="0"/>
              <a:t>26/09/2021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41B66-4D20-4FD0-9FBB-FE2D10E60A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798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08AC4-FCB0-4E4B-AD96-7378DAA81FF1}" type="datetimeFigureOut">
              <a:rPr lang="en-GB" smtClean="0"/>
              <a:t>26/09/2021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41B66-4D20-4FD0-9FBB-FE2D10E60A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4033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08AC4-FCB0-4E4B-AD96-7378DAA81FF1}" type="datetimeFigureOut">
              <a:rPr lang="en-GB" smtClean="0"/>
              <a:t>26/09/2021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41B66-4D20-4FD0-9FBB-FE2D10E60A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082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08AC4-FCB0-4E4B-AD96-7378DAA81FF1}" type="datetimeFigureOut">
              <a:rPr lang="en-GB" smtClean="0"/>
              <a:t>26/09/2021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41B66-4D20-4FD0-9FBB-FE2D10E60A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056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08AC4-FCB0-4E4B-AD96-7378DAA81FF1}" type="datetimeFigureOut">
              <a:rPr lang="en-GB" smtClean="0"/>
              <a:t>26/09/2021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41B66-4D20-4FD0-9FBB-FE2D10E60A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9357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C08AC4-FCB0-4E4B-AD96-7378DAA81FF1}" type="datetimeFigureOut">
              <a:rPr lang="en-GB" smtClean="0"/>
              <a:t>26/09/2021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941B66-4D20-4FD0-9FBB-FE2D10E60A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5620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101542" y="0"/>
            <a:ext cx="44334" cy="68995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77585" y="3347258"/>
            <a:ext cx="12114415" cy="110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040476" y="182304"/>
                <a:ext cx="3555075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/>
                  <a:t>1) </a:t>
                </a:r>
                <a:r>
                  <a:rPr lang="en-GB" dirty="0"/>
                  <a:t>If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= -5 calculate the value of:</a:t>
                </a:r>
              </a:p>
              <a:p>
                <a:pPr algn="ctr"/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−8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  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0476" y="182304"/>
                <a:ext cx="3555075" cy="738664"/>
              </a:xfrm>
              <a:prstGeom prst="rect">
                <a:avLst/>
              </a:prstGeom>
              <a:blipFill>
                <a:blip r:embed="rId2"/>
                <a:stretch>
                  <a:fillRect t="-49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316184" y="3409244"/>
                <a:ext cx="3128355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/>
                  <a:t>3) </a:t>
                </a:r>
                <a:r>
                  <a:rPr lang="en-GB" dirty="0"/>
                  <a:t>If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= -5 and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/>
                  <a:t> = -3 calculate the value of:</a:t>
                </a:r>
              </a:p>
              <a:p>
                <a:pPr algn="ctr"/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−8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  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6184" y="3409244"/>
                <a:ext cx="3128355" cy="1015663"/>
              </a:xfrm>
              <a:prstGeom prst="rect">
                <a:avLst/>
              </a:prstGeom>
              <a:blipFill>
                <a:blip r:embed="rId3"/>
                <a:stretch>
                  <a:fillRect l="-195" t="-2994" r="-780" b="-71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204364" y="85322"/>
                <a:ext cx="3743497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/>
                  <a:t>2) </a:t>
                </a:r>
                <a:r>
                  <a:rPr lang="en-GB" dirty="0"/>
                  <a:t>Factorise the following expression:</a:t>
                </a:r>
              </a:p>
              <a:p>
                <a:pPr algn="ctr"/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−8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  </m:t>
                    </m:r>
                  </m:oMath>
                </a14:m>
                <a:r>
                  <a:rPr lang="en-GB" sz="2400" dirty="0"/>
                  <a:t> 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4364" y="85322"/>
                <a:ext cx="3743497" cy="738664"/>
              </a:xfrm>
              <a:prstGeom prst="rect">
                <a:avLst/>
              </a:prstGeom>
              <a:blipFill>
                <a:blip r:embed="rId4"/>
                <a:stretch>
                  <a:fillRect l="-163" t="-49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450675" y="3409244"/>
                <a:ext cx="5242562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/>
                  <a:t>4) </a:t>
                </a:r>
                <a:r>
                  <a:rPr lang="en-GB" dirty="0"/>
                  <a:t>Does the following graph pass through </a:t>
                </a:r>
              </a:p>
              <a:p>
                <a:pPr algn="ctr"/>
                <a:r>
                  <a:rPr lang="en-GB" dirty="0"/>
                  <a:t>the coordinate (2, -7)? </a:t>
                </a:r>
                <a:r>
                  <a:rPr lang="en-GB"/>
                  <a:t>Give your </a:t>
                </a:r>
                <a:r>
                  <a:rPr lang="en-GB" dirty="0"/>
                  <a:t>reason.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0" smtClean="0"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0675" y="3409244"/>
                <a:ext cx="5242562" cy="1015663"/>
              </a:xfrm>
              <a:prstGeom prst="rect">
                <a:avLst/>
              </a:prstGeom>
              <a:blipFill>
                <a:blip r:embed="rId5"/>
                <a:stretch>
                  <a:fillRect t="-2994" b="-41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9982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808124" y="94210"/>
                <a:ext cx="4671752" cy="16164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/>
                  <a:t>6) </a:t>
                </a:r>
                <a:r>
                  <a:rPr lang="en-GB" dirty="0"/>
                  <a:t>If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= 8,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/>
                  <a:t> = -4 and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GB" dirty="0"/>
                  <a:t> = 2 </a:t>
                </a:r>
              </a:p>
              <a:p>
                <a:pPr algn="ctr"/>
                <a:r>
                  <a:rPr lang="en-GB" dirty="0"/>
                  <a:t>Write as a fraction in its simplest form:</a:t>
                </a:r>
              </a:p>
              <a:p>
                <a:pPr algn="ctr"/>
                <a:r>
                  <a:rPr lang="en-GB" dirty="0"/>
                  <a:t>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 −2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8124" y="94210"/>
                <a:ext cx="4671752" cy="1616468"/>
              </a:xfrm>
              <a:prstGeom prst="rect">
                <a:avLst/>
              </a:prstGeom>
              <a:blipFill>
                <a:blip r:embed="rId2"/>
                <a:stretch>
                  <a:fillRect t="-18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>
          <a:xfrm>
            <a:off x="6101542" y="0"/>
            <a:ext cx="44334" cy="68995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77585" y="3347258"/>
            <a:ext cx="12114415" cy="110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15390" y="146858"/>
                <a:ext cx="5067992" cy="13394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/>
                  <a:t>5) </a:t>
                </a:r>
                <a:r>
                  <a:rPr lang="en-GB" dirty="0"/>
                  <a:t>If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= -8,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/>
                  <a:t> = -4 and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GB" dirty="0"/>
                  <a:t> = -2 calculate the value of:</a:t>
                </a:r>
              </a:p>
              <a:p>
                <a:pPr algn="ctr"/>
                <a:r>
                  <a:rPr lang="en-GB" dirty="0"/>
                  <a:t>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 −2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390" y="146858"/>
                <a:ext cx="5067992" cy="1339469"/>
              </a:xfrm>
              <a:prstGeom prst="rect">
                <a:avLst/>
              </a:prstGeom>
              <a:blipFill>
                <a:blip r:embed="rId3"/>
                <a:stretch>
                  <a:fillRect t="-2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90205" y="3378454"/>
                <a:ext cx="4671752" cy="18934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/>
                  <a:t>7) </a:t>
                </a:r>
                <a:r>
                  <a:rPr lang="en-GB" dirty="0"/>
                  <a:t>If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= 8,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/>
                  <a:t> = 4 and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GB" dirty="0"/>
                  <a:t> = 2 </a:t>
                </a:r>
              </a:p>
              <a:p>
                <a:pPr algn="ctr"/>
                <a:r>
                  <a:rPr lang="en-GB" dirty="0"/>
                  <a:t>Calculate the value of the expression </a:t>
                </a:r>
              </a:p>
              <a:p>
                <a:pPr algn="ctr"/>
                <a:r>
                  <a:rPr lang="en-GB" dirty="0"/>
                  <a:t>and give your answer as a decimal.</a:t>
                </a:r>
              </a:p>
              <a:p>
                <a:pPr algn="ctr"/>
                <a:r>
                  <a:rPr lang="en-GB" dirty="0"/>
                  <a:t>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 −2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205" y="3378454"/>
                <a:ext cx="4671752" cy="1893467"/>
              </a:xfrm>
              <a:prstGeom prst="rect">
                <a:avLst/>
              </a:prstGeom>
              <a:blipFill>
                <a:blip r:embed="rId4"/>
                <a:stretch>
                  <a:fillRect t="-1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869083" y="3378454"/>
                <a:ext cx="4671752" cy="16164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/>
                  <a:t>8) </a:t>
                </a:r>
                <a:r>
                  <a:rPr lang="en-GB" dirty="0"/>
                  <a:t>If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= 5.5,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/>
                  <a:t> = 0.5 and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GB" dirty="0"/>
                  <a:t> = 2 </a:t>
                </a:r>
              </a:p>
              <a:p>
                <a:pPr algn="ctr"/>
                <a:r>
                  <a:rPr lang="en-GB" dirty="0"/>
                  <a:t>convert the fraction into a percentage.</a:t>
                </a:r>
              </a:p>
              <a:p>
                <a:pPr algn="ctr"/>
                <a:r>
                  <a:rPr lang="en-GB" dirty="0"/>
                  <a:t>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 −2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9083" y="3378454"/>
                <a:ext cx="4671752" cy="1616468"/>
              </a:xfrm>
              <a:prstGeom prst="rect">
                <a:avLst/>
              </a:prstGeom>
              <a:blipFill>
                <a:blip r:embed="rId5"/>
                <a:stretch>
                  <a:fillRect t="-18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5090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1A171CF-BA83-4CE8-A2AB-3087D333A230}"/>
              </a:ext>
            </a:extLst>
          </p:cNvPr>
          <p:cNvSpPr txBox="1"/>
          <p:nvPr/>
        </p:nvSpPr>
        <p:spPr>
          <a:xfrm>
            <a:off x="2177934" y="2216727"/>
            <a:ext cx="831272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871860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101542" y="0"/>
            <a:ext cx="44334" cy="68995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77585" y="3347258"/>
            <a:ext cx="12114415" cy="110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040476" y="182304"/>
                <a:ext cx="3555075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/>
                  <a:t>1) </a:t>
                </a:r>
                <a:r>
                  <a:rPr lang="en-GB" dirty="0"/>
                  <a:t>If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= -5 calculate the value of:</a:t>
                </a:r>
              </a:p>
              <a:p>
                <a:pPr algn="ctr"/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−8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  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0476" y="182304"/>
                <a:ext cx="3555075" cy="738664"/>
              </a:xfrm>
              <a:prstGeom prst="rect">
                <a:avLst/>
              </a:prstGeom>
              <a:blipFill>
                <a:blip r:embed="rId2"/>
                <a:stretch>
                  <a:fillRect t="-49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316184" y="3409244"/>
                <a:ext cx="3128355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/>
                  <a:t>3) </a:t>
                </a:r>
                <a:r>
                  <a:rPr lang="en-GB" dirty="0"/>
                  <a:t>If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= -5 and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/>
                  <a:t> = -3 calculate the value of:</a:t>
                </a:r>
              </a:p>
              <a:p>
                <a:pPr algn="ctr"/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−8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  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6184" y="3409244"/>
                <a:ext cx="3128355" cy="1015663"/>
              </a:xfrm>
              <a:prstGeom prst="rect">
                <a:avLst/>
              </a:prstGeom>
              <a:blipFill>
                <a:blip r:embed="rId3"/>
                <a:stretch>
                  <a:fillRect l="-195" t="-2994" r="-780" b="-71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204364" y="85322"/>
                <a:ext cx="3743497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/>
                  <a:t>2) </a:t>
                </a:r>
                <a:r>
                  <a:rPr lang="en-GB" dirty="0"/>
                  <a:t>Factorise the following expression:</a:t>
                </a:r>
              </a:p>
              <a:p>
                <a:pPr algn="ctr"/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−8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  </m:t>
                    </m:r>
                  </m:oMath>
                </a14:m>
                <a:r>
                  <a:rPr lang="en-GB" sz="2400" dirty="0"/>
                  <a:t> 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4364" y="85322"/>
                <a:ext cx="3743497" cy="738664"/>
              </a:xfrm>
              <a:prstGeom prst="rect">
                <a:avLst/>
              </a:prstGeom>
              <a:blipFill>
                <a:blip r:embed="rId4"/>
                <a:stretch>
                  <a:fillRect l="-163" t="-49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450675" y="3409244"/>
                <a:ext cx="5242562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/>
                  <a:t>4) </a:t>
                </a:r>
                <a:r>
                  <a:rPr lang="en-GB" dirty="0"/>
                  <a:t>Does the following graph pass through </a:t>
                </a:r>
              </a:p>
              <a:p>
                <a:pPr algn="ctr"/>
                <a:r>
                  <a:rPr lang="en-GB" dirty="0"/>
                  <a:t>the coordinate (2, -7)? </a:t>
                </a:r>
                <a:r>
                  <a:rPr lang="en-GB"/>
                  <a:t>Give your </a:t>
                </a:r>
                <a:r>
                  <a:rPr lang="en-GB" dirty="0"/>
                  <a:t>reason.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0" smtClean="0"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0675" y="3409244"/>
                <a:ext cx="5242562" cy="1015663"/>
              </a:xfrm>
              <a:prstGeom prst="rect">
                <a:avLst/>
              </a:prstGeom>
              <a:blipFill>
                <a:blip r:embed="rId5"/>
                <a:stretch>
                  <a:fillRect t="-2994" b="-41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476895" y="1071633"/>
            <a:ext cx="2967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50 + 40 </a:t>
            </a:r>
            <a:r>
              <a:rPr lang="en-GB" sz="3600" dirty="0"/>
              <a:t>=</a:t>
            </a:r>
            <a:r>
              <a:rPr lang="en-GB" sz="3600" dirty="0">
                <a:solidFill>
                  <a:srgbClr val="FF0000"/>
                </a:solidFill>
              </a:rPr>
              <a:t> 90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96539" y="4887175"/>
            <a:ext cx="2967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50 + 24 </a:t>
            </a:r>
            <a:r>
              <a:rPr lang="en-GB" sz="3600" dirty="0"/>
              <a:t>=</a:t>
            </a:r>
            <a:r>
              <a:rPr lang="en-GB" sz="3600" dirty="0">
                <a:solidFill>
                  <a:srgbClr val="FF0000"/>
                </a:solidFill>
              </a:rPr>
              <a:t> 74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8043116" y="1071632"/>
                <a:ext cx="2251642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4)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3116" y="1071632"/>
                <a:ext cx="2251642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6600300" y="4525924"/>
            <a:ext cx="30175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y = 2(2)</a:t>
            </a:r>
            <a:r>
              <a:rPr lang="en-GB" sz="3600" baseline="30000" dirty="0">
                <a:solidFill>
                  <a:srgbClr val="FF0000"/>
                </a:solidFill>
              </a:rPr>
              <a:t>2</a:t>
            </a:r>
            <a:r>
              <a:rPr lang="en-GB" sz="3600" dirty="0">
                <a:solidFill>
                  <a:srgbClr val="FF0000"/>
                </a:solidFill>
              </a:rPr>
              <a:t> – 8(2)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00300" y="5243589"/>
            <a:ext cx="1959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y = 8 – 16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00300" y="5961254"/>
            <a:ext cx="1282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y = -8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43755" y="5361089"/>
            <a:ext cx="2288770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-8 ≠ -7 </a:t>
            </a:r>
          </a:p>
          <a:p>
            <a:pPr algn="ctr"/>
            <a:r>
              <a:rPr lang="en-GB" sz="2400" dirty="0">
                <a:solidFill>
                  <a:srgbClr val="FF0000"/>
                </a:solidFill>
              </a:rPr>
              <a:t>so does not pass </a:t>
            </a:r>
          </a:p>
          <a:p>
            <a:pPr algn="ctr"/>
            <a:r>
              <a:rPr lang="en-GB" sz="2400" dirty="0">
                <a:solidFill>
                  <a:srgbClr val="FF0000"/>
                </a:solidFill>
              </a:rPr>
              <a:t>through (2,-7)</a:t>
            </a:r>
          </a:p>
        </p:txBody>
      </p:sp>
    </p:spTree>
    <p:extLst>
      <p:ext uri="{BB962C8B-B14F-4D97-AF65-F5344CB8AC3E}">
        <p14:creationId xmlns:p14="http://schemas.microsoft.com/office/powerpoint/2010/main" val="2657426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3" grpId="0"/>
      <p:bldP spid="13" grpId="0"/>
      <p:bldP spid="14" grpId="0"/>
      <p:bldP spid="16" grpId="0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808124" y="94210"/>
                <a:ext cx="4671752" cy="16164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/>
                  <a:t>6) </a:t>
                </a:r>
                <a:r>
                  <a:rPr lang="en-GB" dirty="0"/>
                  <a:t>If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= 8,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/>
                  <a:t> = -4 and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GB" dirty="0"/>
                  <a:t> = 2 </a:t>
                </a:r>
              </a:p>
              <a:p>
                <a:pPr algn="ctr"/>
                <a:r>
                  <a:rPr lang="en-GB" dirty="0"/>
                  <a:t>Write as a fraction in its simplest form:</a:t>
                </a:r>
              </a:p>
              <a:p>
                <a:pPr algn="ctr"/>
                <a:r>
                  <a:rPr lang="en-GB" dirty="0"/>
                  <a:t>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 −2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8124" y="94210"/>
                <a:ext cx="4671752" cy="1616468"/>
              </a:xfrm>
              <a:prstGeom prst="rect">
                <a:avLst/>
              </a:prstGeom>
              <a:blipFill>
                <a:blip r:embed="rId2"/>
                <a:stretch>
                  <a:fillRect t="-18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>
          <a:xfrm>
            <a:off x="6101542" y="0"/>
            <a:ext cx="44334" cy="68995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77585" y="3347258"/>
            <a:ext cx="12114415" cy="110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15390" y="146858"/>
                <a:ext cx="5067992" cy="13394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/>
                  <a:t>5) </a:t>
                </a:r>
                <a:r>
                  <a:rPr lang="en-GB" dirty="0"/>
                  <a:t>If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= -8,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/>
                  <a:t> = -4 and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GB" dirty="0"/>
                  <a:t> = -2 calculate the value of:</a:t>
                </a:r>
              </a:p>
              <a:p>
                <a:pPr algn="ctr"/>
                <a:r>
                  <a:rPr lang="en-GB" dirty="0"/>
                  <a:t>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 −2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390" y="146858"/>
                <a:ext cx="5067992" cy="1339469"/>
              </a:xfrm>
              <a:prstGeom prst="rect">
                <a:avLst/>
              </a:prstGeom>
              <a:blipFill>
                <a:blip r:embed="rId3"/>
                <a:stretch>
                  <a:fillRect t="-2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90205" y="3378454"/>
                <a:ext cx="4671752" cy="18934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/>
                  <a:t>7) </a:t>
                </a:r>
                <a:r>
                  <a:rPr lang="en-GB" dirty="0"/>
                  <a:t>If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= 8,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/>
                  <a:t> = 4 and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GB" dirty="0"/>
                  <a:t> = 2 </a:t>
                </a:r>
              </a:p>
              <a:p>
                <a:pPr algn="ctr"/>
                <a:r>
                  <a:rPr lang="en-GB" dirty="0"/>
                  <a:t>Calculate the value of the expression </a:t>
                </a:r>
              </a:p>
              <a:p>
                <a:pPr algn="ctr"/>
                <a:r>
                  <a:rPr lang="en-GB" dirty="0"/>
                  <a:t>and give your answer as a decimal.</a:t>
                </a:r>
              </a:p>
              <a:p>
                <a:pPr algn="ctr"/>
                <a:r>
                  <a:rPr lang="en-GB" dirty="0"/>
                  <a:t>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 −2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205" y="3378454"/>
                <a:ext cx="4671752" cy="1893467"/>
              </a:xfrm>
              <a:prstGeom prst="rect">
                <a:avLst/>
              </a:prstGeom>
              <a:blipFill>
                <a:blip r:embed="rId4"/>
                <a:stretch>
                  <a:fillRect t="-1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869083" y="3378454"/>
                <a:ext cx="4671752" cy="16164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/>
                  <a:t>8) </a:t>
                </a:r>
                <a:r>
                  <a:rPr lang="en-GB" dirty="0"/>
                  <a:t>If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= 5.5,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/>
                  <a:t> = 0.5 and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GB" dirty="0"/>
                  <a:t> = 2 </a:t>
                </a:r>
              </a:p>
              <a:p>
                <a:pPr algn="ctr"/>
                <a:r>
                  <a:rPr lang="en-GB" dirty="0"/>
                  <a:t>convert the fraction into a percentage.</a:t>
                </a:r>
              </a:p>
              <a:p>
                <a:pPr algn="ctr"/>
                <a:r>
                  <a:rPr lang="en-GB" dirty="0"/>
                  <a:t>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 −2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9083" y="3378454"/>
                <a:ext cx="4671752" cy="1616468"/>
              </a:xfrm>
              <a:prstGeom prst="rect">
                <a:avLst/>
              </a:prstGeom>
              <a:blipFill>
                <a:blip r:embed="rId5"/>
                <a:stretch>
                  <a:fillRect t="-18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364573" y="1801601"/>
                <a:ext cx="3334567" cy="9669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num>
                      <m:den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−16 + 8</m:t>
                        </m:r>
                      </m:den>
                    </m:f>
                  </m:oMath>
                </a14:m>
                <a:r>
                  <a:rPr lang="en-GB" sz="4000" dirty="0">
                    <a:solidFill>
                      <a:srgbClr val="FF0000"/>
                    </a:solidFill>
                  </a:rPr>
                  <a:t> </a:t>
                </a:r>
                <a:r>
                  <a:rPr lang="en-GB" sz="4000" dirty="0"/>
                  <a:t>=</a:t>
                </a:r>
                <a:r>
                  <a:rPr lang="en-GB" sz="4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num>
                      <m:den>
                        <m: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GB" sz="4000" dirty="0">
                    <a:solidFill>
                      <a:srgbClr val="FF0000"/>
                    </a:solidFill>
                  </a:rPr>
                  <a:t> </a:t>
                </a:r>
                <a:r>
                  <a:rPr lang="en-GB" sz="4000" dirty="0"/>
                  <a:t>=</a:t>
                </a:r>
                <a:r>
                  <a:rPr lang="en-GB" sz="4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40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4573" y="1801601"/>
                <a:ext cx="3334567" cy="966996"/>
              </a:xfrm>
              <a:prstGeom prst="rect">
                <a:avLst/>
              </a:prstGeom>
              <a:blipFill>
                <a:blip r:embed="rId6"/>
                <a:stretch>
                  <a:fillRect b="-139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426358" y="1927986"/>
                <a:ext cx="3222357" cy="9669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16 + 8</m:t>
                        </m:r>
                      </m:den>
                    </m:f>
                  </m:oMath>
                </a14:m>
                <a:r>
                  <a:rPr lang="en-GB" sz="4000" dirty="0">
                    <a:solidFill>
                      <a:srgbClr val="FF0000"/>
                    </a:solidFill>
                  </a:rPr>
                  <a:t> </a:t>
                </a:r>
                <a:r>
                  <a:rPr lang="en-GB" sz="4000" dirty="0"/>
                  <a:t>=</a:t>
                </a:r>
                <a:r>
                  <a:rPr lang="en-GB" sz="4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24</m:t>
                        </m:r>
                      </m:den>
                    </m:f>
                  </m:oMath>
                </a14:m>
                <a:r>
                  <a:rPr lang="en-GB" sz="4000" dirty="0">
                    <a:solidFill>
                      <a:srgbClr val="FF0000"/>
                    </a:solidFill>
                  </a:rPr>
                  <a:t> </a:t>
                </a:r>
                <a:r>
                  <a:rPr lang="en-GB" sz="4000" dirty="0"/>
                  <a:t>=</a:t>
                </a:r>
                <a:r>
                  <a:rPr lang="en-GB" sz="4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en-GB" sz="40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6358" y="1927986"/>
                <a:ext cx="3222357" cy="966996"/>
              </a:xfrm>
              <a:prstGeom prst="rect">
                <a:avLst/>
              </a:prstGeom>
              <a:blipFill>
                <a:blip r:embed="rId7"/>
                <a:stretch>
                  <a:fillRect b="-13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1137565" y="5452030"/>
                <a:ext cx="4124392" cy="9669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16 − 8</m:t>
                        </m:r>
                      </m:den>
                    </m:f>
                  </m:oMath>
                </a14:m>
                <a:r>
                  <a:rPr lang="en-GB" sz="4000" dirty="0">
                    <a:solidFill>
                      <a:srgbClr val="FF0000"/>
                    </a:solidFill>
                  </a:rPr>
                  <a:t> </a:t>
                </a:r>
                <a:r>
                  <a:rPr lang="en-GB" sz="4000" dirty="0"/>
                  <a:t>=</a:t>
                </a:r>
                <a:r>
                  <a:rPr lang="en-GB" sz="4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GB" sz="4000" dirty="0">
                    <a:solidFill>
                      <a:srgbClr val="FF0000"/>
                    </a:solidFill>
                  </a:rPr>
                  <a:t> </a:t>
                </a:r>
                <a:r>
                  <a:rPr lang="en-GB" sz="4000" dirty="0"/>
                  <a:t>=</a:t>
                </a:r>
                <a:r>
                  <a:rPr lang="en-GB" sz="4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4000" dirty="0">
                    <a:solidFill>
                      <a:srgbClr val="FF0000"/>
                    </a:solidFill>
                  </a:rPr>
                  <a:t> </a:t>
                </a:r>
                <a:r>
                  <a:rPr lang="en-GB" sz="4000" dirty="0"/>
                  <a:t>=</a:t>
                </a:r>
                <a:r>
                  <a:rPr lang="en-GB" sz="4000" dirty="0">
                    <a:solidFill>
                      <a:srgbClr val="FF0000"/>
                    </a:solidFill>
                  </a:rPr>
                  <a:t> 0.25  </a:t>
                </a: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565" y="5452030"/>
                <a:ext cx="4124392" cy="966996"/>
              </a:xfrm>
              <a:prstGeom prst="rect">
                <a:avLst/>
              </a:prstGeom>
              <a:blipFill>
                <a:blip r:embed="rId8"/>
                <a:stretch>
                  <a:fillRect r="-8432" b="-13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7548278" y="5271921"/>
                <a:ext cx="3535358" cy="9666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4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11 −1</m:t>
                        </m:r>
                      </m:den>
                    </m:f>
                  </m:oMath>
                </a14:m>
                <a:r>
                  <a:rPr lang="en-GB" sz="4000" dirty="0">
                    <a:solidFill>
                      <a:srgbClr val="FF0000"/>
                    </a:solidFill>
                  </a:rPr>
                  <a:t> </a:t>
                </a:r>
                <a:r>
                  <a:rPr lang="en-GB" sz="4000" dirty="0"/>
                  <a:t>=</a:t>
                </a:r>
                <a:r>
                  <a:rPr lang="en-GB" sz="4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4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GB" sz="4000" dirty="0">
                    <a:solidFill>
                      <a:srgbClr val="FF0000"/>
                    </a:solidFill>
                  </a:rPr>
                  <a:t> </a:t>
                </a:r>
                <a:r>
                  <a:rPr lang="en-GB" sz="4000" dirty="0"/>
                  <a:t>=</a:t>
                </a:r>
                <a:r>
                  <a:rPr lang="en-GB" sz="4000" dirty="0">
                    <a:solidFill>
                      <a:srgbClr val="FF0000"/>
                    </a:solidFill>
                  </a:rPr>
                  <a:t> 20%  </a:t>
                </a: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8278" y="5271921"/>
                <a:ext cx="3535358" cy="966675"/>
              </a:xfrm>
              <a:prstGeom prst="rect">
                <a:avLst/>
              </a:prstGeom>
              <a:blipFill>
                <a:blip r:embed="rId9"/>
                <a:stretch>
                  <a:fillRect r="-10000" b="-139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62537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1" grpId="0"/>
      <p:bldP spid="1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431</Words>
  <Application>Microsoft Office PowerPoint</Application>
  <PresentationFormat>Widescreen</PresentationFormat>
  <Paragraphs>64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7</cp:revision>
  <dcterms:created xsi:type="dcterms:W3CDTF">2019-10-29T09:41:46Z</dcterms:created>
  <dcterms:modified xsi:type="dcterms:W3CDTF">2021-09-26T11:19:26Z</dcterms:modified>
</cp:coreProperties>
</file>