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6E982C-3459-47A4-82FF-7E56C0C0912A}" v="60" dt="2024-09-24T07:45:40.6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63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4B6E982C-3459-47A4-82FF-7E56C0C0912A}"/>
    <pc:docChg chg="modSld">
      <pc:chgData name="Stewart Gale" userId="3647ddd2-6040-41ae-a96d-232c23482af8" providerId="ADAL" clId="{4B6E982C-3459-47A4-82FF-7E56C0C0912A}" dt="2024-09-24T07:45:40.605" v="59" actId="20577"/>
      <pc:docMkLst>
        <pc:docMk/>
      </pc:docMkLst>
      <pc:sldChg chg="modSp">
        <pc:chgData name="Stewart Gale" userId="3647ddd2-6040-41ae-a96d-232c23482af8" providerId="ADAL" clId="{4B6E982C-3459-47A4-82FF-7E56C0C0912A}" dt="2024-09-24T07:45:40.605" v="59" actId="20577"/>
        <pc:sldMkLst>
          <pc:docMk/>
          <pc:sldMk cId="2868140875" sldId="258"/>
        </pc:sldMkLst>
        <pc:spChg chg="mod">
          <ac:chgData name="Stewart Gale" userId="3647ddd2-6040-41ae-a96d-232c23482af8" providerId="ADAL" clId="{4B6E982C-3459-47A4-82FF-7E56C0C0912A}" dt="2024-09-24T07:45:40.605" v="59" actId="20577"/>
          <ac:spMkLst>
            <pc:docMk/>
            <pc:sldMk cId="2868140875" sldId="258"/>
            <ac:spMk id="37" creationId="{00000000-0000-0000-0000-000000000000}"/>
          </ac:spMkLst>
        </pc:spChg>
      </pc:sldChg>
      <pc:sldChg chg="modSp">
        <pc:chgData name="Stewart Gale" userId="3647ddd2-6040-41ae-a96d-232c23482af8" providerId="ADAL" clId="{4B6E982C-3459-47A4-82FF-7E56C0C0912A}" dt="2022-05-24T04:09:39.552" v="58" actId="20577"/>
        <pc:sldMkLst>
          <pc:docMk/>
          <pc:sldMk cId="3397318959" sldId="259"/>
        </pc:sldMkLst>
        <pc:spChg chg="mod">
          <ac:chgData name="Stewart Gale" userId="3647ddd2-6040-41ae-a96d-232c23482af8" providerId="ADAL" clId="{4B6E982C-3459-47A4-82FF-7E56C0C0912A}" dt="2022-05-24T04:08:59.952" v="38" actId="20577"/>
          <ac:spMkLst>
            <pc:docMk/>
            <pc:sldMk cId="3397318959" sldId="259"/>
            <ac:spMk id="30" creationId="{00000000-0000-0000-0000-000000000000}"/>
          </ac:spMkLst>
        </pc:spChg>
        <pc:spChg chg="mod">
          <ac:chgData name="Stewart Gale" userId="3647ddd2-6040-41ae-a96d-232c23482af8" providerId="ADAL" clId="{4B6E982C-3459-47A4-82FF-7E56C0C0912A}" dt="2022-05-24T04:09:39.552" v="58" actId="20577"/>
          <ac:spMkLst>
            <pc:docMk/>
            <pc:sldMk cId="3397318959" sldId="259"/>
            <ac:spMk id="31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6F23-A655-4412-9EF6-02F22FF548E0}" type="datetimeFigureOut">
              <a:rPr lang="en-GB" smtClean="0"/>
              <a:t>24/09/2024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93602-7B36-4AA4-ACCA-C174B367A2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7823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6F23-A655-4412-9EF6-02F22FF548E0}" type="datetimeFigureOut">
              <a:rPr lang="en-GB" smtClean="0"/>
              <a:t>24/09/2024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93602-7B36-4AA4-ACCA-C174B367A2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7360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6F23-A655-4412-9EF6-02F22FF548E0}" type="datetimeFigureOut">
              <a:rPr lang="en-GB" smtClean="0"/>
              <a:t>24/09/2024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93602-7B36-4AA4-ACCA-C174B367A2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1530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6F23-A655-4412-9EF6-02F22FF548E0}" type="datetimeFigureOut">
              <a:rPr lang="en-GB" smtClean="0"/>
              <a:t>24/09/2024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93602-7B36-4AA4-ACCA-C174B367A2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1989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6F23-A655-4412-9EF6-02F22FF548E0}" type="datetimeFigureOut">
              <a:rPr lang="en-GB" smtClean="0"/>
              <a:t>24/09/2024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93602-7B36-4AA4-ACCA-C174B367A2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9458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6F23-A655-4412-9EF6-02F22FF548E0}" type="datetimeFigureOut">
              <a:rPr lang="en-GB" smtClean="0"/>
              <a:t>24/09/2024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93602-7B36-4AA4-ACCA-C174B367A2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343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6F23-A655-4412-9EF6-02F22FF548E0}" type="datetimeFigureOut">
              <a:rPr lang="en-GB" smtClean="0"/>
              <a:t>24/09/2024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93602-7B36-4AA4-ACCA-C174B367A2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8808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6F23-A655-4412-9EF6-02F22FF548E0}" type="datetimeFigureOut">
              <a:rPr lang="en-GB" smtClean="0"/>
              <a:t>24/09/2024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93602-7B36-4AA4-ACCA-C174B367A2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4540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6F23-A655-4412-9EF6-02F22FF548E0}" type="datetimeFigureOut">
              <a:rPr lang="en-GB" smtClean="0"/>
              <a:t>24/09/2024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93602-7B36-4AA4-ACCA-C174B367A2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26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6F23-A655-4412-9EF6-02F22FF548E0}" type="datetimeFigureOut">
              <a:rPr lang="en-GB" smtClean="0"/>
              <a:t>24/09/2024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93602-7B36-4AA4-ACCA-C174B367A2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7821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66F23-A655-4412-9EF6-02F22FF548E0}" type="datetimeFigureOut">
              <a:rPr lang="en-GB" smtClean="0"/>
              <a:t>24/09/2024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93602-7B36-4AA4-ACCA-C174B367A2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283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E66F23-A655-4412-9EF6-02F22FF548E0}" type="datetimeFigureOut">
              <a:rPr lang="en-GB" smtClean="0"/>
              <a:t>24/09/2024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D93602-7B36-4AA4-ACCA-C174B367A2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2269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090458" y="0"/>
            <a:ext cx="0" cy="685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-55418" y="3408219"/>
            <a:ext cx="12247418" cy="2216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898371" y="182751"/>
            <a:ext cx="3108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This is a gold bar.  </a:t>
            </a:r>
          </a:p>
          <a:p>
            <a:r>
              <a:rPr lang="en-GB" sz="1600" dirty="0"/>
              <a:t>Find the surface area of the cuboid.</a:t>
            </a:r>
          </a:p>
          <a:p>
            <a:r>
              <a:rPr lang="en-GB" sz="1600" dirty="0"/>
              <a:t>Give you answer in cm</a:t>
            </a:r>
            <a:r>
              <a:rPr lang="en-GB" sz="1600" baseline="30000" dirty="0"/>
              <a:t>2</a:t>
            </a:r>
            <a:r>
              <a:rPr lang="en-GB" sz="1600" dirty="0"/>
              <a:t>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850124" y="3675324"/>
            <a:ext cx="3108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This is a gold bar.  </a:t>
            </a:r>
          </a:p>
          <a:p>
            <a:r>
              <a:rPr lang="en-GB" sz="1600" dirty="0"/>
              <a:t>Find the surface area of the cuboid.</a:t>
            </a:r>
          </a:p>
          <a:p>
            <a:r>
              <a:rPr lang="en-GB" sz="1600" dirty="0"/>
              <a:t>Give you answer in m</a:t>
            </a:r>
            <a:r>
              <a:rPr lang="en-GB" sz="1600" baseline="30000" dirty="0"/>
              <a:t>2</a:t>
            </a:r>
            <a:r>
              <a:rPr lang="en-GB" sz="1600" dirty="0"/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27377" y="194921"/>
            <a:ext cx="287066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This is a gold bar.  </a:t>
            </a:r>
          </a:p>
          <a:p>
            <a:r>
              <a:rPr lang="en-GB" sz="1600" dirty="0"/>
              <a:t>Find the volume of the cuboid.</a:t>
            </a:r>
          </a:p>
          <a:p>
            <a:r>
              <a:rPr lang="en-GB" sz="1600" dirty="0"/>
              <a:t>Give you answer in cm</a:t>
            </a:r>
            <a:r>
              <a:rPr lang="en-GB" sz="1600" baseline="30000" dirty="0"/>
              <a:t>3</a:t>
            </a:r>
            <a:r>
              <a:rPr lang="en-GB" sz="1600" dirty="0"/>
              <a:t>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73833" y="3697974"/>
            <a:ext cx="31089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This is a gold bar.  </a:t>
            </a:r>
          </a:p>
          <a:p>
            <a:r>
              <a:rPr lang="en-GB" sz="1600" dirty="0"/>
              <a:t>Find the volume of the cuboid.</a:t>
            </a:r>
          </a:p>
          <a:p>
            <a:r>
              <a:rPr lang="en-GB" sz="1600" dirty="0"/>
              <a:t>Give you answer in m</a:t>
            </a:r>
            <a:r>
              <a:rPr lang="en-GB" sz="1600" baseline="30000" dirty="0"/>
              <a:t>3</a:t>
            </a:r>
            <a:r>
              <a:rPr lang="en-GB" sz="1600" dirty="0"/>
              <a:t>.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19149" y="182751"/>
            <a:ext cx="3017520" cy="1706025"/>
            <a:chOff x="119149" y="182751"/>
            <a:chExt cx="3017520" cy="1706025"/>
          </a:xfrm>
        </p:grpSpPr>
        <p:sp>
          <p:nvSpPr>
            <p:cNvPr id="2" name="Cube 1"/>
            <p:cNvSpPr/>
            <p:nvPr/>
          </p:nvSpPr>
          <p:spPr>
            <a:xfrm>
              <a:off x="815790" y="182751"/>
              <a:ext cx="1905243" cy="1341120"/>
            </a:xfrm>
            <a:prstGeom prst="cube">
              <a:avLst>
                <a:gd name="adj" fmla="val 53099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073155" y="1519444"/>
              <a:ext cx="6966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40cm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19149" y="1027607"/>
              <a:ext cx="6966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20cm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320879" y="1056695"/>
              <a:ext cx="8157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0.60m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165033" y="2040142"/>
            <a:ext cx="32067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</a:rPr>
              <a:t>Front + Back = 800 + 800</a:t>
            </a:r>
          </a:p>
          <a:p>
            <a:r>
              <a:rPr lang="en-GB" sz="2000" dirty="0">
                <a:solidFill>
                  <a:srgbClr val="FF0000"/>
                </a:solidFill>
              </a:rPr>
              <a:t>Top + Bottom = 2400 + 2400</a:t>
            </a:r>
          </a:p>
          <a:p>
            <a:r>
              <a:rPr lang="en-GB" sz="2000" dirty="0">
                <a:solidFill>
                  <a:srgbClr val="FF0000"/>
                </a:solidFill>
              </a:rPr>
              <a:t>Side + Side = 1200 + 1200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20364" y="2092629"/>
            <a:ext cx="2586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Total Surface Area </a:t>
            </a:r>
            <a:r>
              <a:rPr lang="en-GB" sz="2400" b="1" dirty="0">
                <a:solidFill>
                  <a:srgbClr val="FF0000"/>
                </a:solidFill>
              </a:rPr>
              <a:t>= 8800 cm</a:t>
            </a:r>
            <a:r>
              <a:rPr lang="en-GB" sz="2400" b="1" baseline="30000" dirty="0">
                <a:solidFill>
                  <a:srgbClr val="FF0000"/>
                </a:solidFill>
              </a:rPr>
              <a:t>2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6173587" y="266916"/>
            <a:ext cx="3108958" cy="1706025"/>
            <a:chOff x="119149" y="182751"/>
            <a:chExt cx="3108958" cy="1706025"/>
          </a:xfrm>
        </p:grpSpPr>
        <p:sp>
          <p:nvSpPr>
            <p:cNvPr id="25" name="Cube 24"/>
            <p:cNvSpPr/>
            <p:nvPr/>
          </p:nvSpPr>
          <p:spPr>
            <a:xfrm>
              <a:off x="815790" y="182751"/>
              <a:ext cx="1905243" cy="1341120"/>
            </a:xfrm>
            <a:prstGeom prst="cube">
              <a:avLst>
                <a:gd name="adj" fmla="val 53099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073155" y="1519444"/>
              <a:ext cx="6966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40cm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19149" y="1027607"/>
              <a:ext cx="6966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20cm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320879" y="1056695"/>
              <a:ext cx="9072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0.60m</a:t>
              </a: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9459884" y="1519444"/>
            <a:ext cx="19008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Volume </a:t>
            </a:r>
          </a:p>
          <a:p>
            <a:r>
              <a:rPr lang="en-GB" sz="2400" dirty="0">
                <a:solidFill>
                  <a:srgbClr val="FF0000"/>
                </a:solidFill>
              </a:rPr>
              <a:t>= 20 x 40 x 60 </a:t>
            </a:r>
          </a:p>
          <a:p>
            <a:r>
              <a:rPr lang="en-GB" sz="2400" b="1" dirty="0">
                <a:solidFill>
                  <a:srgbClr val="FF0000"/>
                </a:solidFill>
              </a:rPr>
              <a:t>= 48000 cm</a:t>
            </a:r>
            <a:r>
              <a:rPr lang="en-GB" sz="2400" b="1" baseline="30000" dirty="0">
                <a:solidFill>
                  <a:srgbClr val="FF0000"/>
                </a:solidFill>
              </a:rPr>
              <a:t>3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36020" y="3688959"/>
            <a:ext cx="3017520" cy="1706025"/>
            <a:chOff x="119149" y="182751"/>
            <a:chExt cx="3017520" cy="1706025"/>
          </a:xfrm>
        </p:grpSpPr>
        <p:sp>
          <p:nvSpPr>
            <p:cNvPr id="31" name="Cube 30"/>
            <p:cNvSpPr/>
            <p:nvPr/>
          </p:nvSpPr>
          <p:spPr>
            <a:xfrm>
              <a:off x="815790" y="182751"/>
              <a:ext cx="1905243" cy="1341120"/>
            </a:xfrm>
            <a:prstGeom prst="cube">
              <a:avLst>
                <a:gd name="adj" fmla="val 53099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073155" y="1519444"/>
              <a:ext cx="6966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40cm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19149" y="1027607"/>
              <a:ext cx="6966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20cm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2320879" y="1056695"/>
              <a:ext cx="8157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0.60m</a:t>
              </a: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234306" y="5625677"/>
            <a:ext cx="32067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</a:rPr>
              <a:t>Front + Back = 0.08 + 0.08</a:t>
            </a:r>
          </a:p>
          <a:p>
            <a:r>
              <a:rPr lang="en-GB" sz="2000" dirty="0">
                <a:solidFill>
                  <a:srgbClr val="FF0000"/>
                </a:solidFill>
              </a:rPr>
              <a:t>Top + Bottom = 0.24 + 0.24</a:t>
            </a:r>
          </a:p>
          <a:p>
            <a:r>
              <a:rPr lang="en-GB" sz="2000" dirty="0">
                <a:solidFill>
                  <a:srgbClr val="FF0000"/>
                </a:solidFill>
              </a:rPr>
              <a:t>Side + Side = 0.12 + 0.12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278799" y="5718009"/>
            <a:ext cx="2586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Total Surface Area </a:t>
            </a:r>
            <a:r>
              <a:rPr lang="en-GB" sz="2400" b="1" dirty="0">
                <a:solidFill>
                  <a:srgbClr val="FF0000"/>
                </a:solidFill>
              </a:rPr>
              <a:t>= 0.88 m</a:t>
            </a:r>
            <a:r>
              <a:rPr lang="en-GB" sz="2400" b="1" baseline="300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265919" y="5181744"/>
            <a:ext cx="2255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Volume </a:t>
            </a:r>
          </a:p>
          <a:p>
            <a:r>
              <a:rPr lang="en-GB" sz="2400" dirty="0">
                <a:solidFill>
                  <a:srgbClr val="FF0000"/>
                </a:solidFill>
              </a:rPr>
              <a:t>= 0.2 x 0.4 x 0.6 </a:t>
            </a:r>
          </a:p>
          <a:p>
            <a:r>
              <a:rPr lang="en-GB" sz="2400" b="1" dirty="0">
                <a:solidFill>
                  <a:srgbClr val="FF0000"/>
                </a:solidFill>
              </a:rPr>
              <a:t>= </a:t>
            </a:r>
            <a:r>
              <a:rPr lang="en-GB" sz="2400" b="1">
                <a:solidFill>
                  <a:srgbClr val="FF0000"/>
                </a:solidFill>
              </a:rPr>
              <a:t>0.048 m</a:t>
            </a:r>
            <a:r>
              <a:rPr lang="en-GB" sz="2400" b="1" baseline="30000">
                <a:solidFill>
                  <a:srgbClr val="FF0000"/>
                </a:solidFill>
              </a:rPr>
              <a:t>3</a:t>
            </a:r>
            <a:endParaRPr lang="en-GB" sz="2400" b="1" baseline="30000" dirty="0">
              <a:solidFill>
                <a:srgbClr val="FF0000"/>
              </a:solidFill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6193061" y="3611901"/>
            <a:ext cx="3108958" cy="1706025"/>
            <a:chOff x="119149" y="182751"/>
            <a:chExt cx="3108958" cy="1706025"/>
          </a:xfrm>
        </p:grpSpPr>
        <p:sp>
          <p:nvSpPr>
            <p:cNvPr id="39" name="Cube 38"/>
            <p:cNvSpPr/>
            <p:nvPr/>
          </p:nvSpPr>
          <p:spPr>
            <a:xfrm>
              <a:off x="815790" y="182751"/>
              <a:ext cx="1905243" cy="1341120"/>
            </a:xfrm>
            <a:prstGeom prst="cube">
              <a:avLst>
                <a:gd name="adj" fmla="val 53099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073155" y="1519444"/>
              <a:ext cx="6966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40cm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19149" y="1027607"/>
              <a:ext cx="6966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20cm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320879" y="1056695"/>
              <a:ext cx="9072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0.60m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68140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29" grpId="0"/>
      <p:bldP spid="35" grpId="0"/>
      <p:bldP spid="36" grpId="0"/>
      <p:bldP spid="3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090458" y="0"/>
            <a:ext cx="0" cy="685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-55418" y="3408219"/>
            <a:ext cx="12247418" cy="2216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898372" y="182751"/>
            <a:ext cx="26046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Draw a net for the cuboid?</a:t>
            </a:r>
          </a:p>
          <a:p>
            <a:r>
              <a:rPr lang="en-GB" sz="1600" dirty="0"/>
              <a:t>(Not to scale)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044247" y="182751"/>
            <a:ext cx="30867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This cuboid is to be covered in gold leaf. A sheet of gold leaf cost £2 </a:t>
            </a:r>
          </a:p>
          <a:p>
            <a:r>
              <a:rPr lang="en-GB" sz="1600" dirty="0"/>
              <a:t>and will cover 0.02m</a:t>
            </a:r>
            <a:r>
              <a:rPr lang="en-GB" sz="1600" baseline="30000" dirty="0"/>
              <a:t>2</a:t>
            </a:r>
            <a:r>
              <a:rPr lang="en-GB" sz="1600" dirty="0"/>
              <a:t>.   </a:t>
            </a:r>
          </a:p>
          <a:p>
            <a:r>
              <a:rPr lang="en-GB" sz="1600" dirty="0"/>
              <a:t>What is the cost for covering the cuboid in golf leaf?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898372" y="3623058"/>
            <a:ext cx="30369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The cuboid is an open box (no lid).</a:t>
            </a:r>
          </a:p>
          <a:p>
            <a:r>
              <a:rPr lang="en-GB" sz="1600" dirty="0"/>
              <a:t>Find the surface area in cm</a:t>
            </a:r>
            <a:r>
              <a:rPr lang="en-GB" sz="1600" baseline="30000" dirty="0"/>
              <a:t>2</a:t>
            </a:r>
            <a:r>
              <a:rPr lang="en-GB" sz="1600" dirty="0"/>
              <a:t>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044246" y="3634662"/>
            <a:ext cx="29925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The cuboid is an open box (no lid)</a:t>
            </a:r>
          </a:p>
          <a:p>
            <a:r>
              <a:rPr lang="en-GB" sz="1600" dirty="0"/>
              <a:t>Find the volume in cm</a:t>
            </a:r>
            <a:r>
              <a:rPr lang="en-GB" sz="1600" baseline="30000" dirty="0"/>
              <a:t>3</a:t>
            </a:r>
            <a:r>
              <a:rPr lang="en-GB" sz="1600" dirty="0"/>
              <a:t>.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119149" y="182751"/>
            <a:ext cx="3017520" cy="1706025"/>
            <a:chOff x="119149" y="182751"/>
            <a:chExt cx="3017520" cy="1706025"/>
          </a:xfrm>
        </p:grpSpPr>
        <p:sp>
          <p:nvSpPr>
            <p:cNvPr id="18" name="Cube 17"/>
            <p:cNvSpPr/>
            <p:nvPr/>
          </p:nvSpPr>
          <p:spPr>
            <a:xfrm>
              <a:off x="815790" y="182751"/>
              <a:ext cx="1905243" cy="1341120"/>
            </a:xfrm>
            <a:prstGeom prst="cube">
              <a:avLst>
                <a:gd name="adj" fmla="val 53099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073155" y="1519444"/>
              <a:ext cx="6966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40cm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19149" y="1027607"/>
              <a:ext cx="6966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20cm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320879" y="1056695"/>
              <a:ext cx="8157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0.60m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6170001" y="203682"/>
            <a:ext cx="3108958" cy="1706025"/>
            <a:chOff x="119149" y="182751"/>
            <a:chExt cx="3108958" cy="1706025"/>
          </a:xfrm>
        </p:grpSpPr>
        <p:sp>
          <p:nvSpPr>
            <p:cNvPr id="23" name="Cube 22"/>
            <p:cNvSpPr/>
            <p:nvPr/>
          </p:nvSpPr>
          <p:spPr>
            <a:xfrm>
              <a:off x="815790" y="182751"/>
              <a:ext cx="1905243" cy="1341120"/>
            </a:xfrm>
            <a:prstGeom prst="cube">
              <a:avLst>
                <a:gd name="adj" fmla="val 53099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073155" y="1519444"/>
              <a:ext cx="6966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40cm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19149" y="1027607"/>
              <a:ext cx="6966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20cm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320879" y="1056695"/>
              <a:ext cx="9072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0.60m</a:t>
              </a: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6657352" y="1931348"/>
            <a:ext cx="2255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Surface Area  </a:t>
            </a:r>
          </a:p>
          <a:p>
            <a:r>
              <a:rPr lang="en-GB" sz="2400" b="1" dirty="0">
                <a:solidFill>
                  <a:srgbClr val="FF0000"/>
                </a:solidFill>
              </a:rPr>
              <a:t>= 0.88 m</a:t>
            </a:r>
            <a:r>
              <a:rPr lang="en-GB" sz="2400" b="1" baseline="300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278959" y="1909707"/>
            <a:ext cx="24356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0.88 ÷ 0.02 = 44</a:t>
            </a:r>
          </a:p>
          <a:p>
            <a:r>
              <a:rPr lang="en-GB" sz="2400" dirty="0">
                <a:solidFill>
                  <a:srgbClr val="FF0000"/>
                </a:solidFill>
              </a:rPr>
              <a:t>44 sheets needed</a:t>
            </a:r>
          </a:p>
          <a:p>
            <a:r>
              <a:rPr lang="en-GB" sz="2400" dirty="0">
                <a:solidFill>
                  <a:srgbClr val="FF0000"/>
                </a:solidFill>
              </a:rPr>
              <a:t>44 x 2 = </a:t>
            </a:r>
            <a:r>
              <a:rPr lang="en-GB" sz="2400" b="1" dirty="0">
                <a:solidFill>
                  <a:srgbClr val="FF0000"/>
                </a:solidFill>
              </a:rPr>
              <a:t>£88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87284" y="3635205"/>
            <a:ext cx="3017520" cy="1706025"/>
            <a:chOff x="119149" y="182751"/>
            <a:chExt cx="3017520" cy="1706025"/>
          </a:xfrm>
        </p:grpSpPr>
        <p:sp>
          <p:nvSpPr>
            <p:cNvPr id="33" name="Cube 32"/>
            <p:cNvSpPr/>
            <p:nvPr/>
          </p:nvSpPr>
          <p:spPr>
            <a:xfrm>
              <a:off x="815790" y="182751"/>
              <a:ext cx="1905243" cy="1341120"/>
            </a:xfrm>
            <a:prstGeom prst="cube">
              <a:avLst>
                <a:gd name="adj" fmla="val 53099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073155" y="1519444"/>
              <a:ext cx="6966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40cm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19149" y="1027607"/>
              <a:ext cx="6966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20cm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320879" y="1056695"/>
              <a:ext cx="8157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0.60m</a:t>
              </a: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2689168" y="5152260"/>
            <a:ext cx="25440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Total Surface Area </a:t>
            </a:r>
          </a:p>
          <a:p>
            <a:r>
              <a:rPr lang="en-GB" sz="2400" dirty="0">
                <a:solidFill>
                  <a:srgbClr val="FF0000"/>
                </a:solidFill>
              </a:rPr>
              <a:t>= 8800 – 2400</a:t>
            </a:r>
          </a:p>
          <a:p>
            <a:r>
              <a:rPr lang="en-GB" sz="2400" b="1" dirty="0">
                <a:solidFill>
                  <a:srgbClr val="FF0000"/>
                </a:solidFill>
              </a:rPr>
              <a:t>= 6400 cm</a:t>
            </a:r>
            <a:r>
              <a:rPr lang="en-GB" sz="2400" b="1" baseline="30000" dirty="0">
                <a:solidFill>
                  <a:srgbClr val="FF0000"/>
                </a:solidFill>
              </a:rPr>
              <a:t>2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6123709" y="3620383"/>
            <a:ext cx="3017520" cy="1706025"/>
            <a:chOff x="119149" y="182751"/>
            <a:chExt cx="3017520" cy="1706025"/>
          </a:xfrm>
        </p:grpSpPr>
        <p:sp>
          <p:nvSpPr>
            <p:cNvPr id="39" name="Cube 38"/>
            <p:cNvSpPr/>
            <p:nvPr/>
          </p:nvSpPr>
          <p:spPr>
            <a:xfrm>
              <a:off x="815790" y="182751"/>
              <a:ext cx="1905243" cy="1341120"/>
            </a:xfrm>
            <a:prstGeom prst="cube">
              <a:avLst>
                <a:gd name="adj" fmla="val 53099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073155" y="1519444"/>
              <a:ext cx="6966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40cm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19149" y="1027607"/>
              <a:ext cx="6966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20cm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320879" y="1056695"/>
              <a:ext cx="8157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0.60m</a:t>
              </a: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9278959" y="5254629"/>
            <a:ext cx="19008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Volume </a:t>
            </a:r>
          </a:p>
          <a:p>
            <a:r>
              <a:rPr lang="en-GB" sz="2400" dirty="0">
                <a:solidFill>
                  <a:srgbClr val="FF0000"/>
                </a:solidFill>
              </a:rPr>
              <a:t>= 20 x 40 x 60 </a:t>
            </a:r>
          </a:p>
          <a:p>
            <a:r>
              <a:rPr lang="en-GB" sz="2400" b="1" dirty="0">
                <a:solidFill>
                  <a:srgbClr val="FF0000"/>
                </a:solidFill>
              </a:rPr>
              <a:t>= 48000 cm</a:t>
            </a:r>
            <a:r>
              <a:rPr lang="en-GB" sz="2400" b="1" baseline="30000" dirty="0">
                <a:solidFill>
                  <a:srgbClr val="FF0000"/>
                </a:solidFill>
              </a:rPr>
              <a:t>3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3104804" y="1075938"/>
            <a:ext cx="2219004" cy="1820016"/>
            <a:chOff x="3104804" y="1075938"/>
            <a:chExt cx="2219004" cy="1820016"/>
          </a:xfrm>
        </p:grpSpPr>
        <p:sp>
          <p:nvSpPr>
            <p:cNvPr id="2" name="Rectangle 1"/>
            <p:cNvSpPr/>
            <p:nvPr/>
          </p:nvSpPr>
          <p:spPr>
            <a:xfrm>
              <a:off x="3578300" y="2000533"/>
              <a:ext cx="1272012" cy="51226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3578300" y="1075938"/>
              <a:ext cx="1272012" cy="51226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3581318" y="1595976"/>
              <a:ext cx="1272012" cy="39385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3578300" y="2502097"/>
              <a:ext cx="1272012" cy="39385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3104804" y="1994160"/>
              <a:ext cx="473496" cy="51226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4850312" y="2000533"/>
              <a:ext cx="473496" cy="51226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397318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7" grpId="0"/>
      <p:bldP spid="4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295</Words>
  <Application>Microsoft Office PowerPoint</Application>
  <PresentationFormat>Widescreen</PresentationFormat>
  <Paragraphs>70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8</cp:revision>
  <dcterms:created xsi:type="dcterms:W3CDTF">2019-10-27T04:38:20Z</dcterms:created>
  <dcterms:modified xsi:type="dcterms:W3CDTF">2024-09-24T07:45:51Z</dcterms:modified>
</cp:coreProperties>
</file>