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5" r:id="rId3"/>
    <p:sldId id="272" r:id="rId4"/>
    <p:sldId id="273" r:id="rId5"/>
    <p:sldId id="274" r:id="rId6"/>
    <p:sldId id="275" r:id="rId7"/>
    <p:sldId id="276" r:id="rId8"/>
    <p:sldId id="277" r:id="rId9"/>
    <p:sldId id="279" r:id="rId10"/>
    <p:sldId id="280" r:id="rId11"/>
    <p:sldId id="281" r:id="rId12"/>
    <p:sldId id="282" r:id="rId13"/>
    <p:sldId id="265" r:id="rId14"/>
    <p:sldId id="284" r:id="rId15"/>
    <p:sldId id="283" r:id="rId16"/>
    <p:sldId id="258" r:id="rId17"/>
    <p:sldId id="25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33CC33"/>
    <a:srgbClr val="FF9900"/>
    <a:srgbClr val="FF5050"/>
    <a:srgbClr val="FFCDF2"/>
    <a:srgbClr val="CBA9E5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2C0C63-AE66-4699-B9B8-23485A30DE35}" v="9" dt="2022-11-14T06:09:29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B2C0C63-AE66-4699-B9B8-23485A30DE35}"/>
    <pc:docChg chg="custSel addSld modSld">
      <pc:chgData name="Stewart Gale" userId="3647ddd2-6040-41ae-a96d-232c23482af8" providerId="ADAL" clId="{9B2C0C63-AE66-4699-B9B8-23485A30DE35}" dt="2022-11-14T06:09:29.040" v="23" actId="20577"/>
      <pc:docMkLst>
        <pc:docMk/>
      </pc:docMkLst>
      <pc:sldChg chg="delSp modSp mod">
        <pc:chgData name="Stewart Gale" userId="3647ddd2-6040-41ae-a96d-232c23482af8" providerId="ADAL" clId="{9B2C0C63-AE66-4699-B9B8-23485A30DE35}" dt="2022-11-11T05:25:56.128" v="7" actId="1076"/>
        <pc:sldMkLst>
          <pc:docMk/>
          <pc:sldMk cId="723743518" sldId="256"/>
        </pc:sldMkLst>
        <pc:spChg chg="mod">
          <ac:chgData name="Stewart Gale" userId="3647ddd2-6040-41ae-a96d-232c23482af8" providerId="ADAL" clId="{9B2C0C63-AE66-4699-B9B8-23485A30DE35}" dt="2022-11-11T05:25:56.128" v="7" actId="1076"/>
          <ac:spMkLst>
            <pc:docMk/>
            <pc:sldMk cId="723743518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9B2C0C63-AE66-4699-B9B8-23485A30DE35}" dt="2022-11-11T05:25:46.118" v="1" actId="478"/>
          <ac:spMkLst>
            <pc:docMk/>
            <pc:sldMk cId="723743518" sldId="256"/>
            <ac:spMk id="6" creationId="{00000000-0000-0000-0000-000000000000}"/>
          </ac:spMkLst>
        </pc:spChg>
        <pc:graphicFrameChg chg="del">
          <ac:chgData name="Stewart Gale" userId="3647ddd2-6040-41ae-a96d-232c23482af8" providerId="ADAL" clId="{9B2C0C63-AE66-4699-B9B8-23485A30DE35}" dt="2022-11-11T05:25:46.118" v="1" actId="478"/>
          <ac:graphicFrameMkLst>
            <pc:docMk/>
            <pc:sldMk cId="723743518" sldId="256"/>
            <ac:graphicFrameMk id="5" creationId="{00000000-0000-0000-0000-000000000000}"/>
          </ac:graphicFrameMkLst>
        </pc:graphicFrameChg>
      </pc:sldChg>
      <pc:sldChg chg="modSp modAnim">
        <pc:chgData name="Stewart Gale" userId="3647ddd2-6040-41ae-a96d-232c23482af8" providerId="ADAL" clId="{9B2C0C63-AE66-4699-B9B8-23485A30DE35}" dt="2022-11-14T06:09:29.040" v="23" actId="20577"/>
        <pc:sldMkLst>
          <pc:docMk/>
          <pc:sldMk cId="2914920654" sldId="277"/>
        </pc:sldMkLst>
        <pc:spChg chg="mod">
          <ac:chgData name="Stewart Gale" userId="3647ddd2-6040-41ae-a96d-232c23482af8" providerId="ADAL" clId="{9B2C0C63-AE66-4699-B9B8-23485A30DE35}" dt="2022-11-14T06:09:29.040" v="23" actId="20577"/>
          <ac:spMkLst>
            <pc:docMk/>
            <pc:sldMk cId="2914920654" sldId="277"/>
            <ac:spMk id="33" creationId="{00000000-0000-0000-0000-000000000000}"/>
          </ac:spMkLst>
        </pc:spChg>
      </pc:sldChg>
      <pc:sldChg chg="delSp modSp add mod">
        <pc:chgData name="Stewart Gale" userId="3647ddd2-6040-41ae-a96d-232c23482af8" providerId="ADAL" clId="{9B2C0C63-AE66-4699-B9B8-23485A30DE35}" dt="2022-11-11T05:26:21.410" v="15" actId="1076"/>
        <pc:sldMkLst>
          <pc:docMk/>
          <pc:sldMk cId="3580331152" sldId="285"/>
        </pc:sldMkLst>
        <pc:spChg chg="del">
          <ac:chgData name="Stewart Gale" userId="3647ddd2-6040-41ae-a96d-232c23482af8" providerId="ADAL" clId="{9B2C0C63-AE66-4699-B9B8-23485A30DE35}" dt="2022-11-11T05:26:03.009" v="8" actId="478"/>
          <ac:spMkLst>
            <pc:docMk/>
            <pc:sldMk cId="3580331152" sldId="285"/>
            <ac:spMk id="4" creationId="{00000000-0000-0000-0000-000000000000}"/>
          </ac:spMkLst>
        </pc:spChg>
        <pc:spChg chg="mod">
          <ac:chgData name="Stewart Gale" userId="3647ddd2-6040-41ae-a96d-232c23482af8" providerId="ADAL" clId="{9B2C0C63-AE66-4699-B9B8-23485A30DE35}" dt="2022-11-11T05:26:21.410" v="15" actId="1076"/>
          <ac:spMkLst>
            <pc:docMk/>
            <pc:sldMk cId="3580331152" sldId="285"/>
            <ac:spMk id="6" creationId="{00000000-0000-0000-0000-000000000000}"/>
          </ac:spMkLst>
        </pc:spChg>
        <pc:graphicFrameChg chg="mod modGraphic">
          <ac:chgData name="Stewart Gale" userId="3647ddd2-6040-41ae-a96d-232c23482af8" providerId="ADAL" clId="{9B2C0C63-AE66-4699-B9B8-23485A30DE35}" dt="2022-11-11T05:26:18.145" v="14" actId="1076"/>
          <ac:graphicFrameMkLst>
            <pc:docMk/>
            <pc:sldMk cId="3580331152" sldId="285"/>
            <ac:graphicFrameMk id="5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B91A7-21A0-4921-A66A-FD67348A0AA2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DEDEC-FD32-4D89-983A-6C31DA423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28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284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04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76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41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91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62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34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14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11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91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94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F1E95-6E92-4D45-9DAB-194369670CCB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2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5949" y="824779"/>
            <a:ext cx="954855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Direct </a:t>
            </a:r>
          </a:p>
          <a:p>
            <a:pPr algn="ctr"/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roportion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723743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28236" y="238445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56768" y="1172932"/>
            <a:ext cx="6030723" cy="5283286"/>
            <a:chOff x="4159296" y="1482679"/>
            <a:chExt cx="4213308" cy="422258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12374" t="5806" r="5327" b="12814"/>
            <a:stretch/>
          </p:blipFill>
          <p:spPr>
            <a:xfrm>
              <a:off x="4159296" y="1805845"/>
              <a:ext cx="3800140" cy="3899419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7804567" y="4981423"/>
              <a:ext cx="5680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82421" y="1482679"/>
              <a:ext cx="5680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971016" y="2525145"/>
            <a:ext cx="464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Directly Proportion</a:t>
            </a:r>
          </a:p>
        </p:txBody>
      </p:sp>
    </p:spTree>
    <p:extLst>
      <p:ext uri="{BB962C8B-B14F-4D97-AF65-F5344CB8AC3E}">
        <p14:creationId xmlns:p14="http://schemas.microsoft.com/office/powerpoint/2010/main" val="169318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28236" y="238445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76707" y="3072278"/>
            <a:ext cx="31220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NOT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145" t="7555" r="2810" b="4030"/>
          <a:stretch/>
        </p:blipFill>
        <p:spPr>
          <a:xfrm>
            <a:off x="1070196" y="1877463"/>
            <a:ext cx="5409094" cy="45926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67114" y="5661385"/>
            <a:ext cx="813060" cy="80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2856" y="1286432"/>
            <a:ext cx="813060" cy="80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31605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1655"/>
              </p:ext>
            </p:extLst>
          </p:nvPr>
        </p:nvGraphicFramePr>
        <p:xfrm>
          <a:off x="2855573" y="1709270"/>
          <a:ext cx="6042990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1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1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1935"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39873" y="47812"/>
            <a:ext cx="31870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0" u="none" strike="noStrike" dirty="0">
                <a:solidFill>
                  <a:srgbClr val="33CC33"/>
                </a:solidFill>
                <a:effectLst/>
                <a:latin typeface="Symbol" panose="05050102010706020507" pitchFamily="18" charset="2"/>
              </a:rPr>
              <a:t>µ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GB" sz="96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18151" y="5591915"/>
            <a:ext cx="1557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33CC33"/>
                </a:solidFill>
              </a:rPr>
              <a:t>250</a:t>
            </a:r>
          </a:p>
        </p:txBody>
      </p:sp>
    </p:spTree>
    <p:extLst>
      <p:ext uri="{BB962C8B-B14F-4D97-AF65-F5344CB8AC3E}">
        <p14:creationId xmlns:p14="http://schemas.microsoft.com/office/powerpoint/2010/main" val="393903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41337"/>
              </p:ext>
            </p:extLst>
          </p:nvPr>
        </p:nvGraphicFramePr>
        <p:xfrm>
          <a:off x="2915338" y="1625600"/>
          <a:ext cx="6042990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1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1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1935"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82896" y="-53789"/>
            <a:ext cx="33249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0" u="none" strike="noStrike" dirty="0">
                <a:solidFill>
                  <a:srgbClr val="00B0F0"/>
                </a:solidFill>
                <a:effectLst/>
                <a:latin typeface="Symbol" panose="05050102010706020507" pitchFamily="18" charset="2"/>
              </a:rPr>
              <a:t>µ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en-GB" sz="96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5196" y="5502627"/>
            <a:ext cx="987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00B0F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838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798996"/>
              </p:ext>
            </p:extLst>
          </p:nvPr>
        </p:nvGraphicFramePr>
        <p:xfrm>
          <a:off x="799668" y="1852706"/>
          <a:ext cx="5356098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8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1935"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031148" y="89646"/>
            <a:ext cx="32560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0" u="none" strike="noStrike" dirty="0">
                <a:solidFill>
                  <a:srgbClr val="FFC000"/>
                </a:solidFill>
                <a:effectLst/>
                <a:latin typeface="Symbol" panose="05050102010706020507" pitchFamily="18" charset="2"/>
              </a:rPr>
              <a:t>µ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2752" y="382033"/>
            <a:ext cx="52652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Write a formula connection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400" dirty="0"/>
              <a:t> and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given they are </a:t>
            </a:r>
          </a:p>
          <a:p>
            <a:pPr algn="ctr"/>
            <a:r>
              <a:rPr lang="en-GB" sz="4400" dirty="0"/>
              <a:t>directly proportional.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9481" y="3687482"/>
            <a:ext cx="424628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6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88862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986900"/>
              </p:ext>
            </p:extLst>
          </p:nvPr>
        </p:nvGraphicFramePr>
        <p:xfrm>
          <a:off x="799668" y="1852706"/>
          <a:ext cx="5356098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8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1935"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031148" y="89646"/>
            <a:ext cx="32560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0" u="none" strike="noStrike" dirty="0">
                <a:solidFill>
                  <a:srgbClr val="FF33CC"/>
                </a:solidFill>
                <a:effectLst/>
                <a:latin typeface="Symbol" panose="05050102010706020507" pitchFamily="18" charset="2"/>
              </a:rPr>
              <a:t>µ</a:t>
            </a:r>
            <a:r>
              <a:rPr lang="en-GB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2752" y="382033"/>
            <a:ext cx="52652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Write a formula for </a:t>
            </a:r>
          </a:p>
          <a:p>
            <a:pPr algn="ctr"/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400" dirty="0"/>
              <a:t> in terms of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4400" dirty="0"/>
              <a:t> given they are </a:t>
            </a:r>
          </a:p>
          <a:p>
            <a:pPr algn="ctr"/>
            <a:r>
              <a:rPr lang="en-GB" sz="4400" dirty="0"/>
              <a:t>directly proportional.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13387" y="3597836"/>
                <a:ext cx="4150660" cy="2631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1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387" y="3597836"/>
                <a:ext cx="4150660" cy="2631170"/>
              </a:xfrm>
              <a:prstGeom prst="rect">
                <a:avLst/>
              </a:prstGeom>
              <a:blipFill>
                <a:blip r:embed="rId2"/>
                <a:stretch>
                  <a:fillRect l="-11013" t="-1620" r="-11013" b="-168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11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584386"/>
              </p:ext>
            </p:extLst>
          </p:nvPr>
        </p:nvGraphicFramePr>
        <p:xfrm>
          <a:off x="2016043" y="196519"/>
          <a:ext cx="8219695" cy="2040255"/>
        </p:xfrm>
        <a:graphic>
          <a:graphicData uri="http://schemas.openxmlformats.org/drawingml/2006/table">
            <a:tbl>
              <a:tblPr/>
              <a:tblGrid>
                <a:gridCol w="8219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and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are directly proportional.</a:t>
                      </a:r>
                      <a:endParaRPr lang="en-US" sz="4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663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Find a formula for </a:t>
                      </a:r>
                      <a:r>
                        <a:rPr lang="en-GB" sz="4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44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 terms of</a:t>
                      </a:r>
                      <a:r>
                        <a:rPr lang="en-GB" sz="44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4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GB" sz="4400" dirty="0"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Given that when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6,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608589"/>
              </p:ext>
            </p:extLst>
          </p:nvPr>
        </p:nvGraphicFramePr>
        <p:xfrm>
          <a:off x="4018608" y="2561992"/>
          <a:ext cx="42145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610761" y="4853255"/>
            <a:ext cx="358303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GB" sz="8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800" dirty="0"/>
              <a:t>=</a:t>
            </a:r>
            <a:r>
              <a:rPr lang="en-GB" sz="8800" b="1" dirty="0">
                <a:solidFill>
                  <a:srgbClr val="FF0000"/>
                </a:solidFill>
                <a:latin typeface="Symbol" panose="05050102010706020507" pitchFamily="18" charset="2"/>
              </a:rPr>
              <a:t> </a:t>
            </a:r>
            <a:r>
              <a:rPr lang="en-GB" sz="11500" b="1" dirty="0">
                <a:solidFill>
                  <a:srgbClr val="FFC000"/>
                </a:solidFill>
              </a:rPr>
              <a:t>3</a:t>
            </a:r>
            <a:r>
              <a:rPr lang="en-GB" sz="115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8800" dirty="0"/>
              <a:t>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630131" y="4411211"/>
            <a:ext cx="99151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74577" y="4411211"/>
            <a:ext cx="804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x 3</a:t>
            </a:r>
          </a:p>
        </p:txBody>
      </p:sp>
    </p:spTree>
    <p:extLst>
      <p:ext uri="{BB962C8B-B14F-4D97-AF65-F5344CB8AC3E}">
        <p14:creationId xmlns:p14="http://schemas.microsoft.com/office/powerpoint/2010/main" val="115027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131487"/>
              </p:ext>
            </p:extLst>
          </p:nvPr>
        </p:nvGraphicFramePr>
        <p:xfrm>
          <a:off x="656310" y="1154775"/>
          <a:ext cx="10735683" cy="1491615"/>
        </p:xfrm>
        <a:graphic>
          <a:graphicData uri="http://schemas.openxmlformats.org/drawingml/2006/table">
            <a:tbl>
              <a:tblPr/>
              <a:tblGrid>
                <a:gridCol w="10735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en-US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en-GB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Find a formula for </a:t>
                      </a:r>
                      <a:r>
                        <a:rPr lang="en-GB" sz="3200" b="1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GB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 terms of</a:t>
                      </a:r>
                      <a:r>
                        <a:rPr lang="en-GB" sz="32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200" b="1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32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Given that </a:t>
                      </a:r>
                      <a:r>
                        <a:rPr lang="en-US" sz="3200" b="1" i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d</a:t>
                      </a:r>
                      <a:r>
                        <a:rPr lang="en-US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= 2</a:t>
                      </a:r>
                      <a:r>
                        <a:rPr lang="en-US" sz="3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when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1" i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t</a:t>
                      </a:r>
                      <a:r>
                        <a:rPr lang="en-US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= 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93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US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ii) </a:t>
                      </a:r>
                      <a:r>
                        <a:rPr lang="en-GB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Work out the value of </a:t>
                      </a:r>
                      <a:r>
                        <a:rPr lang="en-GB" sz="3200" b="1" i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</a:t>
                      </a:r>
                      <a:r>
                        <a:rPr lang="en-GB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when </a:t>
                      </a:r>
                      <a:r>
                        <a:rPr lang="en-GB" sz="3200" b="1" i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</a:t>
                      </a:r>
                      <a:r>
                        <a:rPr lang="en-GB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= 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9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iii) </a:t>
                      </a:r>
                      <a:r>
                        <a:rPr kumimoji="0" lang="en-GB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Work out the value of</a:t>
                      </a:r>
                      <a:r>
                        <a:rPr kumimoji="0" lang="en-GB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GB" sz="3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</a:t>
                      </a:r>
                      <a:r>
                        <a:rPr kumimoji="0" lang="en-GB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GB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when </a:t>
                      </a:r>
                      <a:r>
                        <a:rPr kumimoji="0" lang="en-GB" sz="3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t</a:t>
                      </a:r>
                      <a:r>
                        <a:rPr kumimoji="0" lang="en-GB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= 5</a:t>
                      </a:r>
                      <a:endParaRPr lang="en-GB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146241"/>
              </p:ext>
            </p:extLst>
          </p:nvPr>
        </p:nvGraphicFramePr>
        <p:xfrm>
          <a:off x="1626129" y="3335053"/>
          <a:ext cx="4214564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910938" y="1779880"/>
            <a:ext cx="27879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/>
              <a:t>=</a:t>
            </a:r>
            <a:r>
              <a:rPr lang="en-GB" sz="8000" b="1" dirty="0">
                <a:solidFill>
                  <a:srgbClr val="FF0000"/>
                </a:solidFill>
                <a:latin typeface="Symbol" panose="05050102010706020507" pitchFamily="18" charset="2"/>
              </a:rPr>
              <a:t> </a:t>
            </a:r>
            <a:r>
              <a:rPr lang="en-GB" sz="8000" b="1" dirty="0">
                <a:solidFill>
                  <a:srgbClr val="00B050"/>
                </a:solidFill>
              </a:rPr>
              <a:t>4</a:t>
            </a:r>
            <a:r>
              <a:rPr lang="en-GB" sz="8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GB" sz="80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38894" y="206768"/>
            <a:ext cx="7259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40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and </a:t>
            </a:r>
            <a:r>
              <a:rPr lang="en-US" sz="40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are directly proportional </a:t>
            </a:r>
            <a:endParaRPr lang="en-US" sz="40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07729" y="3224217"/>
            <a:ext cx="279435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/>
              <a:t>=</a:t>
            </a:r>
            <a:r>
              <a:rPr lang="en-GB" sz="8000" b="1" dirty="0">
                <a:solidFill>
                  <a:srgbClr val="FF0000"/>
                </a:solidFill>
                <a:latin typeface="Symbol" panose="05050102010706020507" pitchFamily="18" charset="2"/>
              </a:rPr>
              <a:t> </a:t>
            </a:r>
            <a:r>
              <a:rPr lang="en-GB" sz="8000" b="1" dirty="0">
                <a:solidFill>
                  <a:srgbClr val="00B050"/>
                </a:solidFill>
              </a:rPr>
              <a:t>40</a:t>
            </a:r>
            <a:r>
              <a:rPr lang="en-GB" sz="8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439084" y="4629068"/>
                <a:ext cx="5521063" cy="1850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8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</a:t>
                </a:r>
                <a:r>
                  <a:rPr lang="en-GB" sz="80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8000" b="1" dirty="0">
                    <a:solidFill>
                      <a:srgbClr val="FF0000"/>
                    </a:solidFill>
                    <a:latin typeface="Symbol" panose="05050102010706020507" pitchFamily="18" charset="2"/>
                  </a:rPr>
                  <a:t> </a:t>
                </a:r>
                <a:r>
                  <a:rPr lang="en-GB" sz="8000" b="1" dirty="0">
                    <a:latin typeface="Symbol" panose="05050102010706020507" pitchFamily="18" charset="2"/>
                  </a:rPr>
                  <a:t>= 1.25 </a:t>
                </a:r>
                <a:r>
                  <a:rPr lang="en-GB" sz="8000" dirty="0"/>
                  <a:t> 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084" y="4629068"/>
                <a:ext cx="5521063" cy="1850828"/>
              </a:xfrm>
              <a:prstGeom prst="rect">
                <a:avLst/>
              </a:prstGeom>
              <a:blipFill>
                <a:blip r:embed="rId2"/>
                <a:stretch>
                  <a:fillRect l="-8940" t="-1645" r="-4746" b="-164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467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590200"/>
              </p:ext>
            </p:extLst>
          </p:nvPr>
        </p:nvGraphicFramePr>
        <p:xfrm>
          <a:off x="1442812" y="555948"/>
          <a:ext cx="9228789" cy="4032885"/>
        </p:xfrm>
        <a:graphic>
          <a:graphicData uri="http://schemas.openxmlformats.org/drawingml/2006/table">
            <a:tbl>
              <a:tblPr/>
              <a:tblGrid>
                <a:gridCol w="9228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Two</a:t>
                      </a:r>
                      <a:r>
                        <a:rPr lang="en-US" sz="6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sets of values</a:t>
                      </a:r>
                      <a:r>
                        <a:rPr lang="en-US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are </a:t>
                      </a:r>
                    </a:p>
                    <a:p>
                      <a:pPr algn="ctr" rtl="0" fontAlgn="ctr"/>
                      <a:r>
                        <a:rPr lang="en-US" sz="66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directly proportional </a:t>
                      </a:r>
                    </a:p>
                    <a:p>
                      <a:pPr algn="ctr" rtl="0" fontAlgn="ctr"/>
                      <a:r>
                        <a:rPr lang="en-US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</a:t>
                      </a:r>
                      <a:r>
                        <a:rPr lang="en-US" sz="6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they have a </a:t>
                      </a:r>
                    </a:p>
                    <a:p>
                      <a:pPr algn="ctr" rtl="0" fontAlgn="ctr"/>
                      <a:r>
                        <a:rPr lang="en-US" sz="6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common</a:t>
                      </a:r>
                      <a:r>
                        <a:rPr lang="en-US" sz="6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6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multiplier</a:t>
                      </a:r>
                      <a:r>
                        <a:rPr lang="en-US" sz="6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en-US" sz="6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876882" y="4378894"/>
            <a:ext cx="410240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13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3800" b="1" i="0" u="none" strike="noStrike" dirty="0">
                <a:solidFill>
                  <a:srgbClr val="FF0000"/>
                </a:solidFill>
                <a:effectLst/>
                <a:latin typeface="Symbol" panose="05050102010706020507" pitchFamily="18" charset="2"/>
              </a:rPr>
              <a:t>µ</a:t>
            </a:r>
            <a:r>
              <a:rPr lang="en-GB" sz="13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3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58033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5085" y="200194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149630"/>
              </p:ext>
            </p:extLst>
          </p:nvPr>
        </p:nvGraphicFramePr>
        <p:xfrm>
          <a:off x="1815869" y="1403246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576547"/>
              </p:ext>
            </p:extLst>
          </p:nvPr>
        </p:nvGraphicFramePr>
        <p:xfrm>
          <a:off x="1815868" y="4010672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 flipV="1">
            <a:off x="3841846" y="2957726"/>
            <a:ext cx="6823" cy="1052946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29368" y="2957726"/>
            <a:ext cx="6823" cy="1052946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610067" y="2957726"/>
            <a:ext cx="6823" cy="1052946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904329" y="2957726"/>
            <a:ext cx="6823" cy="1052946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9289578" y="2957726"/>
            <a:ext cx="6823" cy="1052946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9613" y="2957726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x2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2547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x2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33246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x2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76833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x2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70058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x2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6975" y="5657735"/>
            <a:ext cx="6960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Directly Proportional</a:t>
            </a:r>
          </a:p>
        </p:txBody>
      </p:sp>
    </p:spTree>
    <p:extLst>
      <p:ext uri="{BB962C8B-B14F-4D97-AF65-F5344CB8AC3E}">
        <p14:creationId xmlns:p14="http://schemas.microsoft.com/office/powerpoint/2010/main" val="303195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5085" y="200194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929956"/>
              </p:ext>
            </p:extLst>
          </p:nvPr>
        </p:nvGraphicFramePr>
        <p:xfrm>
          <a:off x="1815869" y="1403246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9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751045"/>
              </p:ext>
            </p:extLst>
          </p:nvPr>
        </p:nvGraphicFramePr>
        <p:xfrm>
          <a:off x="1815868" y="4010672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9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 flipV="1">
            <a:off x="3841846" y="2957726"/>
            <a:ext cx="6823" cy="1052946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29368" y="2957726"/>
            <a:ext cx="6823" cy="1052946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610067" y="2957726"/>
            <a:ext cx="6823" cy="1052946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904329" y="2957726"/>
            <a:ext cx="6823" cy="1052946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9289578" y="2957726"/>
            <a:ext cx="6823" cy="1052946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9613" y="2957726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x2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2547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x2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33246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x2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76833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x2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70058" y="294884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x3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6975" y="5657735"/>
            <a:ext cx="6960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319253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5085" y="200194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780084"/>
              </p:ext>
            </p:extLst>
          </p:nvPr>
        </p:nvGraphicFramePr>
        <p:xfrm>
          <a:off x="1815869" y="1403246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871244"/>
              </p:ext>
            </p:extLst>
          </p:nvPr>
        </p:nvGraphicFramePr>
        <p:xfrm>
          <a:off x="1815868" y="4010672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 flipV="1">
            <a:off x="3841846" y="2957726"/>
            <a:ext cx="6823" cy="1052946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29368" y="2957726"/>
            <a:ext cx="6823" cy="1052946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610067" y="2957726"/>
            <a:ext cx="6823" cy="1052946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904329" y="2957726"/>
            <a:ext cx="6823" cy="1052946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9289578" y="2957726"/>
            <a:ext cx="6823" cy="1052946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9613" y="2957726"/>
            <a:ext cx="69603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6">
                    <a:lumMod val="75000"/>
                  </a:schemeClr>
                </a:solidFill>
              </a:rPr>
              <a:t>x3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2547" y="2948843"/>
            <a:ext cx="69603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6">
                    <a:lumMod val="75000"/>
                  </a:schemeClr>
                </a:solidFill>
              </a:rPr>
              <a:t>x4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33246" y="2948843"/>
            <a:ext cx="69603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6">
                    <a:lumMod val="75000"/>
                  </a:schemeClr>
                </a:solidFill>
              </a:rPr>
              <a:t>x3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76833" y="2948843"/>
            <a:ext cx="69603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6">
                    <a:lumMod val="75000"/>
                  </a:schemeClr>
                </a:solidFill>
              </a:rPr>
              <a:t>x3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70058" y="2948843"/>
            <a:ext cx="69603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6">
                    <a:lumMod val="75000"/>
                  </a:schemeClr>
                </a:solidFill>
              </a:rPr>
              <a:t>x3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6975" y="5657735"/>
            <a:ext cx="6960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accent6">
                    <a:lumMod val="75000"/>
                  </a:schemeClr>
                </a:solidFill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25902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5085" y="200194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832863"/>
              </p:ext>
            </p:extLst>
          </p:nvPr>
        </p:nvGraphicFramePr>
        <p:xfrm>
          <a:off x="1815869" y="1403246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123102"/>
              </p:ext>
            </p:extLst>
          </p:nvPr>
        </p:nvGraphicFramePr>
        <p:xfrm>
          <a:off x="1815868" y="4010672"/>
          <a:ext cx="820928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011310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8245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880625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944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42479624"/>
                    </a:ext>
                  </a:extLst>
                </a:gridCol>
                <a:gridCol w="1435946">
                  <a:extLst>
                    <a:ext uri="{9D8B030D-6E8A-4147-A177-3AD203B41FA5}">
                      <a16:colId xmlns:a16="http://schemas.microsoft.com/office/drawing/2014/main" val="3245550994"/>
                    </a:ext>
                  </a:extLst>
                </a:gridCol>
              </a:tblGrid>
              <a:tr h="1159011">
                <a:tc>
                  <a:txBody>
                    <a:bodyPr/>
                    <a:lstStyle/>
                    <a:p>
                      <a:pPr algn="ctr"/>
                      <a:r>
                        <a:rPr lang="en-GB" sz="9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6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8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64515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 flipV="1">
            <a:off x="3841846" y="2957726"/>
            <a:ext cx="6823" cy="1052946"/>
          </a:xfrm>
          <a:prstGeom prst="straightConnector1">
            <a:avLst/>
          </a:prstGeom>
          <a:ln w="762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29368" y="2957726"/>
            <a:ext cx="6823" cy="1052946"/>
          </a:xfrm>
          <a:prstGeom prst="straightConnector1">
            <a:avLst/>
          </a:prstGeom>
          <a:ln w="762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610067" y="2957726"/>
            <a:ext cx="6823" cy="1052946"/>
          </a:xfrm>
          <a:prstGeom prst="straightConnector1">
            <a:avLst/>
          </a:prstGeom>
          <a:ln w="762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904329" y="2957726"/>
            <a:ext cx="6823" cy="1052946"/>
          </a:xfrm>
          <a:prstGeom prst="straightConnector1">
            <a:avLst/>
          </a:prstGeom>
          <a:ln w="762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9289578" y="2957726"/>
            <a:ext cx="6823" cy="1052946"/>
          </a:xfrm>
          <a:prstGeom prst="straightConnector1">
            <a:avLst/>
          </a:prstGeom>
          <a:ln w="762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89612" y="2957726"/>
                <a:ext cx="914399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rgbClr val="0070C0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GB" sz="3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9612" y="2957726"/>
                <a:ext cx="914399" cy="889924"/>
              </a:xfrm>
              <a:prstGeom prst="rect">
                <a:avLst/>
              </a:prstGeom>
              <a:blipFill>
                <a:blip r:embed="rId2"/>
                <a:stretch>
                  <a:fillRect l="-20000" b="-1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52546" y="2948843"/>
                <a:ext cx="1283863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rgbClr val="0070C0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GB" sz="3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546" y="2948843"/>
                <a:ext cx="1283863" cy="889924"/>
              </a:xfrm>
              <a:prstGeom prst="rect">
                <a:avLst/>
              </a:prstGeom>
              <a:blipFill>
                <a:blip r:embed="rId3"/>
                <a:stretch>
                  <a:fillRect l="-14762" b="-1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33245" y="2948843"/>
                <a:ext cx="848209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rgbClr val="0070C0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GB" sz="3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245" y="2948843"/>
                <a:ext cx="848209" cy="889924"/>
              </a:xfrm>
              <a:prstGeom prst="rect">
                <a:avLst/>
              </a:prstGeom>
              <a:blipFill>
                <a:blip r:embed="rId4"/>
                <a:stretch>
                  <a:fillRect l="-21583" b="-1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976832" y="2948843"/>
                <a:ext cx="1014767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rgbClr val="0070C0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GB" sz="3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832" y="2948843"/>
                <a:ext cx="1014767" cy="889924"/>
              </a:xfrm>
              <a:prstGeom prst="rect">
                <a:avLst/>
              </a:prstGeom>
              <a:blipFill>
                <a:blip r:embed="rId5"/>
                <a:stretch>
                  <a:fillRect l="-18675" b="-1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70057" y="2948843"/>
                <a:ext cx="999967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rgbClr val="0070C0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GB" sz="3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057" y="2948843"/>
                <a:ext cx="999967" cy="889924"/>
              </a:xfrm>
              <a:prstGeom prst="rect">
                <a:avLst/>
              </a:prstGeom>
              <a:blipFill>
                <a:blip r:embed="rId6"/>
                <a:stretch>
                  <a:fillRect l="-18293" b="-1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906975" y="5657735"/>
            <a:ext cx="6960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70C0"/>
                </a:solidFill>
              </a:rPr>
              <a:t>Directly Proportional</a:t>
            </a:r>
          </a:p>
        </p:txBody>
      </p:sp>
    </p:spTree>
    <p:extLst>
      <p:ext uri="{BB962C8B-B14F-4D97-AF65-F5344CB8AC3E}">
        <p14:creationId xmlns:p14="http://schemas.microsoft.com/office/powerpoint/2010/main" val="380575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986938"/>
              </p:ext>
            </p:extLst>
          </p:nvPr>
        </p:nvGraphicFramePr>
        <p:xfrm>
          <a:off x="7010528" y="1322652"/>
          <a:ext cx="24643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GB" sz="5400" i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488595"/>
              </p:ext>
            </p:extLst>
          </p:nvPr>
        </p:nvGraphicFramePr>
        <p:xfrm>
          <a:off x="2957945" y="1322652"/>
          <a:ext cx="2556163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163">
                  <a:extLst>
                    <a:ext uri="{9D8B030D-6E8A-4147-A177-3AD203B41FA5}">
                      <a16:colId xmlns:a16="http://schemas.microsoft.com/office/drawing/2014/main" val="3904230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GB" sz="5400" i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585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491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82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599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096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8653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22200" y="89332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83246" y="5804595"/>
            <a:ext cx="6805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33CC"/>
                </a:solidFill>
              </a:rPr>
              <a:t>Directly Proportion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529616" y="2586948"/>
            <a:ext cx="1480912" cy="5813"/>
          </a:xfrm>
          <a:prstGeom prst="straightConnector1">
            <a:avLst/>
          </a:prstGeom>
          <a:ln w="76200">
            <a:solidFill>
              <a:srgbClr val="FF33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529616" y="3272044"/>
            <a:ext cx="1503943" cy="8574"/>
          </a:xfrm>
          <a:prstGeom prst="straightConnector1">
            <a:avLst/>
          </a:prstGeom>
          <a:ln w="76200">
            <a:solidFill>
              <a:srgbClr val="FF33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529616" y="3997039"/>
            <a:ext cx="1503943" cy="16093"/>
          </a:xfrm>
          <a:prstGeom prst="straightConnector1">
            <a:avLst/>
          </a:prstGeom>
          <a:ln w="76200">
            <a:solidFill>
              <a:srgbClr val="FF33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561876" y="4703621"/>
            <a:ext cx="1471683" cy="6927"/>
          </a:xfrm>
          <a:prstGeom prst="straightConnector1">
            <a:avLst/>
          </a:prstGeom>
          <a:ln w="76200">
            <a:solidFill>
              <a:srgbClr val="FF33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537871" y="5394110"/>
            <a:ext cx="1495688" cy="0"/>
          </a:xfrm>
          <a:prstGeom prst="straightConnector1">
            <a:avLst/>
          </a:prstGeom>
          <a:ln w="76200">
            <a:solidFill>
              <a:srgbClr val="FF33CC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37025" y="3356322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33CC"/>
                </a:solidFill>
              </a:rPr>
              <a:t>x 50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37024" y="2582445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33CC"/>
                </a:solidFill>
              </a:rPr>
              <a:t>x 50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37024" y="1923312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33CC"/>
                </a:solidFill>
              </a:rPr>
              <a:t>x 50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24215" y="4072743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33CC"/>
                </a:solidFill>
              </a:rPr>
              <a:t>x 50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25644" y="4773574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33CC"/>
                </a:solidFill>
              </a:rPr>
              <a:t>x 50</a:t>
            </a:r>
          </a:p>
        </p:txBody>
      </p:sp>
    </p:spTree>
    <p:extLst>
      <p:ext uri="{BB962C8B-B14F-4D97-AF65-F5344CB8AC3E}">
        <p14:creationId xmlns:p14="http://schemas.microsoft.com/office/powerpoint/2010/main" val="100003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8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23806"/>
              </p:ext>
            </p:extLst>
          </p:nvPr>
        </p:nvGraphicFramePr>
        <p:xfrm>
          <a:off x="7010528" y="1322652"/>
          <a:ext cx="24643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GB" sz="5400" i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122808"/>
              </p:ext>
            </p:extLst>
          </p:nvPr>
        </p:nvGraphicFramePr>
        <p:xfrm>
          <a:off x="2957945" y="1322652"/>
          <a:ext cx="2556163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163">
                  <a:extLst>
                    <a:ext uri="{9D8B030D-6E8A-4147-A177-3AD203B41FA5}">
                      <a16:colId xmlns:a16="http://schemas.microsoft.com/office/drawing/2014/main" val="3904230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GB" sz="5400" i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585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491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82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599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096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8653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22200" y="89332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83246" y="5804595"/>
            <a:ext cx="6805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9900"/>
                </a:solidFill>
              </a:rPr>
              <a:t>NOT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529616" y="2586948"/>
            <a:ext cx="1480912" cy="5813"/>
          </a:xfrm>
          <a:prstGeom prst="straightConnector1">
            <a:avLst/>
          </a:prstGeom>
          <a:ln w="76200">
            <a:solidFill>
              <a:srgbClr val="FF99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529616" y="3272044"/>
            <a:ext cx="1503943" cy="8574"/>
          </a:xfrm>
          <a:prstGeom prst="straightConnector1">
            <a:avLst/>
          </a:prstGeom>
          <a:ln w="76200">
            <a:solidFill>
              <a:srgbClr val="FF99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529616" y="3997039"/>
            <a:ext cx="1503943" cy="16093"/>
          </a:xfrm>
          <a:prstGeom prst="straightConnector1">
            <a:avLst/>
          </a:prstGeom>
          <a:ln w="76200">
            <a:solidFill>
              <a:srgbClr val="FF99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561876" y="4703621"/>
            <a:ext cx="1471683" cy="6927"/>
          </a:xfrm>
          <a:prstGeom prst="straightConnector1">
            <a:avLst/>
          </a:prstGeom>
          <a:ln w="76200">
            <a:solidFill>
              <a:srgbClr val="FF99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537871" y="5394110"/>
            <a:ext cx="1495688" cy="0"/>
          </a:xfrm>
          <a:prstGeom prst="straightConnector1">
            <a:avLst/>
          </a:prstGeom>
          <a:ln w="76200">
            <a:solidFill>
              <a:srgbClr val="FF99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37025" y="3356322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9900"/>
                </a:solidFill>
              </a:rPr>
              <a:t>x 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37024" y="2630934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9900"/>
                </a:solidFill>
              </a:rPr>
              <a:t>x 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37024" y="1923312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9900"/>
                </a:solidFill>
              </a:rPr>
              <a:t>???</a:t>
            </a:r>
            <a:endParaRPr lang="en-GB" sz="4000" b="1" dirty="0">
              <a:solidFill>
                <a:srgbClr val="FF99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24215" y="4072743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9900"/>
                </a:solidFill>
              </a:rPr>
              <a:t>x 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25644" y="4773574"/>
            <a:ext cx="1097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9900"/>
                </a:solidFill>
              </a:rPr>
              <a:t>x 7</a:t>
            </a:r>
          </a:p>
        </p:txBody>
      </p:sp>
    </p:spTree>
    <p:extLst>
      <p:ext uri="{BB962C8B-B14F-4D97-AF65-F5344CB8AC3E}">
        <p14:creationId xmlns:p14="http://schemas.microsoft.com/office/powerpoint/2010/main" val="291492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8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28236" y="238445"/>
            <a:ext cx="10501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Directly Proportional </a:t>
            </a:r>
            <a:r>
              <a:rPr lang="en-GB" sz="6600" dirty="0"/>
              <a:t>or</a:t>
            </a:r>
            <a:r>
              <a:rPr lang="en-GB" sz="6600" b="1" dirty="0"/>
              <a:t> Not 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3032" y="2913073"/>
            <a:ext cx="4649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NOT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96502" y="5747258"/>
            <a:ext cx="813060" cy="80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74692" y="1235278"/>
            <a:ext cx="813060" cy="80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14509" t="6546" r="4618" b="12873"/>
          <a:stretch/>
        </p:blipFill>
        <p:spPr>
          <a:xfrm>
            <a:off x="1512780" y="1809750"/>
            <a:ext cx="4763329" cy="474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3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399</Words>
  <Application>Microsoft Office PowerPoint</Application>
  <PresentationFormat>Widescreen</PresentationFormat>
  <Paragraphs>213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42</cp:revision>
  <dcterms:created xsi:type="dcterms:W3CDTF">2015-11-10T08:41:30Z</dcterms:created>
  <dcterms:modified xsi:type="dcterms:W3CDTF">2022-11-14T06:09:34Z</dcterms:modified>
</cp:coreProperties>
</file>