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72" r:id="rId2"/>
    <p:sldId id="256" r:id="rId3"/>
    <p:sldId id="286" r:id="rId4"/>
    <p:sldId id="258" r:id="rId5"/>
    <p:sldId id="287" r:id="rId6"/>
    <p:sldId id="261" r:id="rId7"/>
    <p:sldId id="288" r:id="rId8"/>
    <p:sldId id="262" r:id="rId9"/>
    <p:sldId id="289" r:id="rId10"/>
    <p:sldId id="264" r:id="rId11"/>
    <p:sldId id="290" r:id="rId12"/>
    <p:sldId id="266" r:id="rId13"/>
    <p:sldId id="291" r:id="rId14"/>
    <p:sldId id="268" r:id="rId15"/>
    <p:sldId id="292" r:id="rId16"/>
    <p:sldId id="270" r:id="rId17"/>
    <p:sldId id="293" r:id="rId18"/>
    <p:sldId id="273" r:id="rId19"/>
    <p:sldId id="294" r:id="rId20"/>
    <p:sldId id="275" r:id="rId21"/>
    <p:sldId id="29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21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05E6B3D-9E60-4705-A12E-41FBFBAA7445}"/>
    <pc:docChg chg="modSld">
      <pc:chgData name="Stewart Gale" userId="3647ddd2-6040-41ae-a96d-232c23482af8" providerId="ADAL" clId="{305E6B3D-9E60-4705-A12E-41FBFBAA7445}" dt="2022-08-22T17:48:52.444" v="14" actId="14100"/>
      <pc:docMkLst>
        <pc:docMk/>
      </pc:docMkLst>
      <pc:sldChg chg="modSp mod">
        <pc:chgData name="Stewart Gale" userId="3647ddd2-6040-41ae-a96d-232c23482af8" providerId="ADAL" clId="{305E6B3D-9E60-4705-A12E-41FBFBAA7445}" dt="2022-08-22T17:48:52.444" v="14" actId="14100"/>
        <pc:sldMkLst>
          <pc:docMk/>
          <pc:sldMk cId="3220382278" sldId="272"/>
        </pc:sldMkLst>
        <pc:spChg chg="mod">
          <ac:chgData name="Stewart Gale" userId="3647ddd2-6040-41ae-a96d-232c23482af8" providerId="ADAL" clId="{305E6B3D-9E60-4705-A12E-41FBFBAA7445}" dt="2022-08-22T17:48:52.444" v="14" actId="14100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8049" y="350196"/>
            <a:ext cx="118134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Assessment</a:t>
            </a:r>
            <a:r>
              <a:rPr lang="en-GB" sz="11500" dirty="0"/>
              <a:t> .Delta 1 </a:t>
            </a:r>
          </a:p>
          <a:p>
            <a:pPr algn="ctr"/>
            <a:r>
              <a:rPr lang="en-GB" sz="11500" dirty="0"/>
              <a:t> Unit 10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00" y="2786127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174863" y="2940581"/>
            <a:ext cx="2859579" cy="2723158"/>
          </a:xfrm>
          <a:prstGeom prst="ellipse">
            <a:avLst/>
          </a:prstGeom>
          <a:solidFill>
            <a:srgbClr val="FFC0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370244" y="3588414"/>
            <a:ext cx="26475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Sequences</a:t>
            </a:r>
          </a:p>
          <a:p>
            <a:r>
              <a:rPr lang="en-GB" sz="2000" b="1" dirty="0"/>
              <a:t>Horizontal and Vertical Lines </a:t>
            </a:r>
          </a:p>
          <a:p>
            <a:r>
              <a:rPr lang="en-GB" sz="2000" b="1" dirty="0"/>
              <a:t>Plotting Linear Graphs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Sequences </a:t>
            </a:r>
          </a:p>
        </p:txBody>
      </p:sp>
      <p:pic>
        <p:nvPicPr>
          <p:cNvPr id="5122" name="Picture 2" descr="https://images.diagnosticquestions.com/uploads/questions/d4e3c586-6346-490f-bbf3-a7e84812cd7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8" t="9482" r="13950" b="41736"/>
          <a:stretch/>
        </p:blipFill>
        <p:spPr bwMode="auto">
          <a:xfrm>
            <a:off x="1144987" y="1073425"/>
            <a:ext cx="10034547" cy="528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631907"/>
              </p:ext>
            </p:extLst>
          </p:nvPr>
        </p:nvGraphicFramePr>
        <p:xfrm>
          <a:off x="773444" y="3062395"/>
          <a:ext cx="10909475" cy="361496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Each pattern has n + 1 white tiles and 2n grey tiles. If the pattern has 22 grey tiles, we must be on Pattern 11, so there are 11 + 1 = 12 white tiles.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Pattern that has 22 tiles in total.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number of grey tiles in pattern 22.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simply repeated the number from the question.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Sequences</a:t>
            </a:r>
          </a:p>
        </p:txBody>
      </p:sp>
      <p:pic>
        <p:nvPicPr>
          <p:cNvPr id="5" name="Picture 2" descr="https://images.diagnosticquestions.com/uploads/questions/d4e3c586-6346-490f-bbf3-a7e84812cd7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8" t="9482" r="13950" b="41736"/>
          <a:stretch/>
        </p:blipFill>
        <p:spPr bwMode="auto">
          <a:xfrm>
            <a:off x="4134678" y="866691"/>
            <a:ext cx="3935896" cy="207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6 – Vertical and Horizontal Lines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0153" r="40326" b="24282"/>
          <a:stretch/>
        </p:blipFill>
        <p:spPr>
          <a:xfrm>
            <a:off x="2862469" y="1550504"/>
            <a:ext cx="6345141" cy="52286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0790" y="830997"/>
            <a:ext cx="10885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equation of the line?</a:t>
            </a:r>
          </a:p>
        </p:txBody>
      </p:sp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511216"/>
              </p:ext>
            </p:extLst>
          </p:nvPr>
        </p:nvGraphicFramePr>
        <p:xfrm>
          <a:off x="371061" y="3027128"/>
          <a:ext cx="11449878" cy="3754409"/>
        </p:xfrm>
        <a:graphic>
          <a:graphicData uri="http://schemas.openxmlformats.org/drawingml/2006/table">
            <a:tbl>
              <a:tblPr/>
              <a:tblGrid>
                <a:gridCol w="2917459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53241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In 𝑦 = m𝑥 + c the intercept is 3 and the m is 0 giving 𝑦 = 3.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Alternatively the 𝑦 coordinate of every point on the line is 3 hence 𝑦 = 𝑥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51841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student has seen that it passes through 3 and has inserted this into the 𝑦 = m𝑥 + c formula but in the m position rather than the 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that it is 𝑥 = 3 as the line is in the same direction as the 𝑥 axis.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that as it goes through 3 on the 𝑦 axis they need to put the 3 with the 𝑦, hence 𝑥 = 3𝑦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Vertical and Horizontal Lines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153" r="40326" b="24282"/>
          <a:stretch/>
        </p:blipFill>
        <p:spPr>
          <a:xfrm>
            <a:off x="7551089" y="838414"/>
            <a:ext cx="2578872" cy="21251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8961" y="1531789"/>
            <a:ext cx="6289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What is the equation of the line?</a:t>
            </a:r>
          </a:p>
        </p:txBody>
      </p:sp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Vertical and Horizontal Lines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69" t="15457" r="40979" b="24891"/>
          <a:stretch/>
        </p:blipFill>
        <p:spPr>
          <a:xfrm>
            <a:off x="3220507" y="1813339"/>
            <a:ext cx="5947346" cy="47385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0790" y="830997"/>
            <a:ext cx="10885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equation of the line?</a:t>
            </a:r>
          </a:p>
        </p:txBody>
      </p:sp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670059"/>
              </p:ext>
            </p:extLst>
          </p:nvPr>
        </p:nvGraphicFramePr>
        <p:xfrm>
          <a:off x="312509" y="3021879"/>
          <a:ext cx="11566982" cy="3736884"/>
        </p:xfrm>
        <a:graphic>
          <a:graphicData uri="http://schemas.openxmlformats.org/drawingml/2006/table">
            <a:tbl>
              <a:tblPr/>
              <a:tblGrid>
                <a:gridCol w="287733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689651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</a:t>
                      </a:r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3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is a horizontal line that goes through 3 on the x-axis,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so the equation is x = 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3</a:t>
                      </a:r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endParaRPr lang="en-GB" sz="32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believe that we always need a y in the equation.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3</a:t>
                      </a:r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GB" sz="32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mixed up vertical and horizontal lines.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3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mixed up vertical and horizontal line,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and has included an extra 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term.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Vertical and Horizontal Lines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78961" y="1531789"/>
            <a:ext cx="6289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What is the equation of the line?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869" t="15457" r="40979" b="24891"/>
          <a:stretch/>
        </p:blipFill>
        <p:spPr>
          <a:xfrm>
            <a:off x="7665286" y="772102"/>
            <a:ext cx="2753842" cy="219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Plotting Linear Graphs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0087" t="19369" r="21609" b="40979"/>
          <a:stretch/>
        </p:blipFill>
        <p:spPr>
          <a:xfrm>
            <a:off x="898496" y="1057523"/>
            <a:ext cx="10756233" cy="548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781777"/>
              </p:ext>
            </p:extLst>
          </p:nvPr>
        </p:nvGraphicFramePr>
        <p:xfrm>
          <a:off x="662126" y="3030589"/>
          <a:ext cx="11089902" cy="3493044"/>
        </p:xfrm>
        <a:graphic>
          <a:graphicData uri="http://schemas.openxmlformats.org/drawingml/2006/table">
            <a:tbl>
              <a:tblPr/>
              <a:tblGrid>
                <a:gridCol w="2971419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118483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Substituting x = 3 into y = 3x + 2 gives y = 3 × 3 + 2 = 9 + 2 = 11.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counted up 3 spaces in the table.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written 3x as 33.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3, rather than multiplying.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Plotting Linear Graphs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0087" t="19369" r="26825" b="61631"/>
          <a:stretch/>
        </p:blipFill>
        <p:spPr>
          <a:xfrm>
            <a:off x="6042992" y="1049572"/>
            <a:ext cx="5450544" cy="14630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20087" t="41970" r="21609" b="43872"/>
          <a:stretch/>
        </p:blipFill>
        <p:spPr>
          <a:xfrm>
            <a:off x="558758" y="1300038"/>
            <a:ext cx="5566963" cy="101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Plotting Linear Graphs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762" t="9455" r="10587" b="42024"/>
          <a:stretch/>
        </p:blipFill>
        <p:spPr>
          <a:xfrm>
            <a:off x="553812" y="1137036"/>
            <a:ext cx="11084376" cy="51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173577"/>
              </p:ext>
            </p:extLst>
          </p:nvPr>
        </p:nvGraphicFramePr>
        <p:xfrm>
          <a:off x="701882" y="3046493"/>
          <a:ext cx="10909475" cy="361496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Substituting in x = 0 gives 4 × 0 + 2y = 10, and so 2y = 10.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Dividing by 2 gives y = 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multiplied, rather than dividing, when solving for 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added 4 and 0, rather than multiplying.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tried to solve for y = 0, but has made an error dividing.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Plotting Linear Graphs </a:t>
            </a:r>
          </a:p>
        </p:txBody>
      </p:sp>
      <p:pic>
        <p:nvPicPr>
          <p:cNvPr id="8194" name="Picture 2" descr="https://images.diagnosticquestions.com/uploads/questions/f8426386-728b-4dc6-bd2b-3d884a68cfc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3" t="9568" r="9254" b="68084"/>
          <a:stretch/>
        </p:blipFill>
        <p:spPr bwMode="auto">
          <a:xfrm>
            <a:off x="5160396" y="1075106"/>
            <a:ext cx="6861975" cy="143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images.diagnosticquestions.com/uploads/questions/f8426386-728b-4dc6-bd2b-3d884a68cfc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41221" r="19101" b="44083"/>
          <a:stretch/>
        </p:blipFill>
        <p:spPr bwMode="auto">
          <a:xfrm>
            <a:off x="230587" y="1339710"/>
            <a:ext cx="4778735" cy="854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Sequences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5513" y="2610196"/>
            <a:ext cx="4705003" cy="1058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0000" t="9445" r="20000" b="57778"/>
          <a:stretch/>
        </p:blipFill>
        <p:spPr>
          <a:xfrm>
            <a:off x="465513" y="1481282"/>
            <a:ext cx="10677488" cy="437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Plotting Linear Graphs  </a:t>
            </a:r>
          </a:p>
        </p:txBody>
      </p:sp>
      <p:pic>
        <p:nvPicPr>
          <p:cNvPr id="9218" name="Picture 2" descr="https://images.diagnosticquestions.com/uploads/questions/0ff0b478-3762-4b7b-8615-ed9a3bf175d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" t="17569" r="2472" b="72600"/>
          <a:stretch/>
        </p:blipFill>
        <p:spPr bwMode="auto">
          <a:xfrm>
            <a:off x="620202" y="1065476"/>
            <a:ext cx="11036410" cy="858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34561" r="16614"/>
          <a:stretch/>
        </p:blipFill>
        <p:spPr>
          <a:xfrm>
            <a:off x="713812" y="2158695"/>
            <a:ext cx="10404221" cy="408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473527"/>
              </p:ext>
            </p:extLst>
          </p:nvPr>
        </p:nvGraphicFramePr>
        <p:xfrm>
          <a:off x="641262" y="3054444"/>
          <a:ext cx="10909475" cy="3576906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(-3, -3)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Substituting x = -3 into the equation gives y = 2 × -3 -3 = -6 - 3 = -9, not -3.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(0, -3)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picked a point that is on the line.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70667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(-1, -5)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picked a point that is on the line.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(1, -1)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picked a point that is on the line.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Plotting Linear Graphs </a:t>
            </a:r>
          </a:p>
        </p:txBody>
      </p:sp>
      <p:pic>
        <p:nvPicPr>
          <p:cNvPr id="4" name="Picture 2" descr="https://images.diagnosticquestions.com/uploads/questions/0ff0b478-3762-4b7b-8615-ed9a3bf175d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" t="17569" r="2472" b="72600"/>
          <a:stretch/>
        </p:blipFill>
        <p:spPr bwMode="auto">
          <a:xfrm>
            <a:off x="417108" y="1630643"/>
            <a:ext cx="5811073" cy="452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34561" r="16614"/>
          <a:stretch/>
        </p:blipFill>
        <p:spPr>
          <a:xfrm>
            <a:off x="6228181" y="848852"/>
            <a:ext cx="5131480" cy="201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859544"/>
              </p:ext>
            </p:extLst>
          </p:nvPr>
        </p:nvGraphicFramePr>
        <p:xfrm>
          <a:off x="641262" y="3054444"/>
          <a:ext cx="10909475" cy="3614964"/>
        </p:xfrm>
        <a:graphic>
          <a:graphicData uri="http://schemas.openxmlformats.org/drawingml/2006/table">
            <a:tbl>
              <a:tblPr/>
              <a:tblGrid>
                <a:gridCol w="2892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017368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substitute n = 8 into the expression to get 6 × 8 - 4 = 48 - 4 = 44.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which term would have the value 8.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the second term, rather than subtracting.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multiplied the first term correctly, and has just replace n with the digit 8.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Sequences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000" t="9445" r="20000" b="61897"/>
          <a:stretch/>
        </p:blipFill>
        <p:spPr>
          <a:xfrm>
            <a:off x="3220851" y="923330"/>
            <a:ext cx="5393335" cy="193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Sequences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457" t="10413" r="13457" b="60978"/>
          <a:stretch/>
        </p:blipFill>
        <p:spPr>
          <a:xfrm>
            <a:off x="307037" y="1200646"/>
            <a:ext cx="11421137" cy="330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443250"/>
              </p:ext>
            </p:extLst>
          </p:nvPr>
        </p:nvGraphicFramePr>
        <p:xfrm>
          <a:off x="389614" y="3062395"/>
          <a:ext cx="11293305" cy="3554004"/>
        </p:xfrm>
        <a:graphic>
          <a:graphicData uri="http://schemas.openxmlformats.org/drawingml/2006/table">
            <a:tbl>
              <a:tblPr/>
              <a:tblGrid>
                <a:gridCol w="3018554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274751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2n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+ 1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difference between terms is 2, so the first part is 2n. We can adjust by noticing that 2 + 1 = 3 for the first term. This means the expression is 2n + 1.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2n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first part correctly, but not adjusted.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Double</a:t>
                      </a:r>
                      <a:r>
                        <a:rPr lang="en-GB" sz="28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and add 1</a:t>
                      </a:r>
                      <a:endParaRPr lang="en-GB" sz="28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written the rule in words, but not an expression.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n + 2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term-to-term rule.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Sequences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2457" t="10413" r="13457" b="60978"/>
          <a:stretch/>
        </p:blipFill>
        <p:spPr>
          <a:xfrm>
            <a:off x="2591918" y="1015341"/>
            <a:ext cx="6750461" cy="195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Sequences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000" t="9370" r="13717" b="59413"/>
          <a:stretch/>
        </p:blipFill>
        <p:spPr>
          <a:xfrm>
            <a:off x="552301" y="1240403"/>
            <a:ext cx="11087397" cy="364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816961"/>
              </p:ext>
            </p:extLst>
          </p:nvPr>
        </p:nvGraphicFramePr>
        <p:xfrm>
          <a:off x="773444" y="3048230"/>
          <a:ext cx="10909475" cy="361496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nth term expression is 4n + 7, so we need to solve 4n + 7 = 87.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has solution n = 20.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355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87th term.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4n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+ 7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nth term rule, but not answered the question.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6086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21.75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divided 87 by 4.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Sequences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5000" t="9371" r="13717" b="62136"/>
          <a:stretch/>
        </p:blipFill>
        <p:spPr>
          <a:xfrm>
            <a:off x="2758279" y="847268"/>
            <a:ext cx="6695824" cy="200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Sequences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848" t="10326" r="12609" b="60891"/>
          <a:stretch/>
        </p:blipFill>
        <p:spPr>
          <a:xfrm>
            <a:off x="500564" y="1367624"/>
            <a:ext cx="11477118" cy="332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916335"/>
              </p:ext>
            </p:extLst>
          </p:nvPr>
        </p:nvGraphicFramePr>
        <p:xfrm>
          <a:off x="286248" y="3062395"/>
          <a:ext cx="11396672" cy="3614964"/>
        </p:xfrm>
        <a:graphic>
          <a:graphicData uri="http://schemas.openxmlformats.org/drawingml/2006/table">
            <a:tbl>
              <a:tblPr/>
              <a:tblGrid>
                <a:gridCol w="3037876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358796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-6n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+ 104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difference between terms is -6, which is the first part. Then we adjust by noticing that -6 + 104 = 98 for the first term, so the full expression is -6n + 104.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-6n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+ 92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miscalculated the add 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-6n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common difference only.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6n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+ 92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noticed that the sequence is decreasing.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Sequences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2848" t="10326" r="12609" b="60891"/>
          <a:stretch/>
        </p:blipFill>
        <p:spPr>
          <a:xfrm>
            <a:off x="2639465" y="923330"/>
            <a:ext cx="6758977" cy="195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1070</Words>
  <Application>Microsoft Office PowerPoint</Application>
  <PresentationFormat>Widescreen</PresentationFormat>
  <Paragraphs>154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robotobold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38</cp:revision>
  <dcterms:created xsi:type="dcterms:W3CDTF">2020-06-17T17:33:36Z</dcterms:created>
  <dcterms:modified xsi:type="dcterms:W3CDTF">2022-08-22T17:48:53Z</dcterms:modified>
</cp:coreProperties>
</file>