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2" r:id="rId2"/>
    <p:sldId id="258" r:id="rId3"/>
    <p:sldId id="275" r:id="rId4"/>
    <p:sldId id="276" r:id="rId5"/>
    <p:sldId id="269" r:id="rId6"/>
    <p:sldId id="271" r:id="rId7"/>
    <p:sldId id="272" r:id="rId8"/>
    <p:sldId id="273" r:id="rId9"/>
    <p:sldId id="277" r:id="rId10"/>
    <p:sldId id="274" r:id="rId11"/>
    <p:sldId id="279" r:id="rId12"/>
    <p:sldId id="280" r:id="rId13"/>
    <p:sldId id="281" r:id="rId14"/>
    <p:sldId id="257" r:id="rId15"/>
    <p:sldId id="256" r:id="rId16"/>
    <p:sldId id="262" r:id="rId17"/>
    <p:sldId id="264" r:id="rId18"/>
    <p:sldId id="2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B1E0DF-3BC2-4465-A7F1-85CE933E23AE}" v="3" dt="2024-06-12T04:52:27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369" y="2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FB1E0DF-3BC2-4465-A7F1-85CE933E23AE}"/>
    <pc:docChg chg="custSel addSld modSld sldOrd">
      <pc:chgData name="Stewart Gale" userId="3647ddd2-6040-41ae-a96d-232c23482af8" providerId="ADAL" clId="{0FB1E0DF-3BC2-4465-A7F1-85CE933E23AE}" dt="2024-06-12T04:52:48.976" v="32" actId="1076"/>
      <pc:docMkLst>
        <pc:docMk/>
      </pc:docMkLst>
      <pc:sldChg chg="delSp modSp mod">
        <pc:chgData name="Stewart Gale" userId="3647ddd2-6040-41ae-a96d-232c23482af8" providerId="ADAL" clId="{0FB1E0DF-3BC2-4465-A7F1-85CE933E23AE}" dt="2024-06-12T04:52:48.976" v="32" actId="1076"/>
        <pc:sldMkLst>
          <pc:docMk/>
          <pc:sldMk cId="3224014166" sldId="257"/>
        </pc:sldMkLst>
        <pc:spChg chg="mod">
          <ac:chgData name="Stewart Gale" userId="3647ddd2-6040-41ae-a96d-232c23482af8" providerId="ADAL" clId="{0FB1E0DF-3BC2-4465-A7F1-85CE933E23AE}" dt="2024-06-12T04:52:46.393" v="31" actId="1076"/>
          <ac:spMkLst>
            <pc:docMk/>
            <pc:sldMk cId="3224014166" sldId="257"/>
            <ac:spMk id="2" creationId="{00000000-0000-0000-0000-000000000000}"/>
          </ac:spMkLst>
        </pc:spChg>
        <pc:spChg chg="del">
          <ac:chgData name="Stewart Gale" userId="3647ddd2-6040-41ae-a96d-232c23482af8" providerId="ADAL" clId="{0FB1E0DF-3BC2-4465-A7F1-85CE933E23AE}" dt="2024-06-12T04:52:10.095" v="18" actId="478"/>
          <ac:spMkLst>
            <pc:docMk/>
            <pc:sldMk cId="3224014166" sldId="257"/>
            <ac:spMk id="3" creationId="{00000000-0000-0000-0000-000000000000}"/>
          </ac:spMkLst>
        </pc:spChg>
        <pc:spChg chg="mod">
          <ac:chgData name="Stewart Gale" userId="3647ddd2-6040-41ae-a96d-232c23482af8" providerId="ADAL" clId="{0FB1E0DF-3BC2-4465-A7F1-85CE933E23AE}" dt="2024-06-12T04:52:34.876" v="28" actId="1076"/>
          <ac:spMkLst>
            <pc:docMk/>
            <pc:sldMk cId="3224014166" sldId="257"/>
            <ac:spMk id="4" creationId="{00000000-0000-0000-0000-000000000000}"/>
          </ac:spMkLst>
        </pc:spChg>
        <pc:spChg chg="mod">
          <ac:chgData name="Stewart Gale" userId="3647ddd2-6040-41ae-a96d-232c23482af8" providerId="ADAL" clId="{0FB1E0DF-3BC2-4465-A7F1-85CE933E23AE}" dt="2024-06-12T04:52:42.366" v="30" actId="1076"/>
          <ac:spMkLst>
            <pc:docMk/>
            <pc:sldMk cId="3224014166" sldId="257"/>
            <ac:spMk id="14" creationId="{00000000-0000-0000-0000-000000000000}"/>
          </ac:spMkLst>
        </pc:spChg>
        <pc:spChg chg="mod">
          <ac:chgData name="Stewart Gale" userId="3647ddd2-6040-41ae-a96d-232c23482af8" providerId="ADAL" clId="{0FB1E0DF-3BC2-4465-A7F1-85CE933E23AE}" dt="2024-06-12T04:52:48.976" v="32" actId="1076"/>
          <ac:spMkLst>
            <pc:docMk/>
            <pc:sldMk cId="3224014166" sldId="257"/>
            <ac:spMk id="15" creationId="{00000000-0000-0000-0000-000000000000}"/>
          </ac:spMkLst>
        </pc:spChg>
      </pc:sldChg>
      <pc:sldChg chg="delSp modSp add mod ord delAnim">
        <pc:chgData name="Stewart Gale" userId="3647ddd2-6040-41ae-a96d-232c23482af8" providerId="ADAL" clId="{0FB1E0DF-3BC2-4465-A7F1-85CE933E23AE}" dt="2024-06-12T04:51:44.325" v="17" actId="1076"/>
        <pc:sldMkLst>
          <pc:docMk/>
          <pc:sldMk cId="3592444552" sldId="282"/>
        </pc:sldMkLst>
        <pc:spChg chg="del">
          <ac:chgData name="Stewart Gale" userId="3647ddd2-6040-41ae-a96d-232c23482af8" providerId="ADAL" clId="{0FB1E0DF-3BC2-4465-A7F1-85CE933E23AE}" dt="2024-06-12T04:51:24.435" v="3" actId="478"/>
          <ac:spMkLst>
            <pc:docMk/>
            <pc:sldMk cId="3592444552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0FB1E0DF-3BC2-4465-A7F1-85CE933E23AE}" dt="2024-06-12T04:51:44.325" v="17" actId="1076"/>
          <ac:spMkLst>
            <pc:docMk/>
            <pc:sldMk cId="3592444552" sldId="282"/>
            <ac:spMk id="3" creationId="{00000000-0000-0000-0000-000000000000}"/>
          </ac:spMkLst>
        </pc:spChg>
        <pc:spChg chg="del">
          <ac:chgData name="Stewart Gale" userId="3647ddd2-6040-41ae-a96d-232c23482af8" providerId="ADAL" clId="{0FB1E0DF-3BC2-4465-A7F1-85CE933E23AE}" dt="2024-06-12T04:51:24.435" v="3" actId="478"/>
          <ac:spMkLst>
            <pc:docMk/>
            <pc:sldMk cId="3592444552" sldId="282"/>
            <ac:spMk id="4" creationId="{00000000-0000-0000-0000-000000000000}"/>
          </ac:spMkLst>
        </pc:spChg>
        <pc:spChg chg="del">
          <ac:chgData name="Stewart Gale" userId="3647ddd2-6040-41ae-a96d-232c23482af8" providerId="ADAL" clId="{0FB1E0DF-3BC2-4465-A7F1-85CE933E23AE}" dt="2024-06-12T04:51:24.435" v="3" actId="478"/>
          <ac:spMkLst>
            <pc:docMk/>
            <pc:sldMk cId="3592444552" sldId="282"/>
            <ac:spMk id="14" creationId="{00000000-0000-0000-0000-000000000000}"/>
          </ac:spMkLst>
        </pc:spChg>
        <pc:spChg chg="del">
          <ac:chgData name="Stewart Gale" userId="3647ddd2-6040-41ae-a96d-232c23482af8" providerId="ADAL" clId="{0FB1E0DF-3BC2-4465-A7F1-85CE933E23AE}" dt="2024-06-12T04:51:24.435" v="3" actId="478"/>
          <ac:spMkLst>
            <pc:docMk/>
            <pc:sldMk cId="3592444552" sldId="282"/>
            <ac:spMk id="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D39D7-149A-49F3-BE7C-287C6773A12E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0885D-0863-41E8-8DB4-D0BED654BD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256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141B0B-A07C-4BC9-9D67-13D7BAAF96F2}" type="slidenum">
              <a:rPr lang="en-GB" altLang="en-US"/>
              <a:pPr/>
              <a:t>16</a:t>
            </a:fld>
            <a:endParaRPr lang="en-GB" alt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5721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365435-2AEB-4FCD-9216-D033D0D56872}" type="slidenum">
              <a:rPr lang="en-GB" altLang="en-US"/>
              <a:pPr/>
              <a:t>17</a:t>
            </a:fld>
            <a:endParaRPr lang="en-GB" alt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/>
              <a:t>Ask pupils how we could check that this triangle has been constructed correctly.</a:t>
            </a:r>
          </a:p>
          <a:p>
            <a:r>
              <a:rPr lang="en-US" altLang="en-US"/>
              <a:t>Establish that we could measure angle C to verify that it measures 30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°.</a:t>
            </a:r>
            <a:r>
              <a:rPr lang="en-US" altLang="en-US"/>
              <a:t> </a:t>
            </a:r>
          </a:p>
          <a:p>
            <a:r>
              <a:rPr lang="en-US" altLang="en-US"/>
              <a:t>Remind pupils that construction lines should not be rubbed out.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6013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41BD5-D7CB-498D-9A73-D510859D6B2F}" type="slidenum">
              <a:rPr lang="en-GB" altLang="en-US"/>
              <a:pPr/>
              <a:t>18</a:t>
            </a:fld>
            <a:endParaRPr lang="en-GB" alt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643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1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88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613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4079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8158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11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523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47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43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11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AEFEA-B291-442E-83E5-58419E0C536C}" type="datetimeFigureOut">
              <a:rPr lang="en-GB" smtClean="0"/>
              <a:t>12/06/2024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9DFBE-2046-4F65-98E9-7CCDB7155CB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23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j9YVQsofiw&amp;feature=emb_log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CAoe5xP6M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13HKzmYSU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3873" y="1696445"/>
            <a:ext cx="1064586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LO: Constructing</a:t>
            </a:r>
          </a:p>
          <a:p>
            <a:pPr algn="ctr"/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Triangles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592444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411414" y="5566155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anose="020F0502020204030204"/>
              </a:rPr>
              <a:t>6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55132" y="3132680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>
              <a:solidFill>
                <a:srgbClr val="0000FF"/>
              </a:solidFill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 rot="4080000" flipV="1">
            <a:off x="5488184" y="4121934"/>
            <a:ext cx="2996519" cy="20523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099850" y="4935457"/>
            <a:ext cx="1068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srgbClr val="00B050"/>
                </a:solidFill>
                <a:latin typeface="Calibri" panose="020F0502020204030204"/>
              </a:rPr>
              <a:t>40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°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3" name="Pie 22"/>
          <p:cNvSpPr/>
          <p:nvPr/>
        </p:nvSpPr>
        <p:spPr>
          <a:xfrm>
            <a:off x="1202064" y="4591188"/>
            <a:ext cx="2024743" cy="1981200"/>
          </a:xfrm>
          <a:prstGeom prst="pie">
            <a:avLst>
              <a:gd name="adj1" fmla="val 19519446"/>
              <a:gd name="adj2" fmla="val 2157157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0" name="Straight Connector 29"/>
          <p:cNvCxnSpPr>
            <a:endCxn id="28" idx="0"/>
          </p:cNvCxnSpPr>
          <p:nvPr/>
        </p:nvCxnSpPr>
        <p:spPr>
          <a:xfrm flipV="1">
            <a:off x="2182587" y="2873829"/>
            <a:ext cx="4147455" cy="270796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ine 16"/>
          <p:cNvSpPr>
            <a:spLocks noChangeShapeType="1"/>
          </p:cNvSpPr>
          <p:nvPr/>
        </p:nvSpPr>
        <p:spPr bwMode="auto">
          <a:xfrm flipV="1">
            <a:off x="2182587" y="5550522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5735489" y="3911350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latin typeface="Calibri" panose="020F0502020204030204"/>
              </a:rPr>
              <a:t>5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710996" y="3034187"/>
            <a:ext cx="28832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Different Values</a:t>
            </a:r>
          </a:p>
        </p:txBody>
      </p:sp>
    </p:spTree>
    <p:extLst>
      <p:ext uri="{BB962C8B-B14F-4D97-AF65-F5344CB8AC3E}">
        <p14:creationId xmlns:p14="http://schemas.microsoft.com/office/powerpoint/2010/main" val="367719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8147" y="2528365"/>
            <a:ext cx="71845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S</a:t>
            </a:r>
            <a:r>
              <a:rPr lang="en-GB" sz="6000" dirty="0"/>
              <a:t>ide </a:t>
            </a:r>
            <a:r>
              <a:rPr lang="en-GB" sz="6000" b="1" dirty="0">
                <a:solidFill>
                  <a:srgbClr val="0000FF"/>
                </a:solidFill>
              </a:rPr>
              <a:t>A</a:t>
            </a:r>
            <a:r>
              <a:rPr lang="en-GB" sz="6000" dirty="0"/>
              <a:t>ngle </a:t>
            </a:r>
            <a:r>
              <a:rPr lang="en-GB" sz="6000" b="1" dirty="0">
                <a:solidFill>
                  <a:srgbClr val="0000FF"/>
                </a:solidFill>
              </a:rPr>
              <a:t>S</a:t>
            </a:r>
            <a:r>
              <a:rPr lang="en-GB" sz="6000" dirty="0"/>
              <a:t>ide (</a:t>
            </a:r>
            <a:r>
              <a:rPr lang="en-GB" sz="6000" b="1" dirty="0">
                <a:solidFill>
                  <a:srgbClr val="0000FF"/>
                </a:solidFill>
              </a:rPr>
              <a:t>SAS</a:t>
            </a:r>
            <a:r>
              <a:rPr lang="en-GB" sz="6000" dirty="0"/>
              <a:t>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24" y="2258477"/>
            <a:ext cx="5348782" cy="46548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37185" y="191079"/>
            <a:ext cx="102815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construct ‘</a:t>
            </a:r>
            <a:r>
              <a:rPr lang="en-GB" sz="4800" b="1" dirty="0">
                <a:solidFill>
                  <a:srgbClr val="000000"/>
                </a:solidFill>
                <a:latin typeface="Arial" panose="020B0604020202020204" pitchFamily="34" charset="0"/>
              </a:rPr>
              <a:t>unique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’ triangles </a:t>
            </a:r>
          </a:p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need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the following information:</a:t>
            </a:r>
            <a:r>
              <a:rPr lang="en-GB" sz="4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5399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1158" y="446122"/>
            <a:ext cx="80203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A</a:t>
            </a:r>
            <a:r>
              <a:rPr lang="en-GB" sz="6000" dirty="0"/>
              <a:t>ngle </a:t>
            </a:r>
            <a:r>
              <a:rPr lang="en-GB" sz="6000" b="1" dirty="0">
                <a:solidFill>
                  <a:srgbClr val="0000FF"/>
                </a:solidFill>
              </a:rPr>
              <a:t>S</a:t>
            </a:r>
            <a:r>
              <a:rPr lang="en-GB" sz="6000" dirty="0"/>
              <a:t>ide </a:t>
            </a:r>
            <a:r>
              <a:rPr lang="en-GB" sz="6000" b="1" dirty="0">
                <a:solidFill>
                  <a:srgbClr val="0000FF"/>
                </a:solidFill>
              </a:rPr>
              <a:t>A</a:t>
            </a:r>
            <a:r>
              <a:rPr lang="en-GB" sz="6000" dirty="0"/>
              <a:t>ngle (</a:t>
            </a:r>
            <a:r>
              <a:rPr lang="en-GB" sz="6000" b="1" dirty="0">
                <a:solidFill>
                  <a:srgbClr val="0000FF"/>
                </a:solidFill>
              </a:rPr>
              <a:t>ASA</a:t>
            </a:r>
            <a:r>
              <a:rPr lang="en-GB" sz="6000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271" y="2021382"/>
            <a:ext cx="8877963" cy="436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03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9820" y="464502"/>
            <a:ext cx="6675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S</a:t>
            </a:r>
            <a:r>
              <a:rPr lang="en-GB" sz="6000" dirty="0"/>
              <a:t>ide </a:t>
            </a:r>
            <a:r>
              <a:rPr lang="en-GB" sz="6000" b="1" dirty="0" err="1">
                <a:solidFill>
                  <a:srgbClr val="0000FF"/>
                </a:solidFill>
              </a:rPr>
              <a:t>S</a:t>
            </a:r>
            <a:r>
              <a:rPr lang="en-GB" sz="6000" dirty="0" err="1"/>
              <a:t>ide</a:t>
            </a:r>
            <a:r>
              <a:rPr lang="en-GB" sz="6000" dirty="0"/>
              <a:t> </a:t>
            </a:r>
            <a:r>
              <a:rPr lang="en-GB" sz="6000" b="1" dirty="0" err="1">
                <a:solidFill>
                  <a:srgbClr val="0000FF"/>
                </a:solidFill>
              </a:rPr>
              <a:t>S</a:t>
            </a:r>
            <a:r>
              <a:rPr lang="en-GB" sz="6000" dirty="0" err="1"/>
              <a:t>ide</a:t>
            </a:r>
            <a:r>
              <a:rPr lang="en-GB" sz="6000" dirty="0"/>
              <a:t> (</a:t>
            </a:r>
            <a:r>
              <a:rPr lang="en-GB" sz="6000" b="1" dirty="0">
                <a:solidFill>
                  <a:srgbClr val="0000FF"/>
                </a:solidFill>
              </a:rPr>
              <a:t>SSS</a:t>
            </a:r>
            <a:r>
              <a:rPr lang="en-GB" sz="6000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325" y="2117519"/>
            <a:ext cx="6302446" cy="411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38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715" y="281534"/>
            <a:ext cx="115582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construct ‘</a:t>
            </a:r>
            <a:r>
              <a:rPr lang="en-GB" sz="5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one off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’ triangles </a:t>
            </a:r>
          </a:p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need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the following information:</a:t>
            </a:r>
            <a:r>
              <a:rPr lang="en-GB" sz="54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41821" y="2276904"/>
            <a:ext cx="9063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S</a:t>
            </a:r>
            <a:r>
              <a:rPr lang="en-GB" sz="7200" dirty="0"/>
              <a:t>ide </a:t>
            </a:r>
            <a:r>
              <a:rPr lang="en-GB" sz="7200" b="1" dirty="0">
                <a:solidFill>
                  <a:srgbClr val="0000FF"/>
                </a:solidFill>
              </a:rPr>
              <a:t>A</a:t>
            </a:r>
            <a:r>
              <a:rPr lang="en-GB" sz="7200" dirty="0"/>
              <a:t>ngle </a:t>
            </a:r>
            <a:r>
              <a:rPr lang="en-GB" sz="7200" b="1" dirty="0">
                <a:solidFill>
                  <a:srgbClr val="0000FF"/>
                </a:solidFill>
              </a:rPr>
              <a:t>S</a:t>
            </a:r>
            <a:r>
              <a:rPr lang="en-GB" sz="7200" dirty="0"/>
              <a:t>ide  (</a:t>
            </a:r>
            <a:r>
              <a:rPr lang="en-GB" sz="7200" b="1" dirty="0">
                <a:solidFill>
                  <a:srgbClr val="0000FF"/>
                </a:solidFill>
              </a:rPr>
              <a:t>SAS</a:t>
            </a:r>
            <a:r>
              <a:rPr lang="en-GB" sz="7200" dirty="0"/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88183" y="3805779"/>
            <a:ext cx="10117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A</a:t>
            </a:r>
            <a:r>
              <a:rPr lang="en-GB" sz="7200" dirty="0"/>
              <a:t>ngle </a:t>
            </a:r>
            <a:r>
              <a:rPr lang="en-GB" sz="7200" b="1" dirty="0">
                <a:solidFill>
                  <a:srgbClr val="0000FF"/>
                </a:solidFill>
              </a:rPr>
              <a:t>S</a:t>
            </a:r>
            <a:r>
              <a:rPr lang="en-GB" sz="7200" dirty="0"/>
              <a:t>ide </a:t>
            </a:r>
            <a:r>
              <a:rPr lang="en-GB" sz="7200" b="1" dirty="0">
                <a:solidFill>
                  <a:srgbClr val="0000FF"/>
                </a:solidFill>
              </a:rPr>
              <a:t>A</a:t>
            </a:r>
            <a:r>
              <a:rPr lang="en-GB" sz="7200" dirty="0"/>
              <a:t>ngle  (</a:t>
            </a:r>
            <a:r>
              <a:rPr lang="en-GB" sz="7200" b="1" dirty="0">
                <a:solidFill>
                  <a:srgbClr val="0000FF"/>
                </a:solidFill>
              </a:rPr>
              <a:t>ASA</a:t>
            </a:r>
            <a:r>
              <a:rPr lang="en-GB" sz="72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13876" y="5376137"/>
            <a:ext cx="8421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0000FF"/>
                </a:solidFill>
              </a:rPr>
              <a:t>S</a:t>
            </a:r>
            <a:r>
              <a:rPr lang="en-GB" sz="7200" dirty="0"/>
              <a:t>ide </a:t>
            </a:r>
            <a:r>
              <a:rPr lang="en-GB" sz="7200" b="1" dirty="0" err="1">
                <a:solidFill>
                  <a:srgbClr val="0000FF"/>
                </a:solidFill>
              </a:rPr>
              <a:t>S</a:t>
            </a:r>
            <a:r>
              <a:rPr lang="en-GB" sz="7200" dirty="0" err="1"/>
              <a:t>ide</a:t>
            </a:r>
            <a:r>
              <a:rPr lang="en-GB" sz="7200" dirty="0"/>
              <a:t> </a:t>
            </a:r>
            <a:r>
              <a:rPr lang="en-GB" sz="7200" b="1" dirty="0" err="1">
                <a:solidFill>
                  <a:srgbClr val="0000FF"/>
                </a:solidFill>
              </a:rPr>
              <a:t>S</a:t>
            </a:r>
            <a:r>
              <a:rPr lang="en-GB" sz="7200" dirty="0" err="1"/>
              <a:t>ide</a:t>
            </a:r>
            <a:r>
              <a:rPr lang="en-GB" sz="7200" dirty="0"/>
              <a:t>  (</a:t>
            </a:r>
            <a:r>
              <a:rPr lang="en-GB" sz="7200" b="1" dirty="0">
                <a:solidFill>
                  <a:srgbClr val="0000FF"/>
                </a:solidFill>
              </a:rPr>
              <a:t>SSS</a:t>
            </a:r>
            <a:r>
              <a:rPr lang="en-GB" sz="7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240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Line 28"/>
          <p:cNvPicPr>
            <a:picLocks noEditPoints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2925" y="74836338"/>
            <a:ext cx="354457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749997" y="108245"/>
            <a:ext cx="10352314" cy="942227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sz="6000" dirty="0">
                <a:latin typeface="+mn-lt"/>
              </a:rPr>
              <a:t>You need the follow equipment: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97" y="1115784"/>
            <a:ext cx="10435073" cy="555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16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1B793F81-5BD5-46AC-8B5E-D5D29FA215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718" b="10379"/>
          <a:stretch/>
        </p:blipFill>
        <p:spPr>
          <a:xfrm>
            <a:off x="3605893" y="2035627"/>
            <a:ext cx="4876800" cy="3799115"/>
          </a:xfrm>
          <a:prstGeom prst="rect">
            <a:avLst/>
          </a:prstGeom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B7C57863-94C1-4D04-B78F-403F526C0B03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713014"/>
            <a:ext cx="10608129" cy="800099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sz="7200" b="1">
                <a:latin typeface="+mn-lt"/>
              </a:rPr>
              <a:t>Constructing a SAS triangle</a:t>
            </a:r>
            <a:endParaRPr lang="en-GB" altLang="en-US" sz="7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8680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598714" y="554439"/>
            <a:ext cx="10706100" cy="1284514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sz="7200" b="1" dirty="0">
                <a:latin typeface="+mn-lt"/>
              </a:rPr>
              <a:t>Constructing a ASA triangle</a:t>
            </a:r>
          </a:p>
        </p:txBody>
      </p:sp>
      <p:pic>
        <p:nvPicPr>
          <p:cNvPr id="4109" name="Picture 13" descr="YouTube - Apps on Google Play">
            <a:hlinkClick r:id="rId3"/>
            <a:extLst>
              <a:ext uri="{FF2B5EF4-FFF2-40B4-BE49-F238E27FC236}">
                <a16:creationId xmlns:a16="http://schemas.microsoft.com/office/drawing/2014/main" id="{8A018DB0-BF93-4BDA-97E0-E308E50C2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0" b="12151"/>
          <a:stretch/>
        </p:blipFill>
        <p:spPr bwMode="auto">
          <a:xfrm>
            <a:off x="3657600" y="2093550"/>
            <a:ext cx="4876800" cy="364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095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699407" y="740230"/>
            <a:ext cx="10793186" cy="921872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sz="7200" b="1" dirty="0">
                <a:latin typeface="+mn-lt"/>
              </a:rPr>
              <a:t>Constructing a SSS triangle</a:t>
            </a:r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D46331C0-02FF-4EAD-A6E0-236EC7C940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20" b="12840"/>
          <a:stretch/>
        </p:blipFill>
        <p:spPr>
          <a:xfrm>
            <a:off x="3771900" y="2200215"/>
            <a:ext cx="4876800" cy="359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72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90975" y="2947936"/>
            <a:ext cx="28832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Different Values</a:t>
            </a: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4134523" y="3604332"/>
            <a:ext cx="636118" cy="8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912155" y="6093086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PubPieSlice"/>
          <p:cNvSpPr>
            <a:spLocks noEditPoints="1" noChangeArrowheads="1"/>
          </p:cNvSpPr>
          <p:nvPr/>
        </p:nvSpPr>
        <p:spPr bwMode="auto">
          <a:xfrm flipH="1">
            <a:off x="7118361" y="5233141"/>
            <a:ext cx="2058296" cy="1694059"/>
          </a:xfrm>
          <a:custGeom>
            <a:avLst/>
            <a:gdLst>
              <a:gd name="T0" fmla="*/ 655779901 w 21600"/>
              <a:gd name="T1" fmla="*/ 402917829 h 21600"/>
              <a:gd name="T2" fmla="*/ 327905175 w 21600"/>
              <a:gd name="T3" fmla="*/ 401209978 h 21600"/>
              <a:gd name="T4" fmla="*/ 452872986 w 21600"/>
              <a:gd name="T5" fmla="*/ 30276420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99" y="10846"/>
                </a:moveTo>
                <a:cubicBezTo>
                  <a:pt x="21599" y="10830"/>
                  <a:pt x="21600" y="10815"/>
                  <a:pt x="21600" y="10800"/>
                </a:cubicBezTo>
                <a:cubicBezTo>
                  <a:pt x="21600" y="6425"/>
                  <a:pt x="18960" y="2482"/>
                  <a:pt x="14915" y="815"/>
                </a:cubicBezTo>
                <a:lnTo>
                  <a:pt x="10800" y="1080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6593989" y="5101855"/>
            <a:ext cx="9023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srgbClr val="00B050"/>
                </a:solidFill>
                <a:latin typeface="Calibri" panose="020F0502020204030204"/>
              </a:rPr>
              <a:t>7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0°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4" name="Line 16"/>
          <p:cNvSpPr>
            <a:spLocks noChangeShapeType="1"/>
          </p:cNvSpPr>
          <p:nvPr/>
        </p:nvSpPr>
        <p:spPr bwMode="auto">
          <a:xfrm flipV="1">
            <a:off x="2683328" y="6077453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>
            <a:stCxn id="64" idx="0"/>
          </p:cNvCxnSpPr>
          <p:nvPr/>
        </p:nvCxnSpPr>
        <p:spPr>
          <a:xfrm flipV="1">
            <a:off x="2683328" y="2868386"/>
            <a:ext cx="3820334" cy="324033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Line 20"/>
          <p:cNvSpPr>
            <a:spLocks noChangeShapeType="1"/>
          </p:cNvSpPr>
          <p:nvPr/>
        </p:nvSpPr>
        <p:spPr bwMode="auto">
          <a:xfrm rot="4080000" flipV="1">
            <a:off x="5522397" y="4323172"/>
            <a:ext cx="3618786" cy="3242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</p:spTree>
    <p:extLst>
      <p:ext uri="{BB962C8B-B14F-4D97-AF65-F5344CB8AC3E}">
        <p14:creationId xmlns:p14="http://schemas.microsoft.com/office/powerpoint/2010/main" val="329953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12246" y="4412065"/>
            <a:ext cx="2883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Unique</a:t>
            </a: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4667923" y="3057048"/>
            <a:ext cx="636118" cy="8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US" sz="48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5304041" y="5560712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PubPieSlice"/>
          <p:cNvSpPr>
            <a:spLocks noEditPoints="1" noChangeArrowheads="1"/>
          </p:cNvSpPr>
          <p:nvPr/>
        </p:nvSpPr>
        <p:spPr bwMode="auto">
          <a:xfrm flipH="1">
            <a:off x="7510247" y="4700767"/>
            <a:ext cx="2058296" cy="1694059"/>
          </a:xfrm>
          <a:custGeom>
            <a:avLst/>
            <a:gdLst>
              <a:gd name="T0" fmla="*/ 655779901 w 21600"/>
              <a:gd name="T1" fmla="*/ 402917829 h 21600"/>
              <a:gd name="T2" fmla="*/ 327905175 w 21600"/>
              <a:gd name="T3" fmla="*/ 401209978 h 21600"/>
              <a:gd name="T4" fmla="*/ 452872986 w 21600"/>
              <a:gd name="T5" fmla="*/ 30276420 h 21600"/>
              <a:gd name="T6" fmla="*/ 0 60000 65536"/>
              <a:gd name="T7" fmla="*/ 0 60000 65536"/>
              <a:gd name="T8" fmla="*/ 0 60000 65536"/>
              <a:gd name="T9" fmla="*/ 3163 w 21600"/>
              <a:gd name="T10" fmla="*/ 3163 h 21600"/>
              <a:gd name="T11" fmla="*/ 18437 w 21600"/>
              <a:gd name="T12" fmla="*/ 18437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21599" y="10846"/>
                </a:moveTo>
                <a:cubicBezTo>
                  <a:pt x="21599" y="10830"/>
                  <a:pt x="21600" y="10815"/>
                  <a:pt x="21600" y="10800"/>
                </a:cubicBezTo>
                <a:cubicBezTo>
                  <a:pt x="21600" y="6425"/>
                  <a:pt x="18960" y="2482"/>
                  <a:pt x="14915" y="815"/>
                </a:cubicBezTo>
                <a:lnTo>
                  <a:pt x="10800" y="1080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6985875" y="4569481"/>
            <a:ext cx="9023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srgbClr val="00B050"/>
                </a:solidFill>
                <a:latin typeface="Calibri" panose="020F0502020204030204"/>
              </a:rPr>
              <a:t>7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0°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4" name="Line 16"/>
          <p:cNvSpPr>
            <a:spLocks noChangeShapeType="1"/>
          </p:cNvSpPr>
          <p:nvPr/>
        </p:nvSpPr>
        <p:spPr bwMode="auto">
          <a:xfrm flipV="1">
            <a:off x="3075214" y="5545079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>
            <a:stCxn id="64" idx="0"/>
            <a:endCxn id="66" idx="0"/>
          </p:cNvCxnSpPr>
          <p:nvPr/>
        </p:nvCxnSpPr>
        <p:spPr>
          <a:xfrm flipV="1">
            <a:off x="3075214" y="2410716"/>
            <a:ext cx="3910663" cy="3165629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Line 20"/>
          <p:cNvSpPr>
            <a:spLocks noChangeShapeType="1"/>
          </p:cNvSpPr>
          <p:nvPr/>
        </p:nvSpPr>
        <p:spPr bwMode="auto">
          <a:xfrm rot="4080000" flipV="1">
            <a:off x="6010997" y="3856035"/>
            <a:ext cx="3515686" cy="26847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628141" y="3342425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latin typeface="Calibri" panose="020F0502020204030204"/>
              </a:rPr>
              <a:t>5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39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520270" y="5533498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anose="020F0502020204030204"/>
              </a:rPr>
              <a:t>4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91443" y="2819400"/>
            <a:ext cx="4882243" cy="272973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ine 16"/>
          <p:cNvSpPr>
            <a:spLocks noChangeShapeType="1"/>
          </p:cNvSpPr>
          <p:nvPr/>
        </p:nvSpPr>
        <p:spPr bwMode="auto">
          <a:xfrm flipV="1">
            <a:off x="2291443" y="5517865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rot="4080000">
            <a:off x="6097074" y="3946471"/>
            <a:ext cx="2747569" cy="46907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3822913" y="3230808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0000FF"/>
                </a:solidFill>
                <a:latin typeface="Calibri" panose="020F0502020204030204"/>
              </a:rPr>
              <a:t>5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1163" y="4692134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8578550" y="3584751"/>
            <a:ext cx="28832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Different Values</a:t>
            </a:r>
          </a:p>
        </p:txBody>
      </p:sp>
    </p:spTree>
    <p:extLst>
      <p:ext uri="{BB962C8B-B14F-4D97-AF65-F5344CB8AC3E}">
        <p14:creationId xmlns:p14="http://schemas.microsoft.com/office/powerpoint/2010/main" val="101104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293" y="4920204"/>
            <a:ext cx="2883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Unique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520270" y="5533498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anose="020F0502020204030204"/>
              </a:rPr>
              <a:t>4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>
            <a:endCxn id="23" idx="0"/>
          </p:cNvCxnSpPr>
          <p:nvPr/>
        </p:nvCxnSpPr>
        <p:spPr>
          <a:xfrm flipV="1">
            <a:off x="2291443" y="2325065"/>
            <a:ext cx="5903362" cy="322406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ine 16"/>
          <p:cNvSpPr>
            <a:spLocks noChangeShapeType="1"/>
          </p:cNvSpPr>
          <p:nvPr/>
        </p:nvSpPr>
        <p:spPr bwMode="auto">
          <a:xfrm flipV="1">
            <a:off x="2291443" y="5517865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rot="4080000">
            <a:off x="6569723" y="3133334"/>
            <a:ext cx="2823389" cy="160101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4116827" y="3175529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0000FF"/>
                </a:solidFill>
                <a:latin typeface="Calibri" panose="020F0502020204030204"/>
              </a:rPr>
              <a:t>5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8008239" y="3687157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noProof="0" dirty="0">
                <a:latin typeface="Calibri" panose="020F0502020204030204"/>
              </a:rPr>
              <a:t>3.2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1163" y="4692134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85931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612799" y="5381098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anose="020F0502020204030204"/>
              </a:rPr>
              <a:t>6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>
            <a:endCxn id="23" idx="0"/>
          </p:cNvCxnSpPr>
          <p:nvPr/>
        </p:nvCxnSpPr>
        <p:spPr>
          <a:xfrm flipV="1">
            <a:off x="2383972" y="3282042"/>
            <a:ext cx="2759527" cy="2114692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Line 16"/>
          <p:cNvSpPr>
            <a:spLocks noChangeShapeType="1"/>
          </p:cNvSpPr>
          <p:nvPr/>
        </p:nvSpPr>
        <p:spPr bwMode="auto">
          <a:xfrm flipV="1">
            <a:off x="2383972" y="5365465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rot="4080000" flipV="1">
            <a:off x="5015783" y="3471389"/>
            <a:ext cx="2972493" cy="172947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6649262" y="3387268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noProof="0" dirty="0">
                <a:latin typeface="Calibri" panose="020F0502020204030204"/>
              </a:rPr>
              <a:t>4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1870" y="3026925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33761" y="2630183"/>
            <a:ext cx="28832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Different Values</a:t>
            </a:r>
          </a:p>
        </p:txBody>
      </p:sp>
    </p:spTree>
    <p:extLst>
      <p:ext uri="{BB962C8B-B14F-4D97-AF65-F5344CB8AC3E}">
        <p14:creationId xmlns:p14="http://schemas.microsoft.com/office/powerpoint/2010/main" val="36303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a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612799" y="5381098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anose="020F0502020204030204"/>
              </a:rPr>
              <a:t>6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383972" y="2552700"/>
            <a:ext cx="3374571" cy="284403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6649262" y="3387268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noProof="0" dirty="0">
                <a:latin typeface="Calibri" panose="020F0502020204030204"/>
              </a:rPr>
              <a:t>4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01870" y="3026925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>
              <a:solidFill>
                <a:srgbClr val="0000FF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235222" y="4384798"/>
            <a:ext cx="9023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>
                <a:solidFill>
                  <a:srgbClr val="00B050"/>
                </a:solidFill>
                <a:latin typeface="Calibri" panose="020F0502020204030204"/>
              </a:rPr>
              <a:t>7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0°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Pie 24"/>
          <p:cNvSpPr/>
          <p:nvPr/>
        </p:nvSpPr>
        <p:spPr>
          <a:xfrm>
            <a:off x="6804034" y="4380682"/>
            <a:ext cx="2024743" cy="1981200"/>
          </a:xfrm>
          <a:prstGeom prst="pie">
            <a:avLst>
              <a:gd name="adj1" fmla="val 10813918"/>
              <a:gd name="adj2" fmla="val 1401533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 flipV="1">
            <a:off x="2383972" y="5365465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 rot="4080000" flipV="1">
            <a:off x="5084059" y="3528456"/>
            <a:ext cx="3418328" cy="8860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45748" y="4107799"/>
            <a:ext cx="2883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Unique</a:t>
            </a:r>
          </a:p>
        </p:txBody>
      </p:sp>
    </p:spTree>
    <p:extLst>
      <p:ext uri="{BB962C8B-B14F-4D97-AF65-F5344CB8AC3E}">
        <p14:creationId xmlns:p14="http://schemas.microsoft.com/office/powerpoint/2010/main" val="29494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411414" y="5566155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anose="020F0502020204030204"/>
              </a:rPr>
              <a:t>10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98014" y="3075112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>
              <a:solidFill>
                <a:srgbClr val="0000FF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5867401" y="4569855"/>
            <a:ext cx="1068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>
                <a:solidFill>
                  <a:srgbClr val="00B050"/>
                </a:solidFill>
                <a:latin typeface="Calibri" panose="020F0502020204030204"/>
              </a:rPr>
              <a:t>115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°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Pie 24"/>
          <p:cNvSpPr/>
          <p:nvPr/>
        </p:nvSpPr>
        <p:spPr>
          <a:xfrm>
            <a:off x="6624421" y="4565739"/>
            <a:ext cx="2024743" cy="1981200"/>
          </a:xfrm>
          <a:prstGeom prst="pie">
            <a:avLst>
              <a:gd name="adj1" fmla="val 10813918"/>
              <a:gd name="adj2" fmla="val 17447235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 rot="4080000">
            <a:off x="7092331" y="3388901"/>
            <a:ext cx="2025241" cy="181504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2182587" y="3011059"/>
            <a:ext cx="6395356" cy="2570734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ine 16"/>
          <p:cNvSpPr>
            <a:spLocks noChangeShapeType="1"/>
          </p:cNvSpPr>
          <p:nvPr/>
        </p:nvSpPr>
        <p:spPr bwMode="auto">
          <a:xfrm flipV="1">
            <a:off x="2182587" y="5550522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790126" y="3995951"/>
            <a:ext cx="28832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Different Values</a:t>
            </a:r>
          </a:p>
        </p:txBody>
      </p:sp>
    </p:spTree>
    <p:extLst>
      <p:ext uri="{BB962C8B-B14F-4D97-AF65-F5344CB8AC3E}">
        <p14:creationId xmlns:p14="http://schemas.microsoft.com/office/powerpoint/2010/main" val="306727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377308" y="269822"/>
            <a:ext cx="114449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following triangle ‘</a:t>
            </a:r>
            <a:r>
              <a:rPr lang="en-GB" sz="5400" b="1" dirty="0"/>
              <a:t>unique</a:t>
            </a:r>
            <a:r>
              <a:rPr lang="en-GB" sz="5400" dirty="0"/>
              <a:t>’ </a:t>
            </a:r>
          </a:p>
          <a:p>
            <a:pPr algn="ctr"/>
            <a:r>
              <a:rPr lang="en-GB" sz="5400" dirty="0"/>
              <a:t>or can </a:t>
            </a:r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/>
              <a:t> be different values?</a:t>
            </a: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4411414" y="5566155"/>
            <a:ext cx="15915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anose="020F0502020204030204"/>
              </a:rPr>
              <a:t>10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cm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16969" y="3017575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000" dirty="0">
              <a:solidFill>
                <a:srgbClr val="0000FF"/>
              </a:solidFill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5867401" y="4569855"/>
            <a:ext cx="1068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>
                <a:solidFill>
                  <a:srgbClr val="00B050"/>
                </a:solidFill>
                <a:latin typeface="Calibri" panose="020F0502020204030204"/>
              </a:rPr>
              <a:t>115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°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5" name="Pie 24"/>
          <p:cNvSpPr/>
          <p:nvPr/>
        </p:nvSpPr>
        <p:spPr>
          <a:xfrm>
            <a:off x="6624421" y="4565739"/>
            <a:ext cx="2024743" cy="1981200"/>
          </a:xfrm>
          <a:prstGeom prst="pie">
            <a:avLst>
              <a:gd name="adj1" fmla="val 10813918"/>
              <a:gd name="adj2" fmla="val 17447235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 rot="4080000">
            <a:off x="6967053" y="2872457"/>
            <a:ext cx="2498866" cy="22469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45748" y="4107799"/>
            <a:ext cx="2883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Unique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099850" y="4935457"/>
            <a:ext cx="10687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noProof="0" dirty="0">
                <a:solidFill>
                  <a:srgbClr val="00B050"/>
                </a:solidFill>
                <a:latin typeface="Calibri" panose="020F0502020204030204"/>
              </a:rPr>
              <a:t>35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°</a:t>
            </a: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3" name="Pie 22"/>
          <p:cNvSpPr/>
          <p:nvPr/>
        </p:nvSpPr>
        <p:spPr>
          <a:xfrm>
            <a:off x="1202064" y="4591188"/>
            <a:ext cx="2024743" cy="1981200"/>
          </a:xfrm>
          <a:prstGeom prst="pie">
            <a:avLst>
              <a:gd name="adj1" fmla="val 20042652"/>
              <a:gd name="adj2" fmla="val 2157157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2182587" y="2416629"/>
            <a:ext cx="6607539" cy="3165162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ine 16"/>
          <p:cNvSpPr>
            <a:spLocks noChangeShapeType="1"/>
          </p:cNvSpPr>
          <p:nvPr/>
        </p:nvSpPr>
        <p:spPr bwMode="auto">
          <a:xfrm flipV="1">
            <a:off x="2182587" y="5550522"/>
            <a:ext cx="5470073" cy="312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15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321</Words>
  <Application>Microsoft Office PowerPoint</Application>
  <PresentationFormat>Widescreen</PresentationFormat>
  <Paragraphs>81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2016-02-15T07:33:49Z</dcterms:created>
  <dcterms:modified xsi:type="dcterms:W3CDTF">2024-06-12T04:52:58Z</dcterms:modified>
</cp:coreProperties>
</file>