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32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3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573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51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52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852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78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9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48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35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071CC-2CAC-4DEE-8C5D-8A8B5E5A6738}" type="datetimeFigureOut">
              <a:rPr lang="en-GB" smtClean="0"/>
              <a:t>19/01/2020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A9221-CDDD-4E02-AFA2-CEE57DFED6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82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43146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209023" y="93008"/>
            <a:ext cx="368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</a:t>
            </a:r>
            <a:r>
              <a:rPr lang="en-GB" sz="2000" b="1" dirty="0" smtClean="0"/>
              <a:t>) </a:t>
            </a:r>
            <a:r>
              <a:rPr lang="en-GB" sz="2000" dirty="0" smtClean="0"/>
              <a:t>What is the </a:t>
            </a:r>
            <a:r>
              <a:rPr lang="en-GB" sz="2000" dirty="0"/>
              <a:t>a</a:t>
            </a:r>
            <a:r>
              <a:rPr lang="en-GB" sz="2000" dirty="0" smtClean="0"/>
              <a:t>rea of the sector?</a:t>
            </a:r>
          </a:p>
          <a:p>
            <a:r>
              <a:rPr lang="en-GB" dirty="0" smtClean="0"/>
              <a:t>Give your answer to 1 decimal place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3188891" y="252703"/>
            <a:ext cx="3419302" cy="3302924"/>
            <a:chOff x="1801090" y="687185"/>
            <a:chExt cx="3419302" cy="3302924"/>
          </a:xfrm>
        </p:grpSpPr>
        <p:sp>
          <p:nvSpPr>
            <p:cNvPr id="2" name="Pie 1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0115168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887287" y="1983971"/>
              <a:ext cx="6788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/>
                <a:t>120˚</a:t>
              </a:r>
              <a:endParaRPr lang="en-GB" sz="2000" b="1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411180" y="252703"/>
            <a:ext cx="3419302" cy="3302924"/>
            <a:chOff x="1801090" y="687185"/>
            <a:chExt cx="3419302" cy="3302924"/>
          </a:xfrm>
        </p:grpSpPr>
        <p:sp>
          <p:nvSpPr>
            <p:cNvPr id="14" name="Pie 13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0115168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87287" y="1983971"/>
              <a:ext cx="6788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/>
                <a:t>120˚</a:t>
              </a:r>
              <a:endParaRPr lang="en-GB" sz="2000" b="1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73130" y="93008"/>
                <a:ext cx="3684883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1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What is the area of the sector?</a:t>
                </a:r>
              </a:p>
              <a:p>
                <a:r>
                  <a:rPr lang="en-GB" dirty="0" smtClean="0"/>
                  <a:t>Give your answer in terms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30" y="93008"/>
                <a:ext cx="3684883" cy="677108"/>
              </a:xfrm>
              <a:prstGeom prst="rect">
                <a:avLst/>
              </a:prstGeom>
              <a:blipFill>
                <a:blip r:embed="rId2"/>
                <a:stretch>
                  <a:fillRect l="-1653" t="-4505" r="-496" b="-13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5754" y="3435420"/>
                <a:ext cx="379225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3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What is the </a:t>
                </a:r>
                <a:r>
                  <a:rPr lang="en-GB" sz="2000" dirty="0"/>
                  <a:t>a</a:t>
                </a:r>
                <a:r>
                  <a:rPr lang="en-GB" sz="2000" dirty="0" smtClean="0"/>
                  <a:t>rea of the original </a:t>
                </a:r>
              </a:p>
              <a:p>
                <a:r>
                  <a:rPr lang="en-GB" sz="2000" dirty="0" smtClean="0"/>
                  <a:t>full circle?</a:t>
                </a:r>
              </a:p>
              <a:p>
                <a:r>
                  <a:rPr lang="en-GB" dirty="0"/>
                  <a:t>Give your answer in terms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4" y="3435420"/>
                <a:ext cx="3792259" cy="1015663"/>
              </a:xfrm>
              <a:prstGeom prst="rect">
                <a:avLst/>
              </a:prstGeom>
              <a:blipFill>
                <a:blip r:embed="rId3"/>
                <a:stretch>
                  <a:fillRect l="-1768" t="-3614" b="-60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3244309" y="3715322"/>
            <a:ext cx="3419302" cy="3302924"/>
            <a:chOff x="1801090" y="687185"/>
            <a:chExt cx="3419302" cy="3302924"/>
          </a:xfrm>
        </p:grpSpPr>
        <p:sp>
          <p:nvSpPr>
            <p:cNvPr id="35" name="Pie 34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0115168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87287" y="1983971"/>
              <a:ext cx="6788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/>
                <a:t>120˚</a:t>
              </a:r>
              <a:endParaRPr lang="en-GB" sz="2000" b="1" dirty="0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232208" y="3417588"/>
            <a:ext cx="45487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4) </a:t>
            </a:r>
            <a:r>
              <a:rPr lang="en-GB" sz="2000" dirty="0" smtClean="0"/>
              <a:t>What is the </a:t>
            </a:r>
            <a:r>
              <a:rPr lang="en-GB" sz="2000" dirty="0"/>
              <a:t>a</a:t>
            </a:r>
            <a:r>
              <a:rPr lang="en-GB" sz="2000" dirty="0" smtClean="0"/>
              <a:t>rea of the original </a:t>
            </a:r>
          </a:p>
          <a:p>
            <a:r>
              <a:rPr lang="en-GB" sz="2000" dirty="0" smtClean="0"/>
              <a:t>full circle?</a:t>
            </a:r>
          </a:p>
          <a:p>
            <a:r>
              <a:rPr lang="en-GB" dirty="0"/>
              <a:t>Give your answer to 1 decimal </a:t>
            </a:r>
            <a:r>
              <a:rPr lang="en-GB" dirty="0" smtClean="0"/>
              <a:t>place</a:t>
            </a:r>
            <a:endParaRPr lang="en-GB" dirty="0"/>
          </a:p>
        </p:txBody>
      </p:sp>
      <p:grpSp>
        <p:nvGrpSpPr>
          <p:cNvPr id="44" name="Group 43"/>
          <p:cNvGrpSpPr/>
          <p:nvPr/>
        </p:nvGrpSpPr>
        <p:grpSpPr>
          <a:xfrm>
            <a:off x="9411180" y="3715322"/>
            <a:ext cx="3419302" cy="3302924"/>
            <a:chOff x="1801090" y="687185"/>
            <a:chExt cx="3419302" cy="3302924"/>
          </a:xfrm>
        </p:grpSpPr>
        <p:sp>
          <p:nvSpPr>
            <p:cNvPr id="45" name="Pie 44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0115168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887287" y="1983971"/>
              <a:ext cx="6788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 smtClean="0"/>
                <a:t>120˚</a:t>
              </a:r>
              <a:endParaRPr lang="en-GB" sz="2000" b="1" dirty="0"/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3160" y="891067"/>
                <a:ext cx="2599113" cy="1929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Area of Sector</a:t>
                </a:r>
              </a:p>
              <a:p>
                <a:endParaRPr lang="en-GB" sz="1100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800" dirty="0" smtClean="0">
                  <a:solidFill>
                    <a:srgbClr val="FF0000"/>
                  </a:solidFill>
                </a:endParaRPr>
              </a:p>
              <a:p>
                <a:endParaRPr lang="en-GB" sz="1200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48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sz="2800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60" y="891067"/>
                <a:ext cx="2599113" cy="1929759"/>
              </a:xfrm>
              <a:prstGeom prst="rect">
                <a:avLst/>
              </a:prstGeom>
              <a:blipFill>
                <a:blip r:embed="rId4"/>
                <a:stretch>
                  <a:fillRect l="-4930" t="-2839" b="-82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377675" y="929811"/>
                <a:ext cx="2599113" cy="1779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Area of Sector</a:t>
                </a:r>
              </a:p>
              <a:p>
                <a:endParaRPr lang="en-GB" sz="1100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48</a:t>
                </a:r>
                <a14:m>
                  <m:oMath xmlns:m="http://schemas.openxmlformats.org/officeDocument/2006/math"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endParaRPr lang="en-GB" sz="1100" b="1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 150.8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7675" y="929811"/>
                <a:ext cx="2599113" cy="1779461"/>
              </a:xfrm>
              <a:prstGeom prst="rect">
                <a:avLst/>
              </a:prstGeom>
              <a:blipFill>
                <a:blip r:embed="rId5"/>
                <a:stretch>
                  <a:fillRect l="-4684" t="-3436" b="-6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16209" y="4561411"/>
                <a:ext cx="2599113" cy="1748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Area of Circle</a:t>
                </a:r>
              </a:p>
              <a:p>
                <a:endParaRPr lang="en-GB" sz="1100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800" dirty="0" smtClean="0">
                  <a:solidFill>
                    <a:srgbClr val="FF0000"/>
                  </a:solidFill>
                </a:endParaRPr>
              </a:p>
              <a:p>
                <a:endParaRPr lang="en-GB" sz="1200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1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44</a:t>
                </a:r>
                <a14:m>
                  <m:oMath xmlns:m="http://schemas.openxmlformats.org/officeDocument/2006/math">
                    <m:r>
                      <a:rPr lang="en-GB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sz="2800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09" y="4561411"/>
                <a:ext cx="2599113" cy="1748684"/>
              </a:xfrm>
              <a:prstGeom prst="rect">
                <a:avLst/>
              </a:prstGeom>
              <a:blipFill>
                <a:blip r:embed="rId6"/>
                <a:stretch>
                  <a:fillRect l="-4930" t="-3136" b="-90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508658" y="4583898"/>
                <a:ext cx="2599113" cy="1779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Area of Circle</a:t>
                </a:r>
              </a:p>
              <a:p>
                <a:endParaRPr lang="en-GB" sz="1100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 144</a:t>
                </a:r>
                <a14:m>
                  <m:oMath xmlns:m="http://schemas.openxmlformats.org/officeDocument/2006/math">
                    <m:r>
                      <a:rPr lang="en-GB" sz="2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endParaRPr lang="en-GB" sz="1100" b="1" dirty="0" smtClean="0">
                  <a:solidFill>
                    <a:srgbClr val="FF0000"/>
                  </a:solidFill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</a:rPr>
                  <a:t>=</a:t>
                </a:r>
                <a:r>
                  <a:rPr lang="en-GB" sz="2800" b="1" dirty="0" smtClean="0">
                    <a:solidFill>
                      <a:srgbClr val="FF0000"/>
                    </a:solidFill>
                  </a:rPr>
                  <a:t> 452.4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8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8658" y="4583898"/>
                <a:ext cx="2599113" cy="1779461"/>
              </a:xfrm>
              <a:prstGeom prst="rect">
                <a:avLst/>
              </a:prstGeom>
              <a:blipFill>
                <a:blip r:embed="rId7"/>
                <a:stretch>
                  <a:fillRect l="-4930" t="-3425" b="-65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776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9" grpId="0"/>
      <p:bldP spid="50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0458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51493" y="121605"/>
                <a:ext cx="477725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/>
                  <a:t>5) </a:t>
                </a:r>
                <a:r>
                  <a:rPr lang="en-GB" sz="2000" dirty="0" smtClean="0"/>
                  <a:t>Given the area of the sector is 4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 smtClean="0"/>
                  <a:t> cm</a:t>
                </a:r>
                <a:r>
                  <a:rPr lang="en-GB" sz="2000" baseline="30000" dirty="0" smtClean="0"/>
                  <a:t>2</a:t>
                </a:r>
                <a:r>
                  <a:rPr lang="en-GB" sz="2000" dirty="0" smtClean="0"/>
                  <a:t>. </a:t>
                </a:r>
              </a:p>
              <a:p>
                <a:r>
                  <a:rPr lang="en-GB" sz="2000" dirty="0" smtClean="0"/>
                  <a:t>What is the angle?</a:t>
                </a:r>
                <a:endParaRPr lang="en-GB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93" y="121605"/>
                <a:ext cx="4777253" cy="707886"/>
              </a:xfrm>
              <a:prstGeom prst="rect">
                <a:avLst/>
              </a:prstGeom>
              <a:blipFill>
                <a:blip r:embed="rId2"/>
                <a:stretch>
                  <a:fillRect l="-1403" t="-5172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3214203" y="433325"/>
            <a:ext cx="3419302" cy="3302924"/>
            <a:chOff x="1801090" y="687185"/>
            <a:chExt cx="3419302" cy="3302924"/>
          </a:xfrm>
        </p:grpSpPr>
        <p:sp>
          <p:nvSpPr>
            <p:cNvPr id="27" name="Pie 26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1779470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75187" y="1719159"/>
              <a:ext cx="6788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800" b="1" dirty="0" smtClean="0"/>
                <a:t>˚</a:t>
              </a:r>
              <a:endParaRPr lang="en-GB" sz="2800" b="1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237357" y="129869"/>
                <a:ext cx="4409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6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Given the area of the sector is 8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/>
                  <a:t> cm</a:t>
                </a:r>
                <a:r>
                  <a:rPr lang="en-GB" sz="2000" baseline="30000" dirty="0" smtClean="0"/>
                  <a:t>2</a:t>
                </a:r>
                <a:r>
                  <a:rPr lang="en-GB" sz="2000" dirty="0" smtClean="0"/>
                  <a:t>. </a:t>
                </a:r>
              </a:p>
              <a:p>
                <a:r>
                  <a:rPr lang="en-GB" sz="2000" dirty="0" smtClean="0"/>
                  <a:t>What is the angle?</a:t>
                </a:r>
                <a:endParaRPr lang="en-GB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357" y="129869"/>
                <a:ext cx="4409800" cy="707886"/>
              </a:xfrm>
              <a:prstGeom prst="rect">
                <a:avLst/>
              </a:prstGeom>
              <a:blipFill>
                <a:blip r:embed="rId3"/>
                <a:stretch>
                  <a:fillRect l="-1381" t="-4310" r="-2486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9309827" y="433325"/>
            <a:ext cx="3419302" cy="3302924"/>
            <a:chOff x="1801090" y="687185"/>
            <a:chExt cx="3419302" cy="3302924"/>
          </a:xfrm>
        </p:grpSpPr>
        <p:sp>
          <p:nvSpPr>
            <p:cNvPr id="33" name="Pie 32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1779470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975187" y="1719159"/>
              <a:ext cx="6788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2800" b="1" dirty="0" smtClean="0"/>
                <a:t>˚</a:t>
              </a:r>
              <a:endParaRPr lang="en-GB" sz="2800" b="1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3685310" y="687185"/>
              <a:ext cx="14493" cy="165146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756074" y="1167618"/>
              <a:ext cx="9412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/>
                <a:t>12cm</a:t>
              </a:r>
              <a:endParaRPr lang="en-GB" sz="2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51494" y="3489511"/>
                <a:ext cx="4409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7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Given the area is </a:t>
                </a:r>
                <a:r>
                  <a:rPr lang="en-GB" sz="2000" dirty="0"/>
                  <a:t>8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/>
                  <a:t> </a:t>
                </a:r>
                <a:r>
                  <a:rPr lang="en-GB" sz="2000" dirty="0" smtClean="0"/>
                  <a:t>cm</a:t>
                </a:r>
                <a:r>
                  <a:rPr lang="en-GB" sz="2000" baseline="30000" dirty="0" smtClean="0"/>
                  <a:t>2</a:t>
                </a:r>
                <a:r>
                  <a:rPr lang="en-GB" sz="2000" dirty="0" smtClean="0"/>
                  <a:t>. </a:t>
                </a:r>
              </a:p>
              <a:p>
                <a:r>
                  <a:rPr lang="en-GB" sz="2000" dirty="0" smtClean="0"/>
                  <a:t>What is the radius of the sector?</a:t>
                </a:r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94" y="3489511"/>
                <a:ext cx="4409800" cy="707886"/>
              </a:xfrm>
              <a:prstGeom prst="rect">
                <a:avLst/>
              </a:prstGeom>
              <a:blipFill>
                <a:blip r:embed="rId4"/>
                <a:stretch>
                  <a:fillRect l="-1521" t="-4274" b="-13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3724050" y="3555076"/>
            <a:ext cx="3419302" cy="3302924"/>
            <a:chOff x="1801090" y="687185"/>
            <a:chExt cx="3419302" cy="3302924"/>
          </a:xfrm>
        </p:grpSpPr>
        <p:sp>
          <p:nvSpPr>
            <p:cNvPr id="40" name="Pie 39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1779470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898987" y="1747734"/>
              <a:ext cx="6788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/>
                <a:t>4</a:t>
              </a:r>
              <a:r>
                <a:rPr lang="en-GB" sz="2800" b="1" dirty="0" smtClean="0"/>
                <a:t>0˚</a:t>
              </a:r>
              <a:endParaRPr lang="en-GB" sz="2800" b="1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0019607" y="3555076"/>
            <a:ext cx="3419302" cy="3302924"/>
            <a:chOff x="1801090" y="687185"/>
            <a:chExt cx="3419302" cy="3302924"/>
          </a:xfrm>
        </p:grpSpPr>
        <p:sp>
          <p:nvSpPr>
            <p:cNvPr id="46" name="Pie 45"/>
            <p:cNvSpPr/>
            <p:nvPr/>
          </p:nvSpPr>
          <p:spPr>
            <a:xfrm>
              <a:off x="1801090" y="687185"/>
              <a:ext cx="3419302" cy="3302924"/>
            </a:xfrm>
            <a:prstGeom prst="pie">
              <a:avLst>
                <a:gd name="adj1" fmla="val 11779470"/>
                <a:gd name="adj2" fmla="val 1620000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908512" y="1719159"/>
              <a:ext cx="6788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 smtClean="0"/>
                <a:t>40˚</a:t>
              </a:r>
              <a:endParaRPr lang="en-GB" sz="28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265676" y="3444922"/>
                <a:ext cx="480992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/>
                  <a:t>8</a:t>
                </a:r>
                <a:r>
                  <a:rPr lang="en-GB" sz="2000" b="1" dirty="0" smtClean="0"/>
                  <a:t>) </a:t>
                </a:r>
                <a:r>
                  <a:rPr lang="en-GB" sz="2000" dirty="0" smtClean="0"/>
                  <a:t>Given the area is </a:t>
                </a:r>
                <a:r>
                  <a:rPr lang="en-GB" sz="2000" dirty="0"/>
                  <a:t>8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/>
                  <a:t> </a:t>
                </a:r>
                <a:r>
                  <a:rPr lang="en-GB" sz="2000" dirty="0" smtClean="0"/>
                  <a:t>cm</a:t>
                </a:r>
                <a:r>
                  <a:rPr lang="en-GB" sz="2000" baseline="30000" dirty="0" smtClean="0"/>
                  <a:t>2</a:t>
                </a:r>
                <a:r>
                  <a:rPr lang="en-GB" sz="2000" dirty="0" smtClean="0"/>
                  <a:t>. </a:t>
                </a:r>
              </a:p>
              <a:p>
                <a:r>
                  <a:rPr lang="en-GB" sz="2000" dirty="0" smtClean="0"/>
                  <a:t>What is the diameter of the original </a:t>
                </a:r>
              </a:p>
              <a:p>
                <a:r>
                  <a:rPr lang="en-GB" sz="2000" dirty="0" smtClean="0"/>
                  <a:t>full circle?</a:t>
                </a:r>
                <a:endParaRPr lang="en-GB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676" y="3444922"/>
                <a:ext cx="4809922" cy="1015663"/>
              </a:xfrm>
              <a:prstGeom prst="rect">
                <a:avLst/>
              </a:prstGeom>
              <a:blipFill>
                <a:blip r:embed="rId5"/>
                <a:stretch>
                  <a:fillRect l="-1394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4137" y="1589458"/>
                <a:ext cx="3385306" cy="1553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3200" i="1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(12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endParaRPr lang="en-GB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1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0˚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37" y="1589458"/>
                <a:ext cx="3385306" cy="1553182"/>
              </a:xfrm>
              <a:prstGeom prst="rect">
                <a:avLst/>
              </a:prstGeom>
              <a:blipFill>
                <a:blip r:embed="rId6"/>
                <a:stretch>
                  <a:fillRect b="-121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388838" y="1585323"/>
                <a:ext cx="3385306" cy="1553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3200" i="1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(12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endParaRPr lang="en-GB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32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:r>
                  <a:rPr lang="en-GB" sz="3200" b="1" dirty="0">
                    <a:solidFill>
                      <a:srgbClr val="FF0000"/>
                    </a:solidFill>
                  </a:rPr>
                  <a:t>2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0˚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838" y="1585323"/>
                <a:ext cx="3385306" cy="1553182"/>
              </a:xfrm>
              <a:prstGeom prst="rect">
                <a:avLst/>
              </a:prstGeom>
              <a:blipFill>
                <a:blip r:embed="rId7"/>
                <a:stretch>
                  <a:fillRect b="-121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461839" y="4770883"/>
                <a:ext cx="3385306" cy="156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3200" dirty="0" smtClean="0">
                  <a:solidFill>
                    <a:srgbClr val="FF0000"/>
                  </a:solidFill>
                </a:endParaRPr>
              </a:p>
              <a:p>
                <a:endParaRPr lang="en-GB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8.5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cm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39" y="4770883"/>
                <a:ext cx="3385306" cy="1561261"/>
              </a:xfrm>
              <a:prstGeom prst="rect">
                <a:avLst/>
              </a:prstGeom>
              <a:blipFill>
                <a:blip r:embed="rId8"/>
                <a:stretch>
                  <a:fillRect b="-12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6540662" y="4587050"/>
                <a:ext cx="2431593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= </a:t>
                </a:r>
                <a:r>
                  <a:rPr lang="en-GB" sz="3200" dirty="0" smtClean="0">
                    <a:solidFill>
                      <a:srgbClr val="FF0000"/>
                    </a:solidFill>
                  </a:rPr>
                  <a:t>8.5</a:t>
                </a:r>
                <a:r>
                  <a:rPr lang="en-GB" sz="32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3200" dirty="0" smtClean="0">
                    <a:solidFill>
                      <a:srgbClr val="FF0000"/>
                    </a:solidFill>
                  </a:rPr>
                  <a:t>cm</a:t>
                </a:r>
              </a:p>
              <a:p>
                <a:endParaRPr lang="en-GB" sz="1400" b="1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3200">
                    <a:solidFill>
                      <a:srgbClr val="FF0000"/>
                    </a:solidFill>
                  </a:rPr>
                  <a:t>= </a:t>
                </a:r>
                <a:r>
                  <a:rPr lang="en-GB" sz="3200" b="1" smtClean="0">
                    <a:solidFill>
                      <a:srgbClr val="FF0000"/>
                    </a:solidFill>
                  </a:rPr>
                  <a:t>17</a:t>
                </a:r>
                <a:r>
                  <a:rPr lang="en-GB" sz="3200" b="1" smtClean="0">
                    <a:solidFill>
                      <a:srgbClr val="FF0000"/>
                    </a:solidFill>
                  </a:rPr>
                  <a:t> </a:t>
                </a:r>
                <a:r>
                  <a:rPr lang="en-GB" sz="3200" b="1" dirty="0" smtClean="0">
                    <a:solidFill>
                      <a:srgbClr val="FF0000"/>
                    </a:solidFill>
                  </a:rPr>
                  <a:t>cm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662" y="4587050"/>
                <a:ext cx="2431593" cy="1292662"/>
              </a:xfrm>
              <a:prstGeom prst="rect">
                <a:avLst/>
              </a:prstGeom>
              <a:blipFill>
                <a:blip r:embed="rId9"/>
                <a:stretch>
                  <a:fillRect t="-5634" b="-145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178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4" grpId="0"/>
      <p:bldP spid="51" grpId="0"/>
      <p:bldP spid="5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209</Words>
  <Application>Microsoft Office PowerPoint</Application>
  <PresentationFormat>Widescreen</PresentationFormat>
  <Paragraphs>65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2020-01-14T07:19:09Z</dcterms:created>
  <dcterms:modified xsi:type="dcterms:W3CDTF">2020-01-19T05:13:56Z</dcterms:modified>
</cp:coreProperties>
</file>