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344CD4-81A6-416E-A2B5-3BA8AED3CC23}" v="6" dt="2022-09-14T04:53:36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2344CD4-81A6-416E-A2B5-3BA8AED3CC23}"/>
    <pc:docChg chg="modSld">
      <pc:chgData name="Stewart Gale" userId="3647ddd2-6040-41ae-a96d-232c23482af8" providerId="ADAL" clId="{22344CD4-81A6-416E-A2B5-3BA8AED3CC23}" dt="2022-09-14T04:53:36.006" v="6" actId="20577"/>
      <pc:docMkLst>
        <pc:docMk/>
      </pc:docMkLst>
      <pc:sldChg chg="modSp mod modAnim">
        <pc:chgData name="Stewart Gale" userId="3647ddd2-6040-41ae-a96d-232c23482af8" providerId="ADAL" clId="{22344CD4-81A6-416E-A2B5-3BA8AED3CC23}" dt="2022-09-14T04:53:36.006" v="6" actId="20577"/>
        <pc:sldMkLst>
          <pc:docMk/>
          <pc:sldMk cId="2299056838" sldId="259"/>
        </pc:sldMkLst>
        <pc:spChg chg="mod">
          <ac:chgData name="Stewart Gale" userId="3647ddd2-6040-41ae-a96d-232c23482af8" providerId="ADAL" clId="{22344CD4-81A6-416E-A2B5-3BA8AED3CC23}" dt="2022-09-14T04:53:36.006" v="6" actId="20577"/>
          <ac:spMkLst>
            <pc:docMk/>
            <pc:sldMk cId="2299056838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22344CD4-81A6-416E-A2B5-3BA8AED3CC23}" dt="2022-09-14T04:50:59.854" v="4" actId="207"/>
          <ac:spMkLst>
            <pc:docMk/>
            <pc:sldMk cId="2299056838" sldId="259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16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428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8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99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145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457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1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41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9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509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C0A45-3F0F-436E-BC61-6120983574CA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180C4-3334-4084-A352-9CAA5B7A8A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213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3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38051" y="266183"/>
                <a:ext cx="3458094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×10−2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10−2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1</m:t>
                        </m:r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0−2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4)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10−2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10−</m:t>
                    </m:r>
                    <m:sSup>
                      <m:sSup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3−10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−</m:t>
                    </m:r>
                    <m:r>
                      <a:rPr kumimoji="0" lang="en-GB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×2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/>
                  </a:rPr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−3</m:t>
                    </m:r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2+4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en-GB" sz="2400" kern="0" dirty="0">
                  <a:solidFill>
                    <a:prstClr val="black"/>
                  </a:solidFill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/>
                  </a:rPr>
                  <a:t>9)</a:t>
                </a:r>
                <a:r>
                  <a:rPr kumimoji="0" lang="en-GB" sz="2400" b="1" u="none" strike="noStrike" kern="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−3</m:t>
                    </m:r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2+4</m:t>
                        </m:r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×5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51" y="266183"/>
                <a:ext cx="3458094" cy="6370975"/>
              </a:xfrm>
              <a:prstGeom prst="rect">
                <a:avLst/>
              </a:prstGeom>
              <a:blipFill>
                <a:blip r:embed="rId2"/>
                <a:stretch>
                  <a:fillRect l="-2641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6700007" y="229752"/>
                <a:ext cx="4173106" cy="6325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10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+10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÷2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32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11) </a:t>
                </a:r>
                <a14:m>
                  <m:oMath xmlns:m="http://schemas.openxmlformats.org/officeDocument/2006/math">
                    <m:r>
                      <a:rPr kumimoji="0" lang="en-GB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10÷2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12) </a:t>
                </a:r>
                <a14:m>
                  <m:oMath xmlns:m="http://schemas.openxmlformats.org/officeDocument/2006/math">
                    <m:r>
                      <a:rPr kumimoji="0" lang="en-GB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</a:rPr>
                  <a:t>13) </a:t>
                </a:r>
                <a14:m>
                  <m:oMath xmlns:m="http://schemas.openxmlformats.org/officeDocument/2006/math">
                    <m:r>
                      <a:rPr kumimoji="0" lang="en-GB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457200" marR="0" lvl="0" indent="-45720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 startAt="13"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</a:rPr>
                  <a:t>14)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10+4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</a:rPr>
                  <a:t>15)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007" y="229752"/>
                <a:ext cx="4173106" cy="6325065"/>
              </a:xfrm>
              <a:prstGeom prst="rect">
                <a:avLst/>
              </a:prstGeom>
              <a:blipFill>
                <a:blip r:embed="rId3"/>
                <a:stretch>
                  <a:fillRect l="-29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08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93568" y="59349"/>
                <a:ext cx="3787844" cy="6555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Insert bracket(s) to make </a:t>
                </a:r>
              </a:p>
              <a:p>
                <a:r>
                  <a:rPr lang="en-GB" sz="2400" dirty="0"/>
                  <a:t>the calculation correct.</a:t>
                </a:r>
              </a:p>
              <a:p>
                <a:endParaRPr lang="en-GB" sz="1200" dirty="0">
                  <a:solidFill>
                    <a:schemeClr val="tx1"/>
                  </a:solidFill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</a:rPr>
                  <a:t>17)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×2=13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  <a:ea typeface="Cambria Math"/>
                </a:endParaRPr>
              </a:p>
              <a:p>
                <a:endParaRPr lang="en-GB" sz="2400" dirty="0">
                  <a:solidFill>
                    <a:schemeClr val="tx1"/>
                  </a:solidFill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</a:rPr>
                  <a:t>18)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×3=17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  <a:ea typeface="Cambria Math"/>
                </a:endParaRPr>
              </a:p>
              <a:p>
                <a:pPr marL="457200" indent="-457200">
                  <a:buAutoNum type="arabicParenR"/>
                </a:pPr>
                <a:endParaRPr lang="en-GB" sz="2400" dirty="0">
                  <a:solidFill>
                    <a:schemeClr val="tx1"/>
                  </a:solidFill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</a:rPr>
                  <a:t>19)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×3=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27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  <a:ea typeface="Cambria Math"/>
                </a:endParaRPr>
              </a:p>
              <a:p>
                <a:endParaRPr lang="en-GB" sz="2400" dirty="0">
                  <a:solidFill>
                    <a:schemeClr val="tx1"/>
                  </a:solidFill>
                  <a:ea typeface="Cambria Math"/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  <a:ea typeface="Cambria Math"/>
                  </a:rPr>
                  <a:t>20)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81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  <a:ea typeface="Cambria Math"/>
                </a:endParaRPr>
              </a:p>
              <a:p>
                <a:endParaRPr lang="en-GB" sz="2400" dirty="0">
                  <a:solidFill>
                    <a:schemeClr val="tx1"/>
                  </a:solidFill>
                  <a:ea typeface="Cambria Math"/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  <a:ea typeface="Cambria Math"/>
                  </a:rPr>
                  <a:t>21)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=41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  <a:ea typeface="Cambria Math"/>
                </a:endParaRPr>
              </a:p>
              <a:p>
                <a:pPr marL="457200" indent="-457200">
                  <a:buFontTx/>
                  <a:buAutoNum type="arabicParenR"/>
                </a:pPr>
                <a:endParaRPr lang="en-GB" sz="2400" dirty="0">
                  <a:solidFill>
                    <a:schemeClr val="tx1"/>
                  </a:solidFill>
                  <a:ea typeface="Cambria Math"/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</a:rPr>
                  <a:t>22)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=149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  <a:ea typeface="Cambria Math"/>
                </a:endParaRPr>
              </a:p>
              <a:p>
                <a:pPr marL="457200" indent="-457200">
                  <a:buFontTx/>
                  <a:buAutoNum type="arabicParenR"/>
                </a:pPr>
                <a:endParaRPr lang="en-GB" sz="2400" dirty="0">
                  <a:solidFill>
                    <a:schemeClr val="tx1"/>
                  </a:solidFill>
                  <a:ea typeface="Cambria Math"/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</a:rPr>
                  <a:t>23)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</m:e>
                      <m:sup>
                        <m: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−2=147</m:t>
                    </m:r>
                  </m:oMath>
                </a14:m>
                <a:endParaRPr lang="en-GB" sz="2400" b="0" dirty="0">
                  <a:solidFill>
                    <a:schemeClr val="tx1"/>
                  </a:solidFill>
                  <a:ea typeface="Cambria Math"/>
                </a:endParaRPr>
              </a:p>
              <a:p>
                <a:pPr marL="457200" indent="-457200">
                  <a:buFontTx/>
                  <a:buAutoNum type="arabicParenR"/>
                </a:pPr>
                <a:endParaRPr lang="en-GB" sz="2400" b="1" dirty="0">
                  <a:solidFill>
                    <a:schemeClr val="tx1"/>
                  </a:solidFill>
                  <a:ea typeface="Cambria Math"/>
                </a:endParaRPr>
              </a:p>
              <a:p>
                <a:r>
                  <a:rPr lang="en-GB" sz="2400" b="1" dirty="0">
                    <a:solidFill>
                      <a:schemeClr val="tx1"/>
                    </a:solidFill>
                  </a:rPr>
                  <a:t>24)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</a:rPr>
                      <m:t>5+4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−2 =63</m:t>
                    </m:r>
                  </m:oMath>
                </a14:m>
                <a:endParaRPr lang="en-GB" sz="2000" b="0" dirty="0">
                  <a:solidFill>
                    <a:schemeClr val="tx1"/>
                  </a:solidFill>
                  <a:ea typeface="Cambria Math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3568" y="59349"/>
                <a:ext cx="3787844" cy="6555641"/>
              </a:xfrm>
              <a:prstGeom prst="rect">
                <a:avLst/>
              </a:prstGeom>
              <a:blipFill>
                <a:blip r:embed="rId2"/>
                <a:stretch>
                  <a:fillRect l="-2415" t="-744" b="-1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C3CC68-92FF-4155-9617-D4E052655313}"/>
                  </a:ext>
                </a:extLst>
              </p:cNvPr>
              <p:cNvSpPr txBox="1"/>
              <p:nvPr/>
            </p:nvSpPr>
            <p:spPr>
              <a:xfrm>
                <a:off x="3861994" y="172545"/>
                <a:ext cx="4168102" cy="6522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9)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12+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×9=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/>
                  <a:t>10)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+9=</m:t>
                    </m:r>
                  </m:oMath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r>
                  <a:rPr lang="en-GB" sz="2800" b="1" dirty="0"/>
                  <a:t>11)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/>
                  <a:t>12)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</m:rad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−9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/>
                  <a:t>13)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>
                    <a:ea typeface="Cambria Math" panose="02040503050406030204" pitchFamily="18" charset="0"/>
                  </a:rPr>
                  <a:t>14)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b="1" dirty="0"/>
              </a:p>
              <a:p>
                <a:endParaRPr lang="en-GB" sz="2400" b="1" dirty="0"/>
              </a:p>
              <a:p>
                <a:r>
                  <a:rPr lang="en-GB" sz="2800" b="1" dirty="0"/>
                  <a:t>15)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b="1" dirty="0"/>
              </a:p>
              <a:p>
                <a:endParaRPr lang="en-GB" sz="2400" b="1" dirty="0"/>
              </a:p>
              <a:p>
                <a:r>
                  <a:rPr lang="en-GB" sz="2800" b="1" dirty="0"/>
                  <a:t>16)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C3CC68-92FF-4155-9617-D4E052655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994" y="172545"/>
                <a:ext cx="4168102" cy="6522555"/>
              </a:xfrm>
              <a:prstGeom prst="rect">
                <a:avLst/>
              </a:prstGeom>
              <a:blipFill>
                <a:blip r:embed="rId3"/>
                <a:stretch>
                  <a:fillRect l="-3075" t="-187" b="-1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129861" y="131090"/>
                <a:ext cx="3693336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1)</a:t>
                </a:r>
                <a:r>
                  <a:rPr kumimoji="0" lang="en-GB" sz="2800" b="1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2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3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4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</a:t>
                </a:r>
                <a:r>
                  <a:rPr kumimoji="0" lang="en-GB" sz="2800" b="1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5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6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7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4×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8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4×2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61" y="131090"/>
                <a:ext cx="3693336" cy="6555641"/>
              </a:xfrm>
              <a:prstGeom prst="rect">
                <a:avLst/>
              </a:prstGeom>
              <a:blipFill>
                <a:blip r:embed="rId4"/>
                <a:stretch>
                  <a:fillRect l="-3300" t="-930" b="-1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9239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6356" y="2194560"/>
            <a:ext cx="80411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1865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38051" y="266183"/>
                <a:ext cx="3458094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×10−2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10−2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1</m:t>
                        </m:r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0−2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4)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10−2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10−</m:t>
                    </m:r>
                    <m:sSup>
                      <m:sSup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3−10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</a:rPr>
                      <m:t>−</m:t>
                    </m:r>
                    <m:r>
                      <a:rPr kumimoji="0" lang="en-GB" sz="2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3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×2</m:t>
                    </m:r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L="457200" marR="0" lvl="0" indent="-45720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/>
                  </a:rPr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−3</m:t>
                    </m:r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2+4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lang="en-GB" sz="2400" kern="0" dirty="0">
                  <a:solidFill>
                    <a:prstClr val="black"/>
                  </a:solidFill>
                  <a:ea typeface="Cambria Math"/>
                </a:endParaRPr>
              </a:p>
              <a:p>
                <a:pPr marR="0" lvl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400" b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/>
                  </a:rPr>
                  <a:t>9)</a:t>
                </a:r>
                <a:r>
                  <a:rPr kumimoji="0" lang="en-GB" sz="2400" b="1" u="none" strike="noStrike" kern="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−3</m:t>
                    </m:r>
                    <m:d>
                      <m:dPr>
                        <m:ctrlP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kumimoji="0" lang="en-GB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2+4</m:t>
                        </m:r>
                        <m:r>
                          <a:rPr kumimoji="0" lang="en-GB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×5</m:t>
                        </m:r>
                      </m:e>
                    </m:d>
                    <m:r>
                      <a:rPr kumimoji="0" lang="en-GB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</m:oMath>
                </a14:m>
                <a:endParaRPr kumimoji="0" lang="en-GB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Cambria Math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51" y="266183"/>
                <a:ext cx="3458094" cy="6370975"/>
              </a:xfrm>
              <a:prstGeom prst="rect">
                <a:avLst/>
              </a:prstGeom>
              <a:blipFill>
                <a:blip r:embed="rId2"/>
                <a:stretch>
                  <a:fillRect l="-2641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502397" y="255396"/>
                <a:ext cx="58603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397" y="255396"/>
                <a:ext cx="58603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6700007" y="229752"/>
                <a:ext cx="4173106" cy="6325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10</a:t>
                </a:r>
                <a:r>
                  <a:rPr lang="en-GB" sz="2800" b="1" dirty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+10</m:t>
                    </m:r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÷2</m:t>
                    </m:r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32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11) </a:t>
                </a:r>
                <a14:m>
                  <m:oMath xmlns:m="http://schemas.openxmlformats.org/officeDocument/2006/math">
                    <m:r>
                      <a:rPr kumimoji="0" lang="en-GB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10÷2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12) </a:t>
                </a:r>
                <a14:m>
                  <m:oMath xmlns:m="http://schemas.openxmlformats.org/officeDocument/2006/math">
                    <m:r>
                      <a:rPr kumimoji="0" lang="en-GB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R="0" lvl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</a:rPr>
                  <a:t>13) </a:t>
                </a:r>
                <a14:m>
                  <m:oMath xmlns:m="http://schemas.openxmlformats.org/officeDocument/2006/math">
                    <m:r>
                      <a:rPr kumimoji="0" lang="en-GB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457200" marR="0" lvl="0" indent="-45720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arenR" startAt="13"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</a:rPr>
                  <a:t>14)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10+4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</a:rPr>
                  <a:t>15)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kumimoji="0" lang="en-GB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0" lang="en-GB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007" y="229752"/>
                <a:ext cx="4173106" cy="6325065"/>
              </a:xfrm>
              <a:prstGeom prst="rect">
                <a:avLst/>
              </a:prstGeom>
              <a:blipFill>
                <a:blip r:embed="rId4"/>
                <a:stretch>
                  <a:fillRect l="-29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3674551" y="605238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3" name="Rectangle 2"/>
          <p:cNvSpPr/>
          <p:nvPr/>
        </p:nvSpPr>
        <p:spPr>
          <a:xfrm>
            <a:off x="3158924" y="538150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82</a:t>
            </a:r>
          </a:p>
        </p:txBody>
      </p:sp>
      <p:sp>
        <p:nvSpPr>
          <p:cNvPr id="5" name="Rectangle 4"/>
          <p:cNvSpPr/>
          <p:nvPr/>
        </p:nvSpPr>
        <p:spPr>
          <a:xfrm>
            <a:off x="2721024" y="4591638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94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21024" y="3909993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65720" y="3130675"/>
            <a:ext cx="4780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-2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37320" y="2449030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21023" y="1716595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13356" y="962436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GB" sz="2800" b="1" dirty="0">
                <a:solidFill>
                  <a:srgbClr val="FF0000"/>
                </a:solidFill>
              </a:rPr>
              <a:t>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906646" y="5591983"/>
                <a:ext cx="64672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646" y="5591983"/>
                <a:ext cx="64672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583284" y="4390780"/>
                <a:ext cx="64672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284" y="4390780"/>
                <a:ext cx="64672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795522" y="3236124"/>
                <a:ext cx="64672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522" y="3236124"/>
                <a:ext cx="64672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795523" y="2194183"/>
                <a:ext cx="43448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523" y="2194183"/>
                <a:ext cx="434485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9471158" y="1193268"/>
                <a:ext cx="64672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1158" y="1193268"/>
                <a:ext cx="646725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9979337" y="266183"/>
                <a:ext cx="640778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3200" b="1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9337" y="266183"/>
                <a:ext cx="64077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06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8193568" y="59349"/>
                <a:ext cx="3787844" cy="6555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Insert bracket(s) to make </a:t>
                </a:r>
              </a:p>
              <a:p>
                <a:r>
                  <a:rPr lang="en-GB" sz="2400" dirty="0"/>
                  <a:t>the calculation correct.</a:t>
                </a:r>
              </a:p>
              <a:p>
                <a:endParaRPr lang="en-GB" sz="1200" dirty="0"/>
              </a:p>
              <a:p>
                <a:r>
                  <a:rPr lang="en-GB" sz="2400" b="1" dirty="0"/>
                  <a:t>17)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5+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(4 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×2)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=13</m:t>
                    </m:r>
                  </m:oMath>
                </a14:m>
                <a:endParaRPr lang="en-GB" sz="2400" b="0" dirty="0">
                  <a:ea typeface="Cambria Math"/>
                </a:endParaRPr>
              </a:p>
              <a:p>
                <a:endParaRPr lang="en-GB" sz="2400" dirty="0"/>
              </a:p>
              <a:p>
                <a:r>
                  <a:rPr lang="en-GB" sz="2400" b="1" dirty="0"/>
                  <a:t>18)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5+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(4 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×3)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=17</m:t>
                    </m:r>
                  </m:oMath>
                </a14:m>
                <a:endParaRPr lang="en-GB" sz="2400" b="0" dirty="0">
                  <a:ea typeface="Cambria Math"/>
                </a:endParaRPr>
              </a:p>
              <a:p>
                <a:pPr marL="457200" indent="-457200">
                  <a:buAutoNum type="arabicParenR"/>
                </a:pPr>
                <a:endParaRPr lang="en-GB" sz="2400" dirty="0"/>
              </a:p>
              <a:p>
                <a:r>
                  <a:rPr lang="en-GB" sz="2400" b="1" dirty="0"/>
                  <a:t>19)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5+4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  <m:r>
                      <a:rPr lang="en-GB" sz="2400" i="1">
                        <a:latin typeface="Cambria Math"/>
                      </a:rPr>
                      <m:t> </m:t>
                    </m:r>
                    <m:r>
                      <a:rPr lang="en-GB" sz="2400" i="1">
                        <a:latin typeface="Cambria Math"/>
                        <a:ea typeface="Cambria Math"/>
                      </a:rPr>
                      <m:t>×3=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27</m:t>
                    </m:r>
                  </m:oMath>
                </a14:m>
                <a:endParaRPr lang="en-GB" sz="2400" b="0" dirty="0">
                  <a:ea typeface="Cambria Math"/>
                </a:endParaRPr>
              </a:p>
              <a:p>
                <a:endParaRPr lang="en-GB" sz="2400" dirty="0">
                  <a:ea typeface="Cambria Math"/>
                </a:endParaRPr>
              </a:p>
              <a:p>
                <a:r>
                  <a:rPr lang="en-GB" sz="2400" b="1" dirty="0">
                    <a:ea typeface="Cambria Math"/>
                  </a:rPr>
                  <a:t>20)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5+4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  <m:r>
                      <a:rPr lang="en-GB" sz="2400" i="1">
                        <a:latin typeface="Cambria Math"/>
                      </a:rPr>
                      <m:t> </m:t>
                    </m:r>
                    <m:r>
                      <a:rPr lang="en-GB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81</m:t>
                    </m:r>
                  </m:oMath>
                </a14:m>
                <a:endParaRPr lang="en-GB" sz="2400" b="0" dirty="0">
                  <a:ea typeface="Cambria Math"/>
                </a:endParaRPr>
              </a:p>
              <a:p>
                <a:endParaRPr lang="en-GB" sz="2400" dirty="0">
                  <a:ea typeface="Cambria Math"/>
                </a:endParaRPr>
              </a:p>
              <a:p>
                <a:r>
                  <a:rPr lang="en-GB" sz="2400" b="1" dirty="0">
                    <a:ea typeface="Cambria Math"/>
                  </a:rPr>
                  <a:t>21)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5+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4 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  <m:r>
                      <a:rPr lang="en-GB" sz="2400" b="0" i="0" smtClean="0">
                        <a:latin typeface="Cambria Math"/>
                        <a:ea typeface="Cambria Math"/>
                      </a:rPr>
                      <m:t>=41</m:t>
                    </m:r>
                  </m:oMath>
                </a14:m>
                <a:endParaRPr lang="en-GB" sz="2400" b="0" dirty="0">
                  <a:ea typeface="Cambria Math"/>
                </a:endParaRPr>
              </a:p>
              <a:p>
                <a:pPr marL="457200" indent="-457200">
                  <a:buFontTx/>
                  <a:buAutoNum type="arabicParenR"/>
                </a:pPr>
                <a:endParaRPr lang="en-GB" sz="2400" dirty="0">
                  <a:ea typeface="Cambria Math"/>
                </a:endParaRPr>
              </a:p>
              <a:p>
                <a:r>
                  <a:rPr lang="en-GB" sz="2400" b="1" dirty="0"/>
                  <a:t>22)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5+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4 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  <a:ea typeface="Cambria Math"/>
                      </a:rPr>
                      <m:t>=149</m:t>
                    </m:r>
                  </m:oMath>
                </a14:m>
                <a:endParaRPr lang="en-GB" sz="2400" b="0" dirty="0">
                  <a:ea typeface="Cambria Math"/>
                </a:endParaRPr>
              </a:p>
              <a:p>
                <a:pPr marL="457200" indent="-457200">
                  <a:buFontTx/>
                  <a:buAutoNum type="arabicParenR"/>
                </a:pPr>
                <a:endParaRPr lang="en-GB" sz="2400" dirty="0">
                  <a:ea typeface="Cambria Math"/>
                </a:endParaRPr>
              </a:p>
              <a:p>
                <a:r>
                  <a:rPr lang="en-GB" sz="2400" b="1" dirty="0"/>
                  <a:t>23)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5+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4 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−2=147</m:t>
                    </m:r>
                  </m:oMath>
                </a14:m>
                <a:endParaRPr lang="en-GB" sz="2400" b="0" dirty="0">
                  <a:ea typeface="Cambria Math"/>
                </a:endParaRPr>
              </a:p>
              <a:p>
                <a:pPr marL="457200" indent="-457200">
                  <a:buFontTx/>
                  <a:buAutoNum type="arabicParenR"/>
                </a:pPr>
                <a:endParaRPr lang="en-GB" sz="2400" b="1" dirty="0">
                  <a:ea typeface="Cambria Math"/>
                </a:endParaRPr>
              </a:p>
              <a:p>
                <a:r>
                  <a:rPr lang="en-GB" sz="2400" b="1" dirty="0"/>
                  <a:t>24) </a:t>
                </a: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5+4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−2)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 =63</m:t>
                    </m:r>
                  </m:oMath>
                </a14:m>
                <a:endParaRPr lang="en-GB" sz="2000" b="0" dirty="0">
                  <a:ea typeface="Cambria Math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3568" y="59349"/>
                <a:ext cx="3787844" cy="6555641"/>
              </a:xfrm>
              <a:prstGeom prst="rect">
                <a:avLst/>
              </a:prstGeom>
              <a:blipFill>
                <a:blip r:embed="rId2"/>
                <a:stretch>
                  <a:fillRect l="-2415" t="-744" r="-161" b="-1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C3CC68-92FF-4155-9617-D4E052655313}"/>
                  </a:ext>
                </a:extLst>
              </p:cNvPr>
              <p:cNvSpPr txBox="1"/>
              <p:nvPr/>
            </p:nvSpPr>
            <p:spPr>
              <a:xfrm>
                <a:off x="3861994" y="172545"/>
                <a:ext cx="4168102" cy="6522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9)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12+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×9=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/>
                  <a:t>10)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+9=</m:t>
                    </m:r>
                  </m:oMath>
                </a14:m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r>
                  <a:rPr lang="en-GB" sz="2800" b="1" dirty="0"/>
                  <a:t>11)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/>
                  <a:t>12)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</m:rad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−9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/>
                  <a:t>13)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80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800" b="1" dirty="0">
                    <a:ea typeface="Cambria Math" panose="02040503050406030204" pitchFamily="18" charset="0"/>
                  </a:rPr>
                  <a:t>14)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b="1" dirty="0"/>
              </a:p>
              <a:p>
                <a:endParaRPr lang="en-GB" sz="2400" b="1" dirty="0"/>
              </a:p>
              <a:p>
                <a:r>
                  <a:rPr lang="en-GB" sz="2800" b="1" dirty="0"/>
                  <a:t>15)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b="1" dirty="0"/>
              </a:p>
              <a:p>
                <a:endParaRPr lang="en-GB" sz="2400" b="1" dirty="0"/>
              </a:p>
              <a:p>
                <a:r>
                  <a:rPr lang="en-GB" sz="2800" b="1" dirty="0"/>
                  <a:t>16)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</m:t>
                        </m:r>
                      </m:e>
                    </m:rad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C3CC68-92FF-4155-9617-D4E052655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994" y="172545"/>
                <a:ext cx="4168102" cy="6522555"/>
              </a:xfrm>
              <a:prstGeom prst="rect">
                <a:avLst/>
              </a:prstGeom>
              <a:blipFill>
                <a:blip r:embed="rId3"/>
                <a:stretch>
                  <a:fillRect l="-3075" t="-187" b="-1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129861" y="131090"/>
                <a:ext cx="3693336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1)</a:t>
                </a:r>
                <a:r>
                  <a:rPr kumimoji="0" lang="en-GB" sz="2800" b="1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2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3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0" lang="en-GB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4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</a:t>
                </a:r>
                <a:r>
                  <a:rPr kumimoji="0" lang="en-GB" sz="2800" b="1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5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6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7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4×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8</a:t>
                </a: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)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4×2</m:t>
                    </m:r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3)</m:t>
                        </m:r>
                      </m:e>
                      <m:sup>
                        <m:r>
                          <a:rPr kumimoji="0" lang="en-GB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61" y="131090"/>
                <a:ext cx="3693336" cy="6555641"/>
              </a:xfrm>
              <a:prstGeom prst="rect">
                <a:avLst/>
              </a:prstGeom>
              <a:blipFill>
                <a:blip r:embed="rId4"/>
                <a:stretch>
                  <a:fillRect l="-3300" t="-930" b="-1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909852" y="6091770"/>
                <a:ext cx="6960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852" y="6091770"/>
                <a:ext cx="69602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862907" y="5255629"/>
                <a:ext cx="48122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907" y="5255629"/>
                <a:ext cx="48122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862907" y="4384010"/>
                <a:ext cx="48122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907" y="4384010"/>
                <a:ext cx="48122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2909852" y="3556742"/>
                <a:ext cx="48122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852" y="3556742"/>
                <a:ext cx="481222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862907" y="2711728"/>
                <a:ext cx="9108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907" y="2711728"/>
                <a:ext cx="910827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966669" y="1840109"/>
                <a:ext cx="6960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669" y="1840109"/>
                <a:ext cx="69602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957649" y="986222"/>
                <a:ext cx="69121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𝟓𝟒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649" y="986222"/>
                <a:ext cx="69121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628873" y="141208"/>
                <a:ext cx="69121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873" y="141208"/>
                <a:ext cx="691215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944791" y="6091770"/>
                <a:ext cx="9108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𝟏𝟑𝟖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791" y="6091770"/>
                <a:ext cx="910827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228595" y="5255629"/>
                <a:ext cx="9108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𝟐𝟕𝟎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595" y="5255629"/>
                <a:ext cx="910827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944791" y="4419488"/>
                <a:ext cx="9108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791" y="4419488"/>
                <a:ext cx="910827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6800075" y="3583347"/>
                <a:ext cx="7489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75" y="3583347"/>
                <a:ext cx="748923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021110" y="2711728"/>
                <a:ext cx="96372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110" y="2711728"/>
                <a:ext cx="963725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6766188" y="1875587"/>
                <a:ext cx="6960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188" y="1875587"/>
                <a:ext cx="696024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803023" y="1039446"/>
                <a:ext cx="6960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023" y="1039446"/>
                <a:ext cx="696024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568636" y="239236"/>
                <a:ext cx="6960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636" y="239236"/>
                <a:ext cx="696024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05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598</Words>
  <Application>Microsoft Office PowerPoint</Application>
  <PresentationFormat>Widescreen</PresentationFormat>
  <Paragraphs>184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2020-05-19T06:53:19Z</dcterms:created>
  <dcterms:modified xsi:type="dcterms:W3CDTF">2022-09-14T04:53:44Z</dcterms:modified>
</cp:coreProperties>
</file>