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3" r:id="rId4"/>
    <p:sldId id="264" r:id="rId5"/>
    <p:sldId id="265" r:id="rId6"/>
    <p:sldId id="26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624DB8-9A8B-4450-8F28-43BE31334B09}" v="6" dt="2025-03-14T07:03:51.5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3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B624DB8-9A8B-4450-8F28-43BE31334B09}"/>
    <pc:docChg chg="modSld">
      <pc:chgData name="Stewart Gale" userId="3647ddd2-6040-41ae-a96d-232c23482af8" providerId="ADAL" clId="{FB624DB8-9A8B-4450-8F28-43BE31334B09}" dt="2025-03-14T07:03:51.550" v="5" actId="20577"/>
      <pc:docMkLst>
        <pc:docMk/>
      </pc:docMkLst>
      <pc:sldChg chg="addSp modSp modAnim">
        <pc:chgData name="Stewart Gale" userId="3647ddd2-6040-41ae-a96d-232c23482af8" providerId="ADAL" clId="{FB624DB8-9A8B-4450-8F28-43BE31334B09}" dt="2025-03-14T07:03:51.550" v="5" actId="20577"/>
        <pc:sldMkLst>
          <pc:docMk/>
          <pc:sldMk cId="3856211119" sldId="265"/>
        </pc:sldMkLst>
        <pc:spChg chg="mod">
          <ac:chgData name="Stewart Gale" userId="3647ddd2-6040-41ae-a96d-232c23482af8" providerId="ADAL" clId="{FB624DB8-9A8B-4450-8F28-43BE31334B09}" dt="2025-03-14T07:03:51.550" v="5" actId="20577"/>
          <ac:spMkLst>
            <pc:docMk/>
            <pc:sldMk cId="3856211119" sldId="265"/>
            <ac:spMk id="19" creationId="{00000000-0000-0000-0000-000000000000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4-03-21T07:23:05.8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24106 7600 2048 0,'1'0'0'0,"-1"0"0"15,0 0 0-15,0 0 0 0,0 0 0 0,0 0 0 16,-3-2 0-16,3 2 0 0,-6 0 0 15,6 0 0-15,-5-2 0 0,5 2 0 16,-9 2 0-16,9-2 0 0,-12 9 0 0,12-9 0 16,-14 9 0-16,14-9 0 0,-14 17 0 0,14-17 0 15,-13 18 0-15,13-18 0 0,-12 23 0 0,12-23 0 16,-9 33 0-16,9-33 0 0,-7 27 0 16,7-27 0-16,-4 28 0 0,4-28 0 0,2 24 0 15,-2-24 0-15,6 20 0 0,-6-20 0 0,17 19 0 16,-17-19 0-1,19 16 0-15,-19-16 0 0,23 10 0 0,-23-10 0 16,24 3 0-16,-24-3 0 0,28-5 0 0,-28 5 0 16,29-13 0-16,-29 13 0 0,30-14 0 0,-30 14 0 15,26-22 0-15,-26 22 0 0,22-27 0 0,-22 27 0 16,17-27 0-16,-17 27 0 0,10-33 0 0,-10 33 0 16,6-26 0-16,-6 26 0 0,3-23 0 15,-3 23 0-15,-4-20 0 0,4 20 0 0,-6-17 0 0,6 17 0 0,-6-13 0 16,6 13 0-16,-4-9 0 0,4 9 0 15,-6-7 0-15,6 7 0 0,-7-6 0 16,7 6 0-16,-7-4 0 0,7 4 0 0,-7 1 0 0,7-1 0 16,-8 5 0-16,8-5 0 0,-6 4 0 15,6-4 0-15,-4 4 0 0</inkml:trace>
  <inkml:trace contextRef="#ctx0" brushRef="#br0" timeOffset="238.06">24430 7621 2048 0,'0'1'0'15,"0"-1"0"-15,1 7 0 0,-1-7 0 0,3 13 0 16,-3-13 0-16,4 18 0 0,-4-18 0 0,4 20 0 16,-4-20 0-16,2 23 0 0,-2-23 0 0,3 23 0 0,-3-23 0 15,2 20 0-15,-2-20 0 0,0 19 0 0,0-19 0 16,1 13 0-16,-1-13 0 0,0 13 0 15,0-13 0-15,0 5 0 0,0-5 0 16,-1-1 0-16,1 1 0 0,-2-7 0 0,2 7 0 0,-3-15 0 16,1 4 0-16</inkml:trace>
  <inkml:trace contextRef="#ctx0" brushRef="#br0" timeOffset="385.36">24487 7585 2048 0,'0'2'0'15,"0"-2"0"-15,3 1 0 0,-3-1 0 16,7 4 0-1,-7-4 0-15,16 4 0 0,-16-4 0 0,20 6 0 0,-20-6 0 16,22 7 0 0,-22-7 0-16,30 7 0 0,-30-7 0 0,31 5 0 0,-31-5 0 0,40 3 0 15,-40-3 0-15,40 0 0 0,-40 0 0 0,38-2 0 16,-8 1 0-16</inkml:trace>
  <inkml:trace contextRef="#ctx0" brushRef="#br0" timeOffset="1125.12">26954 6827 2048 0,'0'0'0'0,"0"0"0"0,0-4 0 0,0 4 0 0,-1-3 0 0,1 3 0 15,-3-4 0-15,3 4 0 0,-3 0 0 0,3 0 0 16,-10 4 0-16,10-4 0 0,-19 14 0 15,19-14 0-15,-29 19 0 0,29-19 0 0,-37 34 0 16,-3 7 0-16,-1 3 0 0,2 1 0 0,2 3 0 16,1 2 0-16,-1-1 0 0,4 6 0 0,2-1 0 15,6 2 0-15,-1-1 0 0,0 4 0 16,5-1 0-16,3 1 0 16,3-3 0-16,2 1 0 0,4-1 0 0,2-3 0 15,7-53 0-15,-3 57 0 0,6 1 0 0,-3-58 0 16,8 60 0-16,6-3 0 0,-14-57 0 15,18 57 0-15,-18-57 0 0,27 54 0 0,-27-54 0 16,32 48 0-16,-32-48 0 0,38 41 0 0,-38-41 0 16,46 27 0-16,-46-27 0 0,45 19 0 15</inkml:trace>
  <inkml:trace contextRef="#ctx0" brushRef="#br0" timeOffset="1626.55">26968 7542 2048 0,'0'0'0'0,"0"0"0"16,0 4 0-16,0-4 0 0,-1 9 0 0,1-9 0 16,-2 20 0-16,2-20 0 0,-3 32 0 0,3-32 0 15,-2 33 0-15,2-33 0 0,-3 44 0 16,3-44 0-16,-1 42 0 15,1-42 0-15,-1 40 0 0,1-40 0 0,0 36 0 16,0-36 0-16,0 33 0 0,0-33 0 0,0 23 0 16,0-23 0-16,0 16 0 0,0-16 0 0,0 10 0 15,0-10 0-15,0 4 0 0,0-4 0 16,1-4 0-16,-1 4 0 0,1-19 0 0,-1 19 0 16,3-30 0-16,-3 30 0 0,8-44 0 0,2-8 0 15,-10 52 0-15,12-56 0 0,-12 56 0 0,16-58 0 16,-16 58 0-16,16-54 0 0,-16 54 0 0,19-46 0 0,-19 46 0 15,21-40 0-15,-21 40 0 0,19-28 0 0,-19 28 0 16,21-21 0-16,-21 21 0 0,25-8 0 16,-25 8 0-16,25-3 0 0,-25 3 0 0,27 7 0 15,-27-7 0-15,27 14 0 0,-27-14 0 0,28 24 0 16,-28-24 0 0,26 32 0-16,-26-32 0 0,27 41 0 0,-27-41 0 15,25 48 0-15,-25-48 0 0,19 47 0 0,-19-47 0 16,19 46 0-16,-19-46 0 0,17 45 0 0,-17-45 0 15,13 43 0-15,-13-43 0 0,11 37 0 0,-11-37 0 16,13 29 0-16,-13-29 0 0,10 21 0 16,-10-21 0-16,12 12 0 0,-12-12 0 0,11 3 0 15</inkml:trace>
  <inkml:trace contextRef="#ctx0" brushRef="#br0" timeOffset="1857.99">27857 7447 2048 0,'1'4'0'0,"-1"-4"0"15,4 12 0-15,-4-12 0 0,7 18 0 0,-7-18 0 16,8 26 0-16,-8-26 0 0,9 31 0 0,-9-31 0 16,11 36 0-16,-11-36 0 0,9 33 0 0,-9-33 0 15,7 33 0-15,-7-33 0 0,3 30 0 0,-3-30 0 16,5 28 0-1,-5-28 0-15,1 22 0 0,-1-22 0 0,2 17 0 16,-2-17 0-16,0 9 0 0,0-9 0 0,-1 4 0 16</inkml:trace>
  <inkml:trace contextRef="#ctx0" brushRef="#br0" timeOffset="2088.92">27603 7618 2048 0,'0'1'0'0,"0"-1"0"16,1 2 0-16,-1-2 0 0,7 0 0 16,-7 0 0-16,12 4 0 0,-12-4 0 0,20 2 0 15,-20-2 0-15,30 0 0 0,-30 0 0 0,37 0 0 16,-37 0 0-16,43-3 0 16,-43 3 0-16,38-3 0 0,-38 3 0 15,45-5 0-15,-45 5 0 0,46-5 0 0,-46 5 0 16,51-9 0-16,-51 9 0 0,47-6 0 0,-47 6 0 15,46-8 0-15,-46 8 0 0,40-10 0 16,-40 10 0-16,33-10 0 0</inkml:trace>
  <inkml:trace contextRef="#ctx0" brushRef="#br0" timeOffset="2359.81">28358 7334 2048 0,'0'0'0'16,"0"0"0"-16,1 5 0 0,-1-5 0 0,1 9 0 0,-1-9 0 16,4 19 0-16,-4-19 0 0,6 24 0 0,-6-24 0 15,5 32 0-15,-5-32 0 0,8 40 0 0,-8-40 0 16,6 44 0-16,-6-44 0 0,8 47 0 0,-8-47 0 16,8 44 0-16,-8-44 0 0,10 44 0 0,-10-44 0 15,7 42 0-15,-7-42 0 0,7 42 0 16,-7-42 0-16,4 33 0 0,-4-33 0 0,4 29 0 15,-4-29 0-15,2 21 0 0,-2-21 0 0,4 14 0 16,-4-14 0-16,1 5 0 0,-1-5 0 0,-1 0 0 16</inkml:trace>
  <inkml:trace contextRef="#ctx0" brushRef="#br0" timeOffset="2743.68">28539 7074 2048 0,'0'1'0'0,"0"-1"0"0,5 3 0 15,-5-3 0-15,10 10 0 0,-10-10 0 0,17 16 0 16,-17-16 0 0,28 24 0-16,-28-24 0 0,36 29 0 0,-36-29 0 15,39 36 0-15,1 2 0 0,-40-38 0 16,41 45 0-16,1-2 0 0,-5 2 0 0,-2-2 0 15,-35-43 0-15,33 49 0 0,0 0 0 0,-6-3 0 16,-27-46 0-16,31 51 0 0,-5 0 0 0,-26-51 0 0,26 56 0 16,-5-3 0-16,-21-53 0 0,18 55 0 0,-5-1 0 15,-13-54 0-15,7 56 0 0,-7-56 0 0,1 56 0 16,-1-56 0-16,-6 56 0 0,6-56 0 0,-13 56 0 16,13-56 0-16,-20 53 0 0,20-53 0 15,-27 51 0-15,27-51 0 0,-34 48 0 0,-5-7 0 16,39-41 0-16,-45 35 0 0,45-35 0 0,-48 22 0 15,48-22 0-15,-52 8 0 0,52-8 0 0,-46 0 0 16,46 0 0 0,-38-4 0-16</inkml:trace>
  <inkml:trace contextRef="#ctx0" brushRef="#br0" timeOffset="3229.59">28885 6748 2048 0,'0'0'0'0,"0"0"0"0,1-2 0 15,-1 2 0-15,5-1 0 0,-5 1 0 0,9-10 0 16,-9 10 0-16,19-10 0 0,-19 10 0 0,18-13 0 16,-18 13 0-16,21-10 0 0,-21 10 0 0,23-10 0 15,-23 10 0-15,24-9 0 0,-24 9 0 0,19-2 0 16,-19 2 0 0,19 2 0-16,-19-2 0 0,13 8 0 0,-13-8 0 15,9 13 0-15,-9-13 0 0,0 19 0 16,0-19 0-16,-7 22 0 0,7-22 0 0,-13 23 0 15,13-23 0-15,-16 22 0 0,16-22 0 0,-17 20 0 16,17-20 0-16,-14 17 0 0,14-17 0 0,-14 12 0 16,14-12 0-16,-7 12 0 0,7-12 0 0,-5 7 0 15,5-7 0-15,1 9 0 0,-1-9 0 0,9 9 0 0,-9-9 0 16,19 6 0-16,-19-6 0 0,23 5 0 0,-23-5 0 16,30 5 0-16,-30-5 0 0,38 3 0 15,-38-3 0-15,37 1 0 16,-37-1 0-16,36 2 0 0,-36-2 0 0,34 0 0 15,-34 0 0-15,30 1 0 0,-30-1 0 0,24 0 0 16,-7-7 0-16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CE63D-3044-4EEB-9642-03D538F68BA9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91058-70E9-4911-A3F2-C0B92B322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628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CE63D-3044-4EEB-9642-03D538F68BA9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91058-70E9-4911-A3F2-C0B92B322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466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CE63D-3044-4EEB-9642-03D538F68BA9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91058-70E9-4911-A3F2-C0B92B322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7932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CE63D-3044-4EEB-9642-03D538F68BA9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91058-70E9-4911-A3F2-C0B92B322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037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CE63D-3044-4EEB-9642-03D538F68BA9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91058-70E9-4911-A3F2-C0B92B322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179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CE63D-3044-4EEB-9642-03D538F68BA9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91058-70E9-4911-A3F2-C0B92B322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4271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CE63D-3044-4EEB-9642-03D538F68BA9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91058-70E9-4911-A3F2-C0B92B322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764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CE63D-3044-4EEB-9642-03D538F68BA9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91058-70E9-4911-A3F2-C0B92B322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920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CE63D-3044-4EEB-9642-03D538F68BA9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91058-70E9-4911-A3F2-C0B92B322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1403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CE63D-3044-4EEB-9642-03D538F68BA9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91058-70E9-4911-A3F2-C0B92B322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5733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CE63D-3044-4EEB-9642-03D538F68BA9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91058-70E9-4911-A3F2-C0B92B322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057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CE63D-3044-4EEB-9642-03D538F68BA9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91058-70E9-4911-A3F2-C0B92B322E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224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customXml" Target="../ink/ink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2729" y="988970"/>
            <a:ext cx="56458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1)  </a:t>
            </a:r>
            <a:r>
              <a:rPr lang="en-GB" sz="4400" dirty="0"/>
              <a:t>5, 14, 27, 44, 65, …..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2729" y="5824137"/>
            <a:ext cx="65131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5)  </a:t>
            </a:r>
            <a:r>
              <a:rPr lang="en-GB" sz="4400" dirty="0"/>
              <a:t>19, 39, 67, 103, 147, …..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2730" y="2151248"/>
            <a:ext cx="59007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2)  </a:t>
            </a:r>
            <a:r>
              <a:rPr lang="en-GB" sz="4400" dirty="0"/>
              <a:t>12, 21, 36, 57, 84, …..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2729" y="3330548"/>
            <a:ext cx="5789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3)  </a:t>
            </a:r>
            <a:r>
              <a:rPr lang="en-GB" sz="4400" dirty="0"/>
              <a:t>11, 24, 41, 62, 87, …..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2729" y="4595972"/>
            <a:ext cx="60060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4)  </a:t>
            </a:r>
            <a:r>
              <a:rPr lang="en-GB" sz="4400" dirty="0"/>
              <a:t>12, 24, 40, 60, 84, …..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0" y="133005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Find the nth term of the following quadratics Sequences </a:t>
            </a:r>
          </a:p>
        </p:txBody>
      </p:sp>
    </p:spTree>
    <p:extLst>
      <p:ext uri="{BB962C8B-B14F-4D97-AF65-F5344CB8AC3E}">
        <p14:creationId xmlns:p14="http://schemas.microsoft.com/office/powerpoint/2010/main" val="2431080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52263" t="52388" r="14457" b="28111"/>
          <a:stretch/>
        </p:blipFill>
        <p:spPr bwMode="auto">
          <a:xfrm>
            <a:off x="681640" y="1947146"/>
            <a:ext cx="3783902" cy="13625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3"/>
          <a:srcRect l="54489" t="42001" r="17568" b="36767"/>
          <a:stretch/>
        </p:blipFill>
        <p:spPr bwMode="auto">
          <a:xfrm>
            <a:off x="778244" y="5369352"/>
            <a:ext cx="3602458" cy="13085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2" name="Picture 31"/>
          <p:cNvPicPr/>
          <p:nvPr/>
        </p:nvPicPr>
        <p:blipFill rotWithShape="1">
          <a:blip r:embed="rId2"/>
          <a:srcRect l="15591" t="52380" r="54814" b="28214"/>
          <a:stretch/>
        </p:blipFill>
        <p:spPr bwMode="auto">
          <a:xfrm>
            <a:off x="871016" y="184125"/>
            <a:ext cx="3509685" cy="13514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3" name="Picture 32"/>
          <p:cNvPicPr/>
          <p:nvPr/>
        </p:nvPicPr>
        <p:blipFill rotWithShape="1">
          <a:blip r:embed="rId3"/>
          <a:srcRect l="13421" t="42235" r="51737" b="38217"/>
          <a:stretch/>
        </p:blipFill>
        <p:spPr bwMode="auto">
          <a:xfrm>
            <a:off x="681640" y="3708307"/>
            <a:ext cx="3750651" cy="13679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4" name="Picture 33"/>
          <p:cNvPicPr/>
          <p:nvPr/>
        </p:nvPicPr>
        <p:blipFill rotWithShape="1">
          <a:blip r:embed="rId4"/>
          <a:srcRect l="14655" t="40719" r="50779" b="36932"/>
          <a:stretch/>
        </p:blipFill>
        <p:spPr bwMode="auto">
          <a:xfrm>
            <a:off x="6435003" y="255862"/>
            <a:ext cx="4195157" cy="16884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5" name="Picture 34"/>
          <p:cNvPicPr/>
          <p:nvPr/>
        </p:nvPicPr>
        <p:blipFill rotWithShape="1">
          <a:blip r:embed="rId4"/>
          <a:srcRect l="51940" t="40772" r="15047" b="39935"/>
          <a:stretch/>
        </p:blipFill>
        <p:spPr bwMode="auto">
          <a:xfrm>
            <a:off x="6580907" y="2165527"/>
            <a:ext cx="3746271" cy="12690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6" name="Picture 35"/>
          <p:cNvPicPr/>
          <p:nvPr/>
        </p:nvPicPr>
        <p:blipFill rotWithShape="1">
          <a:blip r:embed="rId5"/>
          <a:srcRect l="14769" t="30255" r="53191" b="53888"/>
          <a:stretch/>
        </p:blipFill>
        <p:spPr bwMode="auto">
          <a:xfrm>
            <a:off x="6680659" y="3839305"/>
            <a:ext cx="4009508" cy="12358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7" name="Picture 36"/>
          <p:cNvPicPr/>
          <p:nvPr/>
        </p:nvPicPr>
        <p:blipFill rotWithShape="1">
          <a:blip r:embed="rId5"/>
          <a:srcRect l="50726" t="30020" r="14603" b="53266"/>
          <a:stretch/>
        </p:blipFill>
        <p:spPr bwMode="auto">
          <a:xfrm>
            <a:off x="6580907" y="5374894"/>
            <a:ext cx="4566457" cy="13724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9475" y="98300"/>
            <a:ext cx="552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1)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2976" y="1867159"/>
            <a:ext cx="552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2)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975" y="3636018"/>
            <a:ext cx="552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3)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975" y="5286224"/>
            <a:ext cx="552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4)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949338" y="184125"/>
            <a:ext cx="552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5)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82839" y="1952984"/>
            <a:ext cx="552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6)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882838" y="3638713"/>
            <a:ext cx="552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7)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882838" y="5372049"/>
            <a:ext cx="552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8)</a:t>
            </a:r>
          </a:p>
        </p:txBody>
      </p:sp>
    </p:spTree>
    <p:extLst>
      <p:ext uri="{BB962C8B-B14F-4D97-AF65-F5344CB8AC3E}">
        <p14:creationId xmlns:p14="http://schemas.microsoft.com/office/powerpoint/2010/main" val="197379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27566" y="2128058"/>
            <a:ext cx="79081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431945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2729" y="739588"/>
            <a:ext cx="56458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1)  </a:t>
            </a:r>
            <a:r>
              <a:rPr lang="en-GB" sz="4400" dirty="0"/>
              <a:t>5, 14, 27, 44, 65, …..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2729" y="5574755"/>
            <a:ext cx="65131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5)  </a:t>
            </a:r>
            <a:r>
              <a:rPr lang="en-GB" sz="4400" dirty="0"/>
              <a:t>19, 39, 67, 103, 147, …..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2730" y="1901866"/>
            <a:ext cx="59007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2)  </a:t>
            </a:r>
            <a:r>
              <a:rPr lang="en-GB" sz="4400" dirty="0"/>
              <a:t>12, 21, 36, 57, 84, …..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2729" y="3081166"/>
            <a:ext cx="5789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3)  </a:t>
            </a:r>
            <a:r>
              <a:rPr lang="en-GB" sz="4400" dirty="0"/>
              <a:t>11, 24, 41, 62, 87, …..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2729" y="4346590"/>
            <a:ext cx="60060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4)  </a:t>
            </a:r>
            <a:r>
              <a:rPr lang="en-GB" sz="4400" dirty="0"/>
              <a:t>12, 24, 40, 60, 84, …..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Find the nth term of the following quadratics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907577" y="760079"/>
            <a:ext cx="22444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FF0000"/>
                </a:solidFill>
              </a:rPr>
              <a:t>2n</a:t>
            </a:r>
            <a:r>
              <a:rPr lang="en-GB" sz="4400" baseline="30000" dirty="0">
                <a:solidFill>
                  <a:srgbClr val="FF0000"/>
                </a:solidFill>
              </a:rPr>
              <a:t>2</a:t>
            </a:r>
            <a:r>
              <a:rPr lang="en-GB" sz="4400" dirty="0">
                <a:solidFill>
                  <a:srgbClr val="FF0000"/>
                </a:solidFill>
              </a:rPr>
              <a:t> + 3n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24997" y="5577033"/>
            <a:ext cx="29787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FF0000"/>
                </a:solidFill>
              </a:rPr>
              <a:t>4n</a:t>
            </a:r>
            <a:r>
              <a:rPr lang="en-GB" sz="4400" baseline="30000" dirty="0">
                <a:solidFill>
                  <a:srgbClr val="FF0000"/>
                </a:solidFill>
              </a:rPr>
              <a:t>2</a:t>
            </a:r>
            <a:r>
              <a:rPr lang="en-GB" sz="4400" dirty="0">
                <a:solidFill>
                  <a:srgbClr val="FF0000"/>
                </a:solidFill>
              </a:rPr>
              <a:t> + 8n + 7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0" y="1924465"/>
            <a:ext cx="18675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FF0000"/>
                </a:solidFill>
              </a:rPr>
              <a:t>3n</a:t>
            </a:r>
            <a:r>
              <a:rPr lang="en-GB" sz="4400" baseline="30000" dirty="0">
                <a:solidFill>
                  <a:srgbClr val="FF0000"/>
                </a:solidFill>
              </a:rPr>
              <a:t>2</a:t>
            </a:r>
            <a:r>
              <a:rPr lang="en-GB" sz="4400" dirty="0">
                <a:solidFill>
                  <a:srgbClr val="FF0000"/>
                </a:solidFill>
              </a:rPr>
              <a:t> + 9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62503" y="3127541"/>
            <a:ext cx="30341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FF0000"/>
                </a:solidFill>
              </a:rPr>
              <a:t>2n</a:t>
            </a:r>
            <a:r>
              <a:rPr lang="en-GB" sz="4400" baseline="30000" dirty="0">
                <a:solidFill>
                  <a:srgbClr val="FF0000"/>
                </a:solidFill>
              </a:rPr>
              <a:t>2</a:t>
            </a:r>
            <a:r>
              <a:rPr lang="en-GB" sz="4400" dirty="0">
                <a:solidFill>
                  <a:srgbClr val="FF0000"/>
                </a:solidFill>
              </a:rPr>
              <a:t> + 7n + 2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12625" y="4344312"/>
            <a:ext cx="30341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FF0000"/>
                </a:solidFill>
              </a:rPr>
              <a:t>2n</a:t>
            </a:r>
            <a:r>
              <a:rPr lang="en-GB" sz="4400" baseline="30000" dirty="0">
                <a:solidFill>
                  <a:srgbClr val="FF0000"/>
                </a:solidFill>
              </a:rPr>
              <a:t>2</a:t>
            </a:r>
            <a:r>
              <a:rPr lang="en-GB" sz="4400" dirty="0">
                <a:solidFill>
                  <a:srgbClr val="FF0000"/>
                </a:solidFill>
              </a:rPr>
              <a:t> + 6n + 4</a:t>
            </a:r>
          </a:p>
        </p:txBody>
      </p:sp>
    </p:spTree>
    <p:extLst>
      <p:ext uri="{BB962C8B-B14F-4D97-AF65-F5344CB8AC3E}">
        <p14:creationId xmlns:p14="http://schemas.microsoft.com/office/powerpoint/2010/main" val="876226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2" grpId="0"/>
      <p:bldP spid="14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52263" t="52388" r="14457" b="28111"/>
          <a:stretch/>
        </p:blipFill>
        <p:spPr bwMode="auto">
          <a:xfrm>
            <a:off x="681640" y="1947146"/>
            <a:ext cx="3783902" cy="13625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3"/>
          <a:srcRect l="54489" t="42001" r="17568" b="36767"/>
          <a:stretch/>
        </p:blipFill>
        <p:spPr bwMode="auto">
          <a:xfrm>
            <a:off x="778244" y="5369352"/>
            <a:ext cx="3602458" cy="13085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2" name="Picture 31"/>
          <p:cNvPicPr/>
          <p:nvPr/>
        </p:nvPicPr>
        <p:blipFill rotWithShape="1">
          <a:blip r:embed="rId2"/>
          <a:srcRect l="15591" t="52380" r="54814" b="28214"/>
          <a:stretch/>
        </p:blipFill>
        <p:spPr bwMode="auto">
          <a:xfrm>
            <a:off x="871016" y="184125"/>
            <a:ext cx="3509685" cy="13514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3" name="Picture 32"/>
          <p:cNvPicPr/>
          <p:nvPr/>
        </p:nvPicPr>
        <p:blipFill rotWithShape="1">
          <a:blip r:embed="rId3"/>
          <a:srcRect l="13421" t="42235" r="51737" b="38217"/>
          <a:stretch/>
        </p:blipFill>
        <p:spPr bwMode="auto">
          <a:xfrm>
            <a:off x="681640" y="3708307"/>
            <a:ext cx="3750651" cy="13679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9475" y="98300"/>
            <a:ext cx="552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1)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2976" y="1867159"/>
            <a:ext cx="552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2)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975" y="3636018"/>
            <a:ext cx="552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3)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975" y="5286224"/>
            <a:ext cx="552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4)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55224" y="509841"/>
            <a:ext cx="756938" cy="8901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48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en-GB" sz="4800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4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055224" y="2255170"/>
            <a:ext cx="3062057" cy="8901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48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en-GB" sz="4800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48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+ 2n </a:t>
            </a:r>
            <a:r>
              <a:rPr lang="en-GB" sz="480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+ 1</a:t>
            </a:r>
            <a:endParaRPr lang="en-GB" sz="4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100313" y="4044955"/>
            <a:ext cx="2686954" cy="8901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48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en-GB" sz="4800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48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+ n + 1</a:t>
            </a:r>
            <a:endParaRPr lang="en-GB" sz="4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161850" y="5648321"/>
            <a:ext cx="1744388" cy="8901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48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en-GB" sz="4800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48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+ n</a:t>
            </a:r>
            <a:endParaRPr lang="en-GB" sz="4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013DB5A-2DA1-CFF3-5B02-61F4F710B0B4}"/>
                  </a:ext>
                </a:extLst>
              </p14:cNvPr>
              <p14:cNvContentPartPr/>
              <p14:nvPr/>
            </p14:nvContentPartPr>
            <p14:xfrm>
              <a:off x="8639640" y="2405160"/>
              <a:ext cx="1897920" cy="6022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013DB5A-2DA1-CFF3-5B02-61F4F710B0B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630280" y="2395800"/>
                <a:ext cx="1916640" cy="62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5621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/>
          <p:nvPr/>
        </p:nvPicPr>
        <p:blipFill rotWithShape="1">
          <a:blip r:embed="rId2"/>
          <a:srcRect l="14655" t="40719" r="50779" b="36932"/>
          <a:stretch/>
        </p:blipFill>
        <p:spPr bwMode="auto">
          <a:xfrm>
            <a:off x="887643" y="222611"/>
            <a:ext cx="4195157" cy="16884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5" name="Picture 34"/>
          <p:cNvPicPr/>
          <p:nvPr/>
        </p:nvPicPr>
        <p:blipFill rotWithShape="1">
          <a:blip r:embed="rId2"/>
          <a:srcRect l="51940" t="40772" r="15047" b="39935"/>
          <a:stretch/>
        </p:blipFill>
        <p:spPr bwMode="auto">
          <a:xfrm>
            <a:off x="1033547" y="2132276"/>
            <a:ext cx="3746271" cy="12690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6" name="Picture 35"/>
          <p:cNvPicPr/>
          <p:nvPr/>
        </p:nvPicPr>
        <p:blipFill rotWithShape="1">
          <a:blip r:embed="rId3"/>
          <a:srcRect l="14769" t="30255" r="53191" b="53888"/>
          <a:stretch/>
        </p:blipFill>
        <p:spPr bwMode="auto">
          <a:xfrm>
            <a:off x="1133299" y="3806054"/>
            <a:ext cx="4009508" cy="12358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7" name="Picture 36"/>
          <p:cNvPicPr/>
          <p:nvPr/>
        </p:nvPicPr>
        <p:blipFill rotWithShape="1">
          <a:blip r:embed="rId3"/>
          <a:srcRect l="50726" t="30020" r="14603" b="53266"/>
          <a:stretch/>
        </p:blipFill>
        <p:spPr bwMode="auto">
          <a:xfrm>
            <a:off x="1033547" y="5341643"/>
            <a:ext cx="4566457" cy="13724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401978" y="150874"/>
            <a:ext cx="552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5)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35479" y="1919733"/>
            <a:ext cx="552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6)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35478" y="3605462"/>
            <a:ext cx="552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7)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35478" y="5338798"/>
            <a:ext cx="552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8)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32831" y="655001"/>
            <a:ext cx="1053494" cy="8236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44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3n</a:t>
            </a:r>
            <a:r>
              <a:rPr lang="en-GB" sz="4400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4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009450" y="2354970"/>
            <a:ext cx="1685077" cy="8236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44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2n + 1</a:t>
            </a:r>
            <a:endParaRPr lang="en-GB" sz="4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009450" y="4134692"/>
            <a:ext cx="3161443" cy="8710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44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2n</a:t>
            </a:r>
            <a:r>
              <a:rPr lang="en-GB" sz="4400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44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+ 2n + 1</a:t>
            </a:r>
            <a:endParaRPr lang="en-GB" sz="4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132831" y="5804593"/>
            <a:ext cx="195598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en-GB" sz="4400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44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+ 3n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782074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227</Words>
  <Application>Microsoft Office PowerPoint</Application>
  <PresentationFormat>Widescreen</PresentationFormat>
  <Paragraphs>42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11</cp:revision>
  <dcterms:created xsi:type="dcterms:W3CDTF">2016-01-27T12:06:33Z</dcterms:created>
  <dcterms:modified xsi:type="dcterms:W3CDTF">2025-03-14T07:04:02Z</dcterms:modified>
</cp:coreProperties>
</file>