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7" r:id="rId2"/>
    <p:sldId id="256" r:id="rId3"/>
    <p:sldId id="261" r:id="rId4"/>
    <p:sldId id="267" r:id="rId5"/>
    <p:sldId id="268" r:id="rId6"/>
    <p:sldId id="269" r:id="rId7"/>
    <p:sldId id="270" r:id="rId8"/>
    <p:sldId id="271" r:id="rId9"/>
    <p:sldId id="272" r:id="rId10"/>
    <p:sldId id="263" r:id="rId11"/>
    <p:sldId id="273" r:id="rId12"/>
    <p:sldId id="274" r:id="rId13"/>
    <p:sldId id="275" r:id="rId14"/>
    <p:sldId id="276" r:id="rId15"/>
    <p:sldId id="258" r:id="rId16"/>
    <p:sldId id="264" r:id="rId17"/>
    <p:sldId id="265" r:id="rId18"/>
    <p:sldId id="259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B07BD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DDAB4C4-9467-4FB7-8B11-AF9730C483FB}" v="7" dt="2022-11-11T05:56:23.09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19" autoAdjust="0"/>
    <p:restoredTop sz="94660"/>
  </p:normalViewPr>
  <p:slideViewPr>
    <p:cSldViewPr snapToGrid="0">
      <p:cViewPr varScale="1">
        <p:scale>
          <a:sx n="88" d="100"/>
          <a:sy n="88" d="100"/>
        </p:scale>
        <p:origin x="69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16/11/relationships/changesInfo" Target="changesInfos/changesInfo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9DDAB4C4-9467-4FB7-8B11-AF9730C483FB}"/>
    <pc:docChg chg="custSel addSld delSld modSld sldOrd">
      <pc:chgData name="Stewart Gale" userId="3647ddd2-6040-41ae-a96d-232c23482af8" providerId="ADAL" clId="{9DDAB4C4-9467-4FB7-8B11-AF9730C483FB}" dt="2022-11-11T05:56:32.777" v="47" actId="47"/>
      <pc:docMkLst>
        <pc:docMk/>
      </pc:docMkLst>
      <pc:sldChg chg="addSp modSp mod">
        <pc:chgData name="Stewart Gale" userId="3647ddd2-6040-41ae-a96d-232c23482af8" providerId="ADAL" clId="{9DDAB4C4-9467-4FB7-8B11-AF9730C483FB}" dt="2022-11-11T05:56:29.725" v="46" actId="1076"/>
        <pc:sldMkLst>
          <pc:docMk/>
          <pc:sldMk cId="1149852778" sldId="256"/>
        </pc:sldMkLst>
        <pc:spChg chg="add mod">
          <ac:chgData name="Stewart Gale" userId="3647ddd2-6040-41ae-a96d-232c23482af8" providerId="ADAL" clId="{9DDAB4C4-9467-4FB7-8B11-AF9730C483FB}" dt="2022-11-11T05:56:29.725" v="46" actId="1076"/>
          <ac:spMkLst>
            <pc:docMk/>
            <pc:sldMk cId="1149852778" sldId="256"/>
            <ac:spMk id="3" creationId="{118DA227-FB1E-1406-916E-736B0903C2DB}"/>
          </ac:spMkLst>
        </pc:spChg>
        <pc:graphicFrameChg chg="mod modGraphic">
          <ac:chgData name="Stewart Gale" userId="3647ddd2-6040-41ae-a96d-232c23482af8" providerId="ADAL" clId="{9DDAB4C4-9467-4FB7-8B11-AF9730C483FB}" dt="2022-11-11T05:56:27.278" v="45" actId="1076"/>
          <ac:graphicFrameMkLst>
            <pc:docMk/>
            <pc:sldMk cId="1149852778" sldId="256"/>
            <ac:graphicFrameMk id="6" creationId="{00000000-0000-0000-0000-000000000000}"/>
          </ac:graphicFrameMkLst>
        </pc:graphicFrameChg>
        <pc:picChg chg="mod">
          <ac:chgData name="Stewart Gale" userId="3647ddd2-6040-41ae-a96d-232c23482af8" providerId="ADAL" clId="{9DDAB4C4-9467-4FB7-8B11-AF9730C483FB}" dt="2022-11-11T05:56:23.099" v="44" actId="1076"/>
          <ac:picMkLst>
            <pc:docMk/>
            <pc:sldMk cId="1149852778" sldId="256"/>
            <ac:picMk id="1026" creationId="{00000000-0000-0000-0000-000000000000}"/>
          </ac:picMkLst>
        </pc:picChg>
      </pc:sldChg>
      <pc:sldChg chg="delSp modSp del mod">
        <pc:chgData name="Stewart Gale" userId="3647ddd2-6040-41ae-a96d-232c23482af8" providerId="ADAL" clId="{9DDAB4C4-9467-4FB7-8B11-AF9730C483FB}" dt="2022-11-11T05:56:32.777" v="47" actId="47"/>
        <pc:sldMkLst>
          <pc:docMk/>
          <pc:sldMk cId="3634589250" sldId="266"/>
        </pc:sldMkLst>
        <pc:spChg chg="del">
          <ac:chgData name="Stewart Gale" userId="3647ddd2-6040-41ae-a96d-232c23482af8" providerId="ADAL" clId="{9DDAB4C4-9467-4FB7-8B11-AF9730C483FB}" dt="2022-11-11T05:55:09.949" v="13" actId="478"/>
          <ac:spMkLst>
            <pc:docMk/>
            <pc:sldMk cId="3634589250" sldId="266"/>
            <ac:spMk id="4" creationId="{00000000-0000-0000-0000-000000000000}"/>
          </ac:spMkLst>
        </pc:spChg>
        <pc:graphicFrameChg chg="mod">
          <ac:chgData name="Stewart Gale" userId="3647ddd2-6040-41ae-a96d-232c23482af8" providerId="ADAL" clId="{9DDAB4C4-9467-4FB7-8B11-AF9730C483FB}" dt="2022-11-11T05:55:44.317" v="23" actId="21"/>
          <ac:graphicFrameMkLst>
            <pc:docMk/>
            <pc:sldMk cId="3634589250" sldId="266"/>
            <ac:graphicFrameMk id="6" creationId="{00000000-0000-0000-0000-000000000000}"/>
          </ac:graphicFrameMkLst>
        </pc:graphicFrameChg>
        <pc:picChg chg="mod">
          <ac:chgData name="Stewart Gale" userId="3647ddd2-6040-41ae-a96d-232c23482af8" providerId="ADAL" clId="{9DDAB4C4-9467-4FB7-8B11-AF9730C483FB}" dt="2022-11-11T05:55:11.854" v="14" actId="1076"/>
          <ac:picMkLst>
            <pc:docMk/>
            <pc:sldMk cId="3634589250" sldId="266"/>
            <ac:picMk id="1026" creationId="{00000000-0000-0000-0000-000000000000}"/>
          </ac:picMkLst>
        </pc:picChg>
      </pc:sldChg>
      <pc:sldChg chg="delSp modSp add mod ord">
        <pc:chgData name="Stewart Gale" userId="3647ddd2-6040-41ae-a96d-232c23482af8" providerId="ADAL" clId="{9DDAB4C4-9467-4FB7-8B11-AF9730C483FB}" dt="2022-11-11T05:55:04.826" v="12" actId="1076"/>
        <pc:sldMkLst>
          <pc:docMk/>
          <pc:sldMk cId="2607521634" sldId="277"/>
        </pc:sldMkLst>
        <pc:spChg chg="mod">
          <ac:chgData name="Stewart Gale" userId="3647ddd2-6040-41ae-a96d-232c23482af8" providerId="ADAL" clId="{9DDAB4C4-9467-4FB7-8B11-AF9730C483FB}" dt="2022-11-11T05:55:04.826" v="12" actId="1076"/>
          <ac:spMkLst>
            <pc:docMk/>
            <pc:sldMk cId="2607521634" sldId="277"/>
            <ac:spMk id="4" creationId="{00000000-0000-0000-0000-000000000000}"/>
          </ac:spMkLst>
        </pc:spChg>
        <pc:graphicFrameChg chg="del">
          <ac:chgData name="Stewart Gale" userId="3647ddd2-6040-41ae-a96d-232c23482af8" providerId="ADAL" clId="{9DDAB4C4-9467-4FB7-8B11-AF9730C483FB}" dt="2022-11-11T05:54:55.698" v="3" actId="478"/>
          <ac:graphicFrameMkLst>
            <pc:docMk/>
            <pc:sldMk cId="2607521634" sldId="277"/>
            <ac:graphicFrameMk id="6" creationId="{00000000-0000-0000-0000-000000000000}"/>
          </ac:graphicFrameMkLst>
        </pc:graphicFrameChg>
        <pc:picChg chg="del">
          <ac:chgData name="Stewart Gale" userId="3647ddd2-6040-41ae-a96d-232c23482af8" providerId="ADAL" clId="{9DDAB4C4-9467-4FB7-8B11-AF9730C483FB}" dt="2022-11-11T05:54:55.698" v="3" actId="478"/>
          <ac:picMkLst>
            <pc:docMk/>
            <pc:sldMk cId="2607521634" sldId="277"/>
            <ac:picMk id="1026" creationId="{00000000-0000-0000-0000-000000000000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D11855-87CB-49B1-986B-4F0374533372}" type="datetimeFigureOut">
              <a:rPr lang="en-GB" smtClean="0"/>
              <a:t>11/11/2022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B25043-057D-4759-853D-01E7EEDB359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529932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D11855-87CB-49B1-986B-4F0374533372}" type="datetimeFigureOut">
              <a:rPr lang="en-GB" smtClean="0"/>
              <a:t>11/11/2022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B25043-057D-4759-853D-01E7EEDB359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74630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D11855-87CB-49B1-986B-4F0374533372}" type="datetimeFigureOut">
              <a:rPr lang="en-GB" smtClean="0"/>
              <a:t>11/11/2022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B25043-057D-4759-853D-01E7EEDB359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536553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D11855-87CB-49B1-986B-4F0374533372}" type="datetimeFigureOut">
              <a:rPr lang="en-GB" smtClean="0"/>
              <a:t>11/11/2022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B25043-057D-4759-853D-01E7EEDB359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765788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D11855-87CB-49B1-986B-4F0374533372}" type="datetimeFigureOut">
              <a:rPr lang="en-GB" smtClean="0"/>
              <a:t>11/11/2022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B25043-057D-4759-853D-01E7EEDB359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064035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D11855-87CB-49B1-986B-4F0374533372}" type="datetimeFigureOut">
              <a:rPr lang="en-GB" smtClean="0"/>
              <a:t>11/11/2022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B25043-057D-4759-853D-01E7EEDB359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246344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D11855-87CB-49B1-986B-4F0374533372}" type="datetimeFigureOut">
              <a:rPr lang="en-GB" smtClean="0"/>
              <a:t>11/11/2022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B25043-057D-4759-853D-01E7EEDB359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603453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D11855-87CB-49B1-986B-4F0374533372}" type="datetimeFigureOut">
              <a:rPr lang="en-GB" smtClean="0"/>
              <a:t>11/11/2022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B25043-057D-4759-853D-01E7EEDB359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844800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D11855-87CB-49B1-986B-4F0374533372}" type="datetimeFigureOut">
              <a:rPr lang="en-GB" smtClean="0"/>
              <a:t>11/11/2022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B25043-057D-4759-853D-01E7EEDB359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460262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D11855-87CB-49B1-986B-4F0374533372}" type="datetimeFigureOut">
              <a:rPr lang="en-GB" smtClean="0"/>
              <a:t>11/11/2022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B25043-057D-4759-853D-01E7EEDB359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13571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D11855-87CB-49B1-986B-4F0374533372}" type="datetimeFigureOut">
              <a:rPr lang="en-GB" smtClean="0"/>
              <a:t>11/11/2022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B25043-057D-4759-853D-01E7EEDB359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822307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D11855-87CB-49B1-986B-4F0374533372}" type="datetimeFigureOut">
              <a:rPr lang="en-GB" smtClean="0"/>
              <a:t>11/11/2022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B25043-057D-4759-853D-01E7EEDB359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791149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png"/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0.png"/><Relationship Id="rId2" Type="http://schemas.openxmlformats.org/officeDocument/2006/relationships/image" Target="../media/image13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865414" y="1061476"/>
            <a:ext cx="10107386" cy="43396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3800" b="1" i="0" u="sng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LO: Inverse </a:t>
            </a:r>
          </a:p>
          <a:p>
            <a:pPr algn="ctr"/>
            <a:r>
              <a:rPr lang="en-US" sz="13800" b="1" u="sng" dirty="0">
                <a:solidFill>
                  <a:srgbClr val="000000"/>
                </a:solidFill>
                <a:latin typeface="Calibri" panose="020F0502020204030204" pitchFamily="34" charset="0"/>
              </a:rPr>
              <a:t>P</a:t>
            </a:r>
            <a:r>
              <a:rPr lang="en-US" sz="13800" b="1" i="0" u="sng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roportion</a:t>
            </a:r>
            <a:r>
              <a:rPr lang="en-US" sz="13800" dirty="0"/>
              <a:t> </a:t>
            </a:r>
            <a:endParaRPr lang="en-GB" sz="13800" dirty="0"/>
          </a:p>
        </p:txBody>
      </p:sp>
    </p:spTree>
    <p:extLst>
      <p:ext uri="{BB962C8B-B14F-4D97-AF65-F5344CB8AC3E}">
        <p14:creationId xmlns:p14="http://schemas.microsoft.com/office/powerpoint/2010/main" val="260752163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Rectangle 41"/>
          <p:cNvSpPr/>
          <p:nvPr/>
        </p:nvSpPr>
        <p:spPr>
          <a:xfrm>
            <a:off x="837543" y="233156"/>
            <a:ext cx="1060878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5400" dirty="0"/>
              <a:t>If </a:t>
            </a:r>
            <a:r>
              <a:rPr lang="en-US" sz="5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US" sz="5400" dirty="0"/>
              <a:t> is inversely proportional to the </a:t>
            </a:r>
            <a:r>
              <a:rPr lang="en-US" sz="5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398812" y="5405724"/>
            <a:ext cx="957943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en-GB" sz="6600" dirty="0"/>
              <a:t> = common multiplier = </a:t>
            </a:r>
            <a:r>
              <a:rPr lang="en-GB" sz="6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yx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2035627" y="1249014"/>
                <a:ext cx="8109859" cy="36823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199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199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19900" i="1">
                          <a:latin typeface="Cambria Math" panose="02040503050406030204" pitchFamily="18" charset="0"/>
                        </a:rPr>
                        <m:t>𝑘</m:t>
                      </m:r>
                      <m:box>
                        <m:boxPr>
                          <m:ctrlPr>
                            <a:rPr lang="en-GB" sz="19900" i="1" smtClean="0">
                              <a:latin typeface="Cambria Math" panose="02040503050406030204" pitchFamily="18" charset="0"/>
                            </a:rPr>
                          </m:ctrlPr>
                        </m:boxPr>
                        <m:e>
                          <m:argPr>
                            <m:argSz m:val="-1"/>
                          </m:argPr>
                          <m:f>
                            <m:fPr>
                              <m:ctrlPr>
                                <a:rPr lang="en-GB" sz="1990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199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GB" sz="199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den>
                          </m:f>
                        </m:e>
                      </m:box>
                    </m:oMath>
                  </m:oMathPara>
                </a14:m>
                <a:endParaRPr lang="en-GB" sz="19900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35627" y="1249014"/>
                <a:ext cx="8109859" cy="3682355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222011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Rectangle 41"/>
          <p:cNvSpPr/>
          <p:nvPr/>
        </p:nvSpPr>
        <p:spPr>
          <a:xfrm>
            <a:off x="837543" y="233156"/>
            <a:ext cx="1060878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5400" dirty="0"/>
              <a:t>If </a:t>
            </a:r>
            <a:r>
              <a:rPr lang="en-US" sz="5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en-US" sz="5400" dirty="0"/>
              <a:t> is inversely proportional to the </a:t>
            </a:r>
            <a:r>
              <a:rPr lang="en-US" sz="5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300841" y="5710524"/>
            <a:ext cx="957943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en-GB" sz="6600" dirty="0"/>
              <a:t> = common multiplier = </a:t>
            </a:r>
            <a:r>
              <a:rPr lang="en-GB" sz="6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yx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2737757" y="1075664"/>
                <a:ext cx="5589815" cy="445442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138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𝑓</m:t>
                      </m:r>
                      <m:r>
                        <a:rPr lang="en-GB" sz="138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138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13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𝑘</m:t>
                          </m:r>
                        </m:num>
                        <m:den>
                          <m:r>
                            <a:rPr lang="en-GB" sz="138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𝑔</m:t>
                          </m:r>
                        </m:den>
                      </m:f>
                    </m:oMath>
                  </m:oMathPara>
                </a14:m>
                <a:endParaRPr lang="en-GB" sz="13800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37757" y="1075664"/>
                <a:ext cx="5589815" cy="4454425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30802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Rectangle 41"/>
          <p:cNvSpPr/>
          <p:nvPr/>
        </p:nvSpPr>
        <p:spPr>
          <a:xfrm>
            <a:off x="837543" y="233156"/>
            <a:ext cx="1060878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5400" dirty="0"/>
              <a:t>If </a:t>
            </a:r>
            <a:r>
              <a:rPr lang="en-US" sz="5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US" sz="5400" dirty="0"/>
              <a:t> is inversely proportional to the </a:t>
            </a:r>
            <a:r>
              <a:rPr lang="en-US" sz="5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sz="5400" b="1" baseline="30000" dirty="0">
                <a:solidFill>
                  <a:srgbClr val="FF0000"/>
                </a:solidFill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024741" y="5710523"/>
            <a:ext cx="890451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en-GB" sz="6000" dirty="0"/>
              <a:t> = common multiplier = </a:t>
            </a:r>
            <a:r>
              <a:rPr lang="en-GB" sz="6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yx</a:t>
            </a:r>
            <a:r>
              <a:rPr lang="en-GB" sz="60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2193469" y="1156486"/>
                <a:ext cx="7500259" cy="426514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138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138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13800" i="1" dirty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13800" b="0" i="1" dirty="0" smtClean="0">
                              <a:latin typeface="Cambria Math" panose="02040503050406030204" pitchFamily="18" charset="0"/>
                            </a:rPr>
                            <m:t>𝑘</m:t>
                          </m:r>
                        </m:num>
                        <m:den>
                          <m:sSup>
                            <m:sSupPr>
                              <m:ctrlPr>
                                <a:rPr lang="en-GB" sz="13800" i="1" dirty="0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13800" i="1" dirty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GB" sz="13800" i="1" dirty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en-GB" sz="13800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93469" y="1156486"/>
                <a:ext cx="7500259" cy="4265142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154321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Rectangle 41"/>
          <p:cNvSpPr/>
          <p:nvPr/>
        </p:nvSpPr>
        <p:spPr>
          <a:xfrm>
            <a:off x="837543" y="233156"/>
            <a:ext cx="1060878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5400" dirty="0"/>
              <a:t>If </a:t>
            </a:r>
            <a:r>
              <a:rPr lang="en-US" sz="5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US" sz="5400" dirty="0"/>
              <a:t> is inversely proportional to the </a:t>
            </a:r>
            <a:r>
              <a:rPr lang="en-US" sz="5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sz="5400" b="1" baseline="30000" dirty="0">
                <a:solidFill>
                  <a:srgbClr val="FF0000"/>
                </a:solidFill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024741" y="5710523"/>
            <a:ext cx="890451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en-GB" sz="6000" dirty="0"/>
              <a:t> = common multiplier = </a:t>
            </a:r>
            <a:r>
              <a:rPr lang="en-GB" sz="6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yx</a:t>
            </a:r>
            <a:r>
              <a:rPr lang="en-GB" sz="60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2193469" y="1156486"/>
                <a:ext cx="7500259" cy="426514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138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138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13800" i="1" dirty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13800" b="0" i="1" dirty="0" smtClean="0">
                              <a:latin typeface="Cambria Math" panose="02040503050406030204" pitchFamily="18" charset="0"/>
                            </a:rPr>
                            <m:t>𝑘</m:t>
                          </m:r>
                        </m:num>
                        <m:den>
                          <m:sSup>
                            <m:sSupPr>
                              <m:ctrlPr>
                                <a:rPr lang="en-GB" sz="13800" i="1" dirty="0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13800" i="1" dirty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GB" sz="13800" b="0" i="1" dirty="0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en-GB" sz="13800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93469" y="1156486"/>
                <a:ext cx="7500259" cy="4265142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937453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2" name="Rectangle 41"/>
              <p:cNvSpPr/>
              <p:nvPr/>
            </p:nvSpPr>
            <p:spPr>
              <a:xfrm>
                <a:off x="440215" y="167842"/>
                <a:ext cx="11234714" cy="93249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5400" dirty="0"/>
                  <a:t>If </a:t>
                </a:r>
                <a:r>
                  <a:rPr lang="en-US" sz="5400" b="1" i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y</a:t>
                </a:r>
                <a:r>
                  <a:rPr lang="en-US" sz="5400" dirty="0"/>
                  <a:t> is inversely proportional to the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sz="5400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GB" sz="5400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rad>
                  </m:oMath>
                </a14:m>
                <a:endParaRPr lang="en-US" sz="5400" b="1" baseline="30000" dirty="0">
                  <a:solidFill>
                    <a:srgbClr val="FF0000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2" name="Rectangle 4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0215" y="167842"/>
                <a:ext cx="11234714" cy="932499"/>
              </a:xfrm>
              <a:prstGeom prst="rect">
                <a:avLst/>
              </a:prstGeom>
              <a:blipFill>
                <a:blip r:embed="rId2"/>
                <a:stretch>
                  <a:fillRect l="-543" t="-18954" b="-3986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1611084" y="5705081"/>
                <a:ext cx="9971316" cy="9324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54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k</a:t>
                </a:r>
                <a:r>
                  <a:rPr lang="en-GB" sz="5400" dirty="0"/>
                  <a:t> = common multiplier = </a:t>
                </a:r>
                <a:r>
                  <a:rPr lang="en-GB" sz="54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y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sz="54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GB" sz="5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rad>
                  </m:oMath>
                </a14:m>
                <a:endParaRPr lang="en-US" sz="5400" b="1" baseline="30000" dirty="0">
                  <a:solidFill>
                    <a:srgbClr val="FF0000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11084" y="5705081"/>
                <a:ext cx="9971316" cy="932499"/>
              </a:xfrm>
              <a:prstGeom prst="rect">
                <a:avLst/>
              </a:prstGeom>
              <a:blipFill>
                <a:blip r:embed="rId3"/>
                <a:stretch>
                  <a:fillRect t="-18954" b="-3986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2253340" y="1161929"/>
                <a:ext cx="7500259" cy="426514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138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138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13800" i="1" dirty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13800" b="0" i="1" dirty="0" smtClean="0">
                              <a:latin typeface="Cambria Math" panose="02040503050406030204" pitchFamily="18" charset="0"/>
                            </a:rPr>
                            <m:t>𝑘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en-US" sz="9600" i="1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GB" sz="9600" i="1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rad>
                          <m:r>
                            <m:rPr>
                              <m:nor/>
                            </m:rPr>
                            <a:rPr lang="en-US" sz="9600" b="1" baseline="30000" dirty="0">
                              <a:solidFill>
                                <a:srgbClr val="FF0000"/>
                              </a:solidFill>
                              <a:cs typeface="Times New Roman" panose="02020603050405020304" pitchFamily="18" charset="0"/>
                            </a:rPr>
                            <m:t> </m:t>
                          </m:r>
                        </m:den>
                      </m:f>
                    </m:oMath>
                  </m:oMathPara>
                </a14:m>
                <a:endParaRPr lang="en-GB" sz="13800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53340" y="1161929"/>
                <a:ext cx="7500259" cy="426514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994465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39753629"/>
              </p:ext>
            </p:extLst>
          </p:nvPr>
        </p:nvGraphicFramePr>
        <p:xfrm>
          <a:off x="1137429" y="279444"/>
          <a:ext cx="10123843" cy="2194560"/>
        </p:xfrm>
        <a:graphic>
          <a:graphicData uri="http://schemas.openxmlformats.org/drawingml/2006/table">
            <a:tbl>
              <a:tblPr/>
              <a:tblGrid>
                <a:gridCol w="1012384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90525">
                <a:tc>
                  <a:txBody>
                    <a:bodyPr/>
                    <a:lstStyle/>
                    <a:p>
                      <a:pPr algn="ctr" fontAlgn="b"/>
                      <a:r>
                        <a:rPr lang="en-US" sz="4800" b="0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y</a:t>
                      </a:r>
                      <a:r>
                        <a:rPr lang="en-US" sz="4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and </a:t>
                      </a:r>
                      <a:r>
                        <a:rPr lang="en-US" sz="4800" b="0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x</a:t>
                      </a:r>
                      <a:r>
                        <a:rPr lang="en-US" sz="4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are inversely proportional.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0525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4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Write an equation for </a:t>
                      </a:r>
                      <a:r>
                        <a:rPr lang="en-US" sz="4800" b="0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y</a:t>
                      </a:r>
                      <a:r>
                        <a:rPr lang="en-US" sz="4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in</a:t>
                      </a:r>
                      <a:r>
                        <a:rPr lang="en-US" sz="48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terms of</a:t>
                      </a:r>
                      <a:r>
                        <a:rPr lang="en-US" sz="4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r>
                        <a:rPr lang="en-US" sz="4800" b="0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x</a:t>
                      </a:r>
                      <a:endParaRPr lang="en-US" sz="4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0525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4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Given that when </a:t>
                      </a:r>
                      <a:r>
                        <a:rPr lang="en-US" sz="4800" b="0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x</a:t>
                      </a:r>
                      <a:r>
                        <a:rPr lang="en-US" sz="4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= 4, </a:t>
                      </a:r>
                      <a:r>
                        <a:rPr lang="en-US" sz="4800" b="0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y</a:t>
                      </a:r>
                      <a:r>
                        <a:rPr lang="en-US" sz="4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= 25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22386541"/>
              </p:ext>
            </p:extLst>
          </p:nvPr>
        </p:nvGraphicFramePr>
        <p:xfrm>
          <a:off x="1462690" y="3123651"/>
          <a:ext cx="4214564" cy="2011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0728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0728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6000" b="1" i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6000" b="0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6000" b="1" i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6000" b="0" dirty="0">
                          <a:solidFill>
                            <a:schemeClr val="tx1"/>
                          </a:solidFill>
                        </a:rPr>
                        <a:t>25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97613903"/>
                  </a:ext>
                </a:extLst>
              </a:tr>
            </a:tbl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6781799" y="2884166"/>
                <a:ext cx="4234544" cy="240514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8000" b="1" i="1" smtClean="0"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en-GB" sz="80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80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8000" b="1" i="1" smtClean="0">
                              <a:latin typeface="Cambria Math" panose="02040503050406030204" pitchFamily="18" charset="0"/>
                            </a:rPr>
                            <m:t>𝟏𝟎𝟎</m:t>
                          </m:r>
                        </m:num>
                        <m:den>
                          <m:r>
                            <a:rPr lang="en-GB" sz="80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den>
                      </m:f>
                    </m:oMath>
                  </m:oMathPara>
                </a14:m>
                <a:endParaRPr lang="en-GB" sz="8000" b="1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81799" y="2884166"/>
                <a:ext cx="4234544" cy="2405146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7" name="TextBox 26"/>
          <p:cNvSpPr txBox="1"/>
          <p:nvPr/>
        </p:nvSpPr>
        <p:spPr>
          <a:xfrm>
            <a:off x="1050469" y="5446683"/>
            <a:ext cx="527957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en-GB" sz="6000" dirty="0"/>
              <a:t> = </a:t>
            </a:r>
            <a:r>
              <a:rPr lang="en-GB" sz="6000" dirty="0">
                <a:cs typeface="Times New Roman" panose="02020603050405020304" pitchFamily="18" charset="0"/>
              </a:rPr>
              <a:t>4 x 25 = 100</a:t>
            </a:r>
          </a:p>
        </p:txBody>
      </p:sp>
    </p:spTree>
    <p:extLst>
      <p:ext uri="{BB962C8B-B14F-4D97-AF65-F5344CB8AC3E}">
        <p14:creationId xmlns:p14="http://schemas.microsoft.com/office/powerpoint/2010/main" val="6036057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4" name="Table 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77889386"/>
                  </p:ext>
                </p:extLst>
              </p:nvPr>
            </p:nvGraphicFramePr>
            <p:xfrm>
              <a:off x="1244976" y="170587"/>
              <a:ext cx="9878914" cy="2011680"/>
            </p:xfrm>
            <a:graphic>
              <a:graphicData uri="http://schemas.openxmlformats.org/drawingml/2006/table">
                <a:tbl>
                  <a:tblPr/>
                  <a:tblGrid>
                    <a:gridCol w="9878914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</a:tblGrid>
                  <a:tr h="390525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4400" b="0" i="1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</a:rPr>
                            <a:t>y</a:t>
                          </a:r>
                          <a:r>
                            <a:rPr lang="en-US" sz="44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Arial" panose="020B0604020202020204" pitchFamily="34" charset="0"/>
                            </a:rPr>
                            <a:t> and </a:t>
                          </a:r>
                          <a14:m>
                            <m:oMath xmlns:m="http://schemas.openxmlformats.org/officeDocument/2006/math">
                              <m:sSup>
                                <m:sSupPr>
                                  <m:ctrlPr>
                                    <a:rPr lang="en-US" sz="4400" b="0" i="1" u="none" strike="noStrike" smtClean="0">
                                      <a:solidFill>
                                        <a:srgbClr val="000000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GB" sz="4400" b="0" i="1" u="none" strike="noStrike" smtClean="0">
                                      <a:solidFill>
                                        <a:srgbClr val="000000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p>
                                  <m:r>
                                    <a:rPr lang="en-GB" sz="4400" b="0" i="1" u="none" strike="noStrike" smtClean="0">
                                      <a:solidFill>
                                        <a:srgbClr val="000000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oMath>
                          </a14:m>
                          <a:r>
                            <a:rPr lang="en-US" sz="44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Arial" panose="020B0604020202020204" pitchFamily="34" charset="0"/>
                            </a:rPr>
                            <a:t> are inversely proportional.</a:t>
                          </a:r>
                        </a:p>
                      </a:txBody>
                      <a:tcPr marL="0" marR="0" marT="0" marB="0" anchor="b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solidFill>
                          <a:srgbClr val="FFFFFF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390525">
                    <a:tc>
                      <a:txBody>
                        <a:bodyPr/>
                        <a:lstStyle/>
                        <a:p>
                          <a:pPr algn="ctr" rtl="0" fontAlgn="ctr"/>
                          <a:r>
                            <a:rPr lang="en-US" sz="44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Arial" panose="020B0604020202020204" pitchFamily="34" charset="0"/>
                            </a:rPr>
                            <a:t>Write an equation</a:t>
                          </a:r>
                          <a:r>
                            <a:rPr lang="en-US" sz="4400" b="0" i="0" u="none" strike="noStrike" baseline="0" dirty="0">
                              <a:solidFill>
                                <a:srgbClr val="000000"/>
                              </a:solidFill>
                              <a:effectLst/>
                              <a:latin typeface="Arial" panose="020B0604020202020204" pitchFamily="34" charset="0"/>
                            </a:rPr>
                            <a:t> for</a:t>
                          </a:r>
                          <a:r>
                            <a:rPr lang="en-US" sz="44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Arial" panose="020B0604020202020204" pitchFamily="34" charset="0"/>
                            </a:rPr>
                            <a:t> </a:t>
                          </a:r>
                          <a:r>
                            <a:rPr lang="en-US" sz="4400" b="0" i="1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</a:rPr>
                            <a:t>y</a:t>
                          </a:r>
                          <a:r>
                            <a:rPr lang="en-US" sz="44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Arial" panose="020B0604020202020204" pitchFamily="34" charset="0"/>
                            </a:rPr>
                            <a:t> in</a:t>
                          </a:r>
                          <a:r>
                            <a:rPr lang="en-US" sz="4400" b="0" i="0" u="none" strike="noStrike" baseline="0" dirty="0">
                              <a:solidFill>
                                <a:srgbClr val="000000"/>
                              </a:solidFill>
                              <a:effectLst/>
                              <a:latin typeface="Arial" panose="020B0604020202020204" pitchFamily="34" charset="0"/>
                            </a:rPr>
                            <a:t> terms</a:t>
                          </a:r>
                          <a:r>
                            <a:rPr lang="en-US" sz="44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Arial" panose="020B0604020202020204" pitchFamily="34" charset="0"/>
                            </a:rPr>
                            <a:t> </a:t>
                          </a:r>
                          <a:r>
                            <a:rPr lang="en-US" sz="4400" b="0" i="1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</a:rPr>
                            <a:t>x</a:t>
                          </a:r>
                          <a:endParaRPr lang="en-US" sz="44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Arial" panose="020B0604020202020204" pitchFamily="34" charset="0"/>
                          </a:endParaRPr>
                        </a:p>
                      </a:txBody>
                      <a:tcPr marL="0" marR="0" marT="0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solidFill>
                          <a:srgbClr val="FFFFFF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390525">
                    <a:tc>
                      <a:txBody>
                        <a:bodyPr/>
                        <a:lstStyle/>
                        <a:p>
                          <a:pPr algn="ctr" rtl="0" fontAlgn="ctr"/>
                          <a:r>
                            <a:rPr lang="en-US" sz="44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Arial" panose="020B0604020202020204" pitchFamily="34" charset="0"/>
                            </a:rPr>
                            <a:t>Given that when </a:t>
                          </a:r>
                          <a:r>
                            <a:rPr lang="en-US" sz="4400" b="0" i="1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</a:rPr>
                            <a:t>x</a:t>
                          </a:r>
                          <a:r>
                            <a:rPr lang="en-US" sz="44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Arial" panose="020B0604020202020204" pitchFamily="34" charset="0"/>
                            </a:rPr>
                            <a:t> = 4, </a:t>
                          </a:r>
                          <a:r>
                            <a:rPr lang="en-US" sz="4400" b="0" i="1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</a:rPr>
                            <a:t>y</a:t>
                          </a:r>
                          <a:r>
                            <a:rPr lang="en-US" sz="44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Arial" panose="020B0604020202020204" pitchFamily="34" charset="0"/>
                            </a:rPr>
                            <a:t> = 25</a:t>
                          </a:r>
                        </a:p>
                      </a:txBody>
                      <a:tcPr marL="0" marR="0" marT="0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solidFill>
                          <a:srgbClr val="FFFFFF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4" name="Table 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77889386"/>
                  </p:ext>
                </p:extLst>
              </p:nvPr>
            </p:nvGraphicFramePr>
            <p:xfrm>
              <a:off x="1244976" y="170587"/>
              <a:ext cx="9878914" cy="2011680"/>
            </p:xfrm>
            <a:graphic>
              <a:graphicData uri="http://schemas.openxmlformats.org/drawingml/2006/table">
                <a:tbl>
                  <a:tblPr/>
                  <a:tblGrid>
                    <a:gridCol w="9878914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</a:tblGrid>
                  <a:tr h="67056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0" marR="0" marT="0" marB="0" anchor="b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blipFill>
                          <a:blip r:embed="rId2"/>
                          <a:stretch>
                            <a:fillRect t="-24545" b="-250909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670560">
                    <a:tc>
                      <a:txBody>
                        <a:bodyPr/>
                        <a:lstStyle/>
                        <a:p>
                          <a:pPr algn="ctr" rtl="0" fontAlgn="ctr"/>
                          <a:r>
                            <a:rPr lang="en-US" sz="44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Arial" panose="020B0604020202020204" pitchFamily="34" charset="0"/>
                            </a:rPr>
                            <a:t>Write an </a:t>
                          </a:r>
                          <a:r>
                            <a:rPr lang="en-US" sz="4400" b="0" i="0" u="none" strike="noStrike" dirty="0" smtClean="0">
                              <a:solidFill>
                                <a:srgbClr val="000000"/>
                              </a:solidFill>
                              <a:effectLst/>
                              <a:latin typeface="Arial" panose="020B0604020202020204" pitchFamily="34" charset="0"/>
                            </a:rPr>
                            <a:t>equation</a:t>
                          </a:r>
                          <a:r>
                            <a:rPr lang="en-US" sz="4400" b="0" i="0" u="none" strike="noStrike" baseline="0" dirty="0" smtClean="0">
                              <a:solidFill>
                                <a:srgbClr val="000000"/>
                              </a:solidFill>
                              <a:effectLst/>
                              <a:latin typeface="Arial" panose="020B0604020202020204" pitchFamily="34" charset="0"/>
                            </a:rPr>
                            <a:t> for</a:t>
                          </a:r>
                          <a:r>
                            <a:rPr lang="en-US" sz="4400" b="0" i="0" u="none" strike="noStrike" dirty="0" smtClean="0">
                              <a:solidFill>
                                <a:srgbClr val="000000"/>
                              </a:solidFill>
                              <a:effectLst/>
                              <a:latin typeface="Arial" panose="020B0604020202020204" pitchFamily="34" charset="0"/>
                            </a:rPr>
                            <a:t> </a:t>
                          </a:r>
                          <a:r>
                            <a:rPr lang="en-US" sz="4400" b="0" i="1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</a:rPr>
                            <a:t>y</a:t>
                          </a:r>
                          <a:r>
                            <a:rPr lang="en-US" sz="44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Arial" panose="020B0604020202020204" pitchFamily="34" charset="0"/>
                            </a:rPr>
                            <a:t> </a:t>
                          </a:r>
                          <a:r>
                            <a:rPr lang="en-US" sz="4400" b="0" i="0" u="none" strike="noStrike" dirty="0" smtClean="0">
                              <a:solidFill>
                                <a:srgbClr val="000000"/>
                              </a:solidFill>
                              <a:effectLst/>
                              <a:latin typeface="Arial" panose="020B0604020202020204" pitchFamily="34" charset="0"/>
                            </a:rPr>
                            <a:t>in</a:t>
                          </a:r>
                          <a:r>
                            <a:rPr lang="en-US" sz="4400" b="0" i="0" u="none" strike="noStrike" baseline="0" dirty="0" smtClean="0">
                              <a:solidFill>
                                <a:srgbClr val="000000"/>
                              </a:solidFill>
                              <a:effectLst/>
                              <a:latin typeface="Arial" panose="020B0604020202020204" pitchFamily="34" charset="0"/>
                            </a:rPr>
                            <a:t> terms</a:t>
                          </a:r>
                          <a:r>
                            <a:rPr lang="en-US" sz="4400" b="0" i="0" u="none" strike="noStrike" dirty="0" smtClean="0">
                              <a:solidFill>
                                <a:srgbClr val="000000"/>
                              </a:solidFill>
                              <a:effectLst/>
                              <a:latin typeface="Arial" panose="020B0604020202020204" pitchFamily="34" charset="0"/>
                            </a:rPr>
                            <a:t> </a:t>
                          </a:r>
                          <a:r>
                            <a:rPr lang="en-US" sz="4400" b="0" i="1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</a:rPr>
                            <a:t>x</a:t>
                          </a:r>
                          <a:endParaRPr lang="en-US" sz="44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Arial" panose="020B0604020202020204" pitchFamily="34" charset="0"/>
                          </a:endParaRPr>
                        </a:p>
                      </a:txBody>
                      <a:tcPr marL="0" marR="0" marT="0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solidFill>
                          <a:srgbClr val="FFFFFF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670560">
                    <a:tc>
                      <a:txBody>
                        <a:bodyPr/>
                        <a:lstStyle/>
                        <a:p>
                          <a:pPr algn="ctr" rtl="0" fontAlgn="ctr"/>
                          <a:r>
                            <a:rPr lang="en-US" sz="44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Arial" panose="020B0604020202020204" pitchFamily="34" charset="0"/>
                            </a:rPr>
                            <a:t>Given that when </a:t>
                          </a:r>
                          <a:r>
                            <a:rPr lang="en-US" sz="4400" b="0" i="1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</a:rPr>
                            <a:t>x</a:t>
                          </a:r>
                          <a:r>
                            <a:rPr lang="en-US" sz="44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Arial" panose="020B0604020202020204" pitchFamily="34" charset="0"/>
                            </a:rPr>
                            <a:t> = 4, </a:t>
                          </a:r>
                          <a:r>
                            <a:rPr lang="en-US" sz="4400" b="0" i="1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</a:rPr>
                            <a:t>y</a:t>
                          </a:r>
                          <a:r>
                            <a:rPr lang="en-US" sz="44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Arial" panose="020B0604020202020204" pitchFamily="34" charset="0"/>
                            </a:rPr>
                            <a:t> = 25</a:t>
                          </a:r>
                        </a:p>
                      </a:txBody>
                      <a:tcPr marL="0" marR="0" marT="0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solidFill>
                          <a:srgbClr val="FFFFFF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6683827" y="2748214"/>
                <a:ext cx="4234544" cy="240065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8000" b="1" i="1" smtClean="0"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en-GB" sz="80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80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8000" b="1" i="1" smtClean="0">
                              <a:latin typeface="Cambria Math" panose="02040503050406030204" pitchFamily="18" charset="0"/>
                            </a:rPr>
                            <m:t>𝟒𝟎𝟎</m:t>
                          </m:r>
                        </m:num>
                        <m:den>
                          <m:sSup>
                            <m:sSupPr>
                              <m:ctrlPr>
                                <a:rPr lang="en-GB" sz="8000" b="1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8000" b="1" i="1" smtClean="0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n-GB" sz="8000" b="1" i="1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en-GB" sz="8000" b="1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83827" y="2748214"/>
                <a:ext cx="4234544" cy="240065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7" name="TextBox 26"/>
          <p:cNvSpPr txBox="1"/>
          <p:nvPr/>
        </p:nvSpPr>
        <p:spPr>
          <a:xfrm>
            <a:off x="794655" y="5680726"/>
            <a:ext cx="547167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en-GB" sz="6000" dirty="0"/>
              <a:t> = </a:t>
            </a:r>
            <a:r>
              <a:rPr lang="en-GB" sz="6000" dirty="0">
                <a:cs typeface="Times New Roman" panose="02020603050405020304" pitchFamily="18" charset="0"/>
              </a:rPr>
              <a:t>16 x 25 = 400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6" name="Table 5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823573896"/>
                  </p:ext>
                </p:extLst>
              </p:nvPr>
            </p:nvGraphicFramePr>
            <p:xfrm>
              <a:off x="1244976" y="2448854"/>
              <a:ext cx="4214564" cy="3038221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2107282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2107282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6000" b="1" i="1" dirty="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x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00B0F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6000" b="0" dirty="0">
                              <a:solidFill>
                                <a:schemeClr val="tx1"/>
                              </a:solidFill>
                            </a:rPr>
                            <a:t>4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6000" b="1" i="1" dirty="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y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00B0F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6000" b="0" dirty="0">
                              <a:solidFill>
                                <a:schemeClr val="tx1"/>
                              </a:solidFill>
                            </a:rPr>
                            <a:t>25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4097613903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GB" sz="6000" b="1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GB" sz="6000" b="1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𝒙</m:t>
                                    </m:r>
                                  </m:e>
                                  <m:sup>
                                    <m:r>
                                      <a:rPr lang="en-GB" sz="6000" b="1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𝟐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en-GB" sz="6000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00B0F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6000" b="0" dirty="0">
                              <a:solidFill>
                                <a:schemeClr val="tx1"/>
                              </a:solidFill>
                            </a:rPr>
                            <a:t>16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6" name="Table 5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823573896"/>
                  </p:ext>
                </p:extLst>
              </p:nvPr>
            </p:nvGraphicFramePr>
            <p:xfrm>
              <a:off x="1244976" y="2448854"/>
              <a:ext cx="4214564" cy="3038221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2107282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2107282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</a:tblGrid>
                  <a:tr h="1005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6000" b="1" i="1" dirty="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x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00B0F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6000" b="0" dirty="0">
                              <a:solidFill>
                                <a:schemeClr val="tx1"/>
                              </a:solidFill>
                            </a:rPr>
                            <a:t>4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1005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6000" b="1" i="1" dirty="0" smtClean="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y</a:t>
                          </a:r>
                          <a:endParaRPr lang="en-GB" sz="6000" b="1" i="1" dirty="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00B0F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6000" b="0" dirty="0" smtClean="0">
                              <a:solidFill>
                                <a:schemeClr val="tx1"/>
                              </a:solidFill>
                            </a:rPr>
                            <a:t>25</a:t>
                          </a:r>
                          <a:endParaRPr lang="en-GB" sz="60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4097613903"/>
                      </a:ext>
                    </a:extLst>
                  </a:tr>
                  <a:tr h="1026541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4"/>
                          <a:stretch>
                            <a:fillRect l="-289" t="-213609" r="-100578" b="-3846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6000" b="0" dirty="0" smtClean="0">
                              <a:solidFill>
                                <a:schemeClr val="tx1"/>
                              </a:solidFill>
                            </a:rPr>
                            <a:t>16</a:t>
                          </a:r>
                          <a:endParaRPr lang="en-GB" sz="60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12378920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7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4" name="Table 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426342779"/>
                  </p:ext>
                </p:extLst>
              </p:nvPr>
            </p:nvGraphicFramePr>
            <p:xfrm>
              <a:off x="1202742" y="159702"/>
              <a:ext cx="9878914" cy="2019046"/>
            </p:xfrm>
            <a:graphic>
              <a:graphicData uri="http://schemas.openxmlformats.org/drawingml/2006/table">
                <a:tbl>
                  <a:tblPr/>
                  <a:tblGrid>
                    <a:gridCol w="9878914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</a:tblGrid>
                  <a:tr h="390525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4400" b="0" i="1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</a:rPr>
                            <a:t>y</a:t>
                          </a:r>
                          <a:r>
                            <a:rPr lang="en-US" sz="44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Arial" panose="020B0604020202020204" pitchFamily="34" charset="0"/>
                            </a:rPr>
                            <a:t> and </a:t>
                          </a:r>
                          <a14:m>
                            <m:oMath xmlns:m="http://schemas.openxmlformats.org/officeDocument/2006/math">
                              <m:rad>
                                <m:radPr>
                                  <m:degHide m:val="on"/>
                                  <m:ctrlPr>
                                    <a:rPr lang="en-US" sz="4400" b="0" i="1" u="none" strike="noStrike" dirty="0" smtClean="0">
                                      <a:solidFill>
                                        <a:srgbClr val="000000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GB" sz="4400" b="0" i="1" u="none" strike="noStrike" dirty="0" smtClean="0">
                                      <a:solidFill>
                                        <a:srgbClr val="000000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</m:rad>
                            </m:oMath>
                          </a14:m>
                          <a:r>
                            <a:rPr lang="en-US" sz="44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Arial" panose="020B0604020202020204" pitchFamily="34" charset="0"/>
                            </a:rPr>
                            <a:t> are inversely proportional.</a:t>
                          </a:r>
                        </a:p>
                      </a:txBody>
                      <a:tcPr marL="0" marR="0" marT="0" marB="0" anchor="b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solidFill>
                          <a:srgbClr val="FFFFFF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390525">
                    <a:tc>
                      <a:txBody>
                        <a:bodyPr/>
                        <a:lstStyle/>
                        <a:p>
                          <a:pPr algn="ctr" rtl="0" fontAlgn="ctr"/>
                          <a:r>
                            <a:rPr lang="en-US" sz="44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Arial" panose="020B0604020202020204" pitchFamily="34" charset="0"/>
                            </a:rPr>
                            <a:t>Write an equation in </a:t>
                          </a:r>
                          <a:r>
                            <a:rPr lang="en-US" sz="4400" b="0" i="1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</a:rPr>
                            <a:t>y</a:t>
                          </a:r>
                          <a:r>
                            <a:rPr lang="en-US" sz="44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Arial" panose="020B0604020202020204" pitchFamily="34" charset="0"/>
                            </a:rPr>
                            <a:t> and </a:t>
                          </a:r>
                          <a:r>
                            <a:rPr lang="en-US" sz="4400" b="0" i="1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</a:rPr>
                            <a:t>x</a:t>
                          </a:r>
                          <a:endParaRPr lang="en-US" sz="44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Arial" panose="020B0604020202020204" pitchFamily="34" charset="0"/>
                          </a:endParaRPr>
                        </a:p>
                      </a:txBody>
                      <a:tcPr marL="0" marR="0" marT="0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solidFill>
                          <a:srgbClr val="FFFFFF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390525">
                    <a:tc>
                      <a:txBody>
                        <a:bodyPr/>
                        <a:lstStyle/>
                        <a:p>
                          <a:pPr algn="ctr" rtl="0" fontAlgn="ctr"/>
                          <a:r>
                            <a:rPr lang="en-US" sz="44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Arial" panose="020B0604020202020204" pitchFamily="34" charset="0"/>
                            </a:rPr>
                            <a:t>Given that when </a:t>
                          </a:r>
                          <a:r>
                            <a:rPr lang="en-US" sz="4400" b="0" i="1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</a:rPr>
                            <a:t>x</a:t>
                          </a:r>
                          <a:r>
                            <a:rPr lang="en-US" sz="44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Arial" panose="020B0604020202020204" pitchFamily="34" charset="0"/>
                            </a:rPr>
                            <a:t> = 4, </a:t>
                          </a:r>
                          <a:r>
                            <a:rPr lang="en-US" sz="4400" b="0" i="1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</a:rPr>
                            <a:t>y</a:t>
                          </a:r>
                          <a:r>
                            <a:rPr lang="en-US" sz="44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Arial" panose="020B0604020202020204" pitchFamily="34" charset="0"/>
                            </a:rPr>
                            <a:t> = 25</a:t>
                          </a:r>
                        </a:p>
                      </a:txBody>
                      <a:tcPr marL="0" marR="0" marT="0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solidFill>
                          <a:srgbClr val="FFFFFF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4" name="Table 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426342779"/>
                  </p:ext>
                </p:extLst>
              </p:nvPr>
            </p:nvGraphicFramePr>
            <p:xfrm>
              <a:off x="1202742" y="159702"/>
              <a:ext cx="9878914" cy="2019046"/>
            </p:xfrm>
            <a:graphic>
              <a:graphicData uri="http://schemas.openxmlformats.org/drawingml/2006/table">
                <a:tbl>
                  <a:tblPr/>
                  <a:tblGrid>
                    <a:gridCol w="9878914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</a:tblGrid>
                  <a:tr h="677926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0" marR="0" marT="0" marB="0" anchor="b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blipFill>
                          <a:blip r:embed="rId2"/>
                          <a:stretch>
                            <a:fillRect t="-24324" b="-248649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670560">
                    <a:tc>
                      <a:txBody>
                        <a:bodyPr/>
                        <a:lstStyle/>
                        <a:p>
                          <a:pPr algn="ctr" rtl="0" fontAlgn="ctr"/>
                          <a:r>
                            <a:rPr lang="en-US" sz="44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Arial" panose="020B0604020202020204" pitchFamily="34" charset="0"/>
                            </a:rPr>
                            <a:t>Write an equation in </a:t>
                          </a:r>
                          <a:r>
                            <a:rPr lang="en-US" sz="4400" b="0" i="1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</a:rPr>
                            <a:t>y</a:t>
                          </a:r>
                          <a:r>
                            <a:rPr lang="en-US" sz="44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Arial" panose="020B0604020202020204" pitchFamily="34" charset="0"/>
                            </a:rPr>
                            <a:t> and </a:t>
                          </a:r>
                          <a:r>
                            <a:rPr lang="en-US" sz="4400" b="0" i="1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</a:rPr>
                            <a:t>x</a:t>
                          </a:r>
                          <a:endParaRPr lang="en-US" sz="44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Arial" panose="020B0604020202020204" pitchFamily="34" charset="0"/>
                          </a:endParaRPr>
                        </a:p>
                      </a:txBody>
                      <a:tcPr marL="0" marR="0" marT="0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solidFill>
                          <a:srgbClr val="FFFFFF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670560">
                    <a:tc>
                      <a:txBody>
                        <a:bodyPr/>
                        <a:lstStyle/>
                        <a:p>
                          <a:pPr algn="ctr" rtl="0" fontAlgn="ctr"/>
                          <a:r>
                            <a:rPr lang="en-US" sz="44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Arial" panose="020B0604020202020204" pitchFamily="34" charset="0"/>
                            </a:rPr>
                            <a:t>Given that when </a:t>
                          </a:r>
                          <a:r>
                            <a:rPr lang="en-US" sz="4400" b="0" i="1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</a:rPr>
                            <a:t>x</a:t>
                          </a:r>
                          <a:r>
                            <a:rPr lang="en-US" sz="44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Arial" panose="020B0604020202020204" pitchFamily="34" charset="0"/>
                            </a:rPr>
                            <a:t> = 4, </a:t>
                          </a:r>
                          <a:r>
                            <a:rPr lang="en-US" sz="4400" b="0" i="1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</a:rPr>
                            <a:t>y</a:t>
                          </a:r>
                          <a:r>
                            <a:rPr lang="en-US" sz="44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Arial" panose="020B0604020202020204" pitchFamily="34" charset="0"/>
                            </a:rPr>
                            <a:t> = 25</a:t>
                          </a:r>
                        </a:p>
                      </a:txBody>
                      <a:tcPr marL="0" marR="0" marT="0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solidFill>
                          <a:srgbClr val="FFFFFF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6683827" y="2748214"/>
                <a:ext cx="4234544" cy="263533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8000" b="1" i="1" smtClean="0"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en-GB" sz="80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80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8000" b="1" i="1" smtClean="0">
                              <a:latin typeface="Cambria Math" panose="02040503050406030204" pitchFamily="18" charset="0"/>
                            </a:rPr>
                            <m:t>𝟓𝟎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en-GB" sz="8000" b="1" i="1" dirty="0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GB" sz="8000" b="1" i="1" dirty="0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</m:rad>
                        </m:den>
                      </m:f>
                    </m:oMath>
                  </m:oMathPara>
                </a14:m>
                <a:endParaRPr lang="en-GB" sz="8000" b="1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83827" y="2748214"/>
                <a:ext cx="4234544" cy="263533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7" name="TextBox 26"/>
          <p:cNvSpPr txBox="1"/>
          <p:nvPr/>
        </p:nvSpPr>
        <p:spPr>
          <a:xfrm>
            <a:off x="794655" y="5680726"/>
            <a:ext cx="527957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en-GB" sz="6000" dirty="0"/>
              <a:t> = 2</a:t>
            </a:r>
            <a:r>
              <a:rPr lang="en-GB" sz="6000" dirty="0">
                <a:cs typeface="Times New Roman" panose="02020603050405020304" pitchFamily="18" charset="0"/>
              </a:rPr>
              <a:t>5 x 2 = 50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6" name="Table 5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786503490"/>
                  </p:ext>
                </p:extLst>
              </p:nvPr>
            </p:nvGraphicFramePr>
            <p:xfrm>
              <a:off x="1244976" y="2448854"/>
              <a:ext cx="4214564" cy="3034157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2107282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2107282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6000" b="1" i="1" dirty="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x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6000" b="0" dirty="0">
                              <a:solidFill>
                                <a:schemeClr val="tx1"/>
                              </a:solidFill>
                            </a:rPr>
                            <a:t>4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6000" b="1" i="1" dirty="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y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6000" b="0" dirty="0">
                              <a:solidFill>
                                <a:schemeClr val="tx1"/>
                              </a:solidFill>
                            </a:rPr>
                            <a:t>25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4097613903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ad>
                                  <m:radPr>
                                    <m:degHide m:val="on"/>
                                    <m:ctrlPr>
                                      <a:rPr lang="en-GB" sz="6000" b="1" i="1" dirty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radPr>
                                  <m:deg/>
                                  <m:e>
                                    <m:r>
                                      <a:rPr lang="en-GB" sz="6000" b="1" i="1" dirty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𝒙</m:t>
                                    </m:r>
                                  </m:e>
                                </m:rad>
                              </m:oMath>
                            </m:oMathPara>
                          </a14:m>
                          <a:endParaRPr lang="en-GB" sz="6000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6000" b="0" dirty="0">
                              <a:solidFill>
                                <a:schemeClr val="tx1"/>
                              </a:solidFill>
                            </a:rPr>
                            <a:t>2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6" name="Table 5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786503490"/>
                  </p:ext>
                </p:extLst>
              </p:nvPr>
            </p:nvGraphicFramePr>
            <p:xfrm>
              <a:off x="1244976" y="2448854"/>
              <a:ext cx="4214564" cy="3034157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2107282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2107282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</a:tblGrid>
                  <a:tr h="1005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6000" b="1" i="1" dirty="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x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6000" b="0" dirty="0" smtClean="0">
                              <a:solidFill>
                                <a:schemeClr val="tx1"/>
                              </a:solidFill>
                            </a:rPr>
                            <a:t>4</a:t>
                          </a:r>
                          <a:endParaRPr lang="en-GB" sz="60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1005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6000" b="1" i="1" dirty="0" smtClean="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y</a:t>
                          </a:r>
                          <a:endParaRPr lang="en-GB" sz="6000" b="1" i="1" dirty="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6000" b="0" dirty="0" smtClean="0">
                              <a:solidFill>
                                <a:schemeClr val="tx1"/>
                              </a:solidFill>
                            </a:rPr>
                            <a:t>25</a:t>
                          </a:r>
                          <a:endParaRPr lang="en-GB" sz="60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4097613903"/>
                      </a:ext>
                    </a:extLst>
                  </a:tr>
                  <a:tr h="1022477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4"/>
                          <a:stretch>
                            <a:fillRect l="-289" t="-214881" r="-100578" b="-3928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6000" b="0" dirty="0" smtClean="0">
                              <a:solidFill>
                                <a:schemeClr val="tx1"/>
                              </a:solidFill>
                            </a:rPr>
                            <a:t>2</a:t>
                          </a:r>
                          <a:endParaRPr lang="en-GB" sz="60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32214361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7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47557300"/>
              </p:ext>
            </p:extLst>
          </p:nvPr>
        </p:nvGraphicFramePr>
        <p:xfrm>
          <a:off x="2095373" y="329312"/>
          <a:ext cx="8882870" cy="2438400"/>
        </p:xfrm>
        <a:graphic>
          <a:graphicData uri="http://schemas.openxmlformats.org/drawingml/2006/table">
            <a:tbl>
              <a:tblPr/>
              <a:tblGrid>
                <a:gridCol w="88828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90525">
                <a:tc>
                  <a:txBody>
                    <a:bodyPr/>
                    <a:lstStyle/>
                    <a:p>
                      <a:pPr algn="l" fontAlgn="b"/>
                      <a:r>
                        <a:rPr lang="en-US" sz="4000" b="0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y</a:t>
                      </a:r>
                      <a:r>
                        <a:rPr lang="en-US" sz="4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and </a:t>
                      </a:r>
                      <a:r>
                        <a:rPr lang="en-US" sz="4000" b="0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x</a:t>
                      </a:r>
                      <a:r>
                        <a:rPr lang="en-US" sz="4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are inversely proportional.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0525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40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i</a:t>
                      </a:r>
                      <a:r>
                        <a:rPr lang="en-US" sz="4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) </a:t>
                      </a:r>
                      <a:r>
                        <a:rPr lang="en-US" sz="4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Write an equation for </a:t>
                      </a:r>
                      <a:r>
                        <a:rPr lang="en-US" sz="4000" b="0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y</a:t>
                      </a:r>
                      <a:r>
                        <a:rPr lang="en-US" sz="40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in terms of</a:t>
                      </a:r>
                      <a:r>
                        <a:rPr lang="en-US" sz="4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r>
                        <a:rPr lang="en-US" sz="4000" b="0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x</a:t>
                      </a:r>
                      <a:endParaRPr lang="en-US" sz="4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0525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4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Given that</a:t>
                      </a:r>
                      <a:r>
                        <a:rPr lang="en-US" sz="40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r>
                        <a:rPr lang="en-US" sz="4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when </a:t>
                      </a:r>
                      <a:r>
                        <a:rPr lang="en-US" sz="4000" b="0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x</a:t>
                      </a:r>
                      <a:r>
                        <a:rPr lang="en-US" sz="4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= 2, </a:t>
                      </a:r>
                      <a:r>
                        <a:rPr lang="en-US" sz="4000" b="0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y</a:t>
                      </a:r>
                      <a:r>
                        <a:rPr lang="en-US" sz="4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= 9</a:t>
                      </a:r>
                    </a:p>
                    <a:p>
                      <a:pPr algn="l" rtl="0" fontAlgn="ctr"/>
                      <a:r>
                        <a:rPr lang="en-US" sz="4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ii) </a:t>
                      </a:r>
                      <a:r>
                        <a:rPr lang="en-US" sz="4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Find </a:t>
                      </a:r>
                      <a:r>
                        <a:rPr lang="en-US" sz="4000" b="0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y</a:t>
                      </a:r>
                      <a:r>
                        <a:rPr lang="en-US" sz="4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when </a:t>
                      </a:r>
                      <a:r>
                        <a:rPr lang="en-US" sz="4000" b="0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x</a:t>
                      </a:r>
                      <a:r>
                        <a:rPr lang="en-US" sz="4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= 3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/>
              <p:cNvSpPr txBox="1"/>
              <p:nvPr/>
            </p:nvSpPr>
            <p:spPr>
              <a:xfrm>
                <a:off x="6863441" y="2270912"/>
                <a:ext cx="3205844" cy="200041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6600" b="1" i="1" smtClean="0"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en-GB" sz="66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66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6600" b="1" i="1" smtClean="0">
                              <a:latin typeface="Cambria Math" panose="02040503050406030204" pitchFamily="18" charset="0"/>
                            </a:rPr>
                            <m:t>𝟏𝟖</m:t>
                          </m:r>
                        </m:num>
                        <m:den>
                          <m:r>
                            <a:rPr lang="en-GB" sz="66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den>
                      </m:f>
                    </m:oMath>
                  </m:oMathPara>
                </a14:m>
                <a:endParaRPr lang="en-GB" sz="6600" b="1" dirty="0"/>
              </a:p>
            </p:txBody>
          </p:sp>
        </mc:Choice>
        <mc:Fallback xmlns="">
          <p:sp>
            <p:nvSpPr>
              <p:cNvPr id="32" name="TextBox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63441" y="2270912"/>
                <a:ext cx="3205844" cy="2000419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33" name="Table 3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76513829"/>
              </p:ext>
            </p:extLst>
          </p:nvPr>
        </p:nvGraphicFramePr>
        <p:xfrm>
          <a:off x="1680404" y="3341483"/>
          <a:ext cx="3522968" cy="2011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6148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6148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6000" b="1" i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07BD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6000" b="0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6000" b="1" i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07BD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6000" b="0" dirty="0">
                          <a:solidFill>
                            <a:schemeClr val="tx1"/>
                          </a:solidFill>
                        </a:rPr>
                        <a:t>9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97613903"/>
                  </a:ext>
                </a:extLst>
              </a:tr>
            </a:tbl>
          </a:graphicData>
        </a:graphic>
      </p:graphicFrame>
      <p:sp>
        <p:nvSpPr>
          <p:cNvPr id="34" name="TextBox 33"/>
          <p:cNvSpPr txBox="1"/>
          <p:nvPr/>
        </p:nvSpPr>
        <p:spPr>
          <a:xfrm>
            <a:off x="887183" y="5550097"/>
            <a:ext cx="527957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en-GB" sz="6000" dirty="0"/>
              <a:t> = </a:t>
            </a:r>
            <a:r>
              <a:rPr lang="en-GB" sz="6000" dirty="0">
                <a:cs typeface="Times New Roman" panose="02020603050405020304" pitchFamily="18" charset="0"/>
              </a:rPr>
              <a:t>2 x 9 = 18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/>
              <p:cNvSpPr txBox="1"/>
              <p:nvPr/>
            </p:nvSpPr>
            <p:spPr>
              <a:xfrm>
                <a:off x="7064828" y="4660326"/>
                <a:ext cx="4446816" cy="19938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6600" b="1" i="1" smtClean="0"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en-GB" sz="66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66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6600" b="1" i="1" smtClean="0">
                              <a:latin typeface="Cambria Math" panose="02040503050406030204" pitchFamily="18" charset="0"/>
                            </a:rPr>
                            <m:t>𝟏𝟖</m:t>
                          </m:r>
                        </m:num>
                        <m:den>
                          <m:r>
                            <a:rPr lang="en-GB" sz="6600" b="1" i="1" smtClean="0">
                              <a:latin typeface="Cambria Math" panose="02040503050406030204" pitchFamily="18" charset="0"/>
                            </a:rPr>
                            <m:t>𝟑</m:t>
                          </m:r>
                        </m:den>
                      </m:f>
                      <m:r>
                        <a:rPr lang="en-GB" sz="66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6600" b="1" i="1" smtClean="0">
                          <a:latin typeface="Cambria Math" panose="02040503050406030204" pitchFamily="18" charset="0"/>
                        </a:rPr>
                        <m:t>𝟔</m:t>
                      </m:r>
                    </m:oMath>
                  </m:oMathPara>
                </a14:m>
                <a:endParaRPr lang="en-GB" sz="6600" b="1" dirty="0"/>
              </a:p>
            </p:txBody>
          </p:sp>
        </mc:Choice>
        <mc:Fallback xmlns="">
          <p:sp>
            <p:nvSpPr>
              <p:cNvPr id="36" name="TextBox 3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64828" y="4660326"/>
                <a:ext cx="4446816" cy="199381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538935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  <p:bldP spid="34" grpId="0"/>
      <p:bldP spid="3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80050627"/>
              </p:ext>
            </p:extLst>
          </p:nvPr>
        </p:nvGraphicFramePr>
        <p:xfrm>
          <a:off x="589213" y="496552"/>
          <a:ext cx="10774090" cy="1341120"/>
        </p:xfrm>
        <a:graphic>
          <a:graphicData uri="http://schemas.openxmlformats.org/drawingml/2006/table">
            <a:tbl>
              <a:tblPr/>
              <a:tblGrid>
                <a:gridCol w="1077409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4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What happens to the time taken</a:t>
                      </a:r>
                      <a:r>
                        <a:rPr lang="en-US" sz="44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to cover a distance by a car if you </a:t>
                      </a:r>
                      <a:r>
                        <a:rPr lang="en-US" sz="4400" b="1" i="0" u="none" strike="noStrike" dirty="0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</a:rPr>
                        <a:t>double</a:t>
                      </a:r>
                      <a:r>
                        <a:rPr lang="en-US" sz="4400" b="0" i="1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r>
                        <a:rPr lang="en-US" sz="4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its speed?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1026" name="Picture 2" descr="http://images.clipartpanda.com/ebb-clipart-di6ebb5yT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5593" y="2419413"/>
            <a:ext cx="4703149" cy="23594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118DA227-FB1E-1406-916E-736B0903C2DB}"/>
              </a:ext>
            </a:extLst>
          </p:cNvPr>
          <p:cNvSpPr txBox="1"/>
          <p:nvPr/>
        </p:nvSpPr>
        <p:spPr>
          <a:xfrm>
            <a:off x="179616" y="4946303"/>
            <a:ext cx="11397342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0" fontAlgn="ctr"/>
            <a:r>
              <a:rPr lang="en-US" sz="44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If the car</a:t>
            </a:r>
            <a:r>
              <a:rPr lang="en-US" sz="4400" b="0" i="1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u="none" strike="noStrike" dirty="0">
                <a:solidFill>
                  <a:srgbClr val="0000FF"/>
                </a:solidFill>
                <a:effectLst/>
                <a:latin typeface="Arial" panose="020B0604020202020204" pitchFamily="34" charset="0"/>
              </a:rPr>
              <a:t>doubles</a:t>
            </a:r>
            <a:r>
              <a:rPr lang="en-US" sz="4400" b="0" i="1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its speed, it will take </a:t>
            </a:r>
          </a:p>
          <a:p>
            <a:pPr algn="ctr" rtl="0" fontAlgn="ctr"/>
            <a:r>
              <a:rPr lang="en-US" sz="4400" b="1" i="0" u="none" strike="noStrike" dirty="0">
                <a:solidFill>
                  <a:srgbClr val="0000FF"/>
                </a:solidFill>
                <a:effectLst/>
                <a:latin typeface="Arial" panose="020B0604020202020204" pitchFamily="34" charset="0"/>
              </a:rPr>
              <a:t>half</a:t>
            </a:r>
            <a:r>
              <a:rPr lang="en-US" sz="4400" b="1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the time to cover the distance.</a:t>
            </a:r>
          </a:p>
        </p:txBody>
      </p:sp>
    </p:spTree>
    <p:extLst>
      <p:ext uri="{BB962C8B-B14F-4D97-AF65-F5344CB8AC3E}">
        <p14:creationId xmlns:p14="http://schemas.microsoft.com/office/powerpoint/2010/main" val="11498527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36393774"/>
              </p:ext>
            </p:extLst>
          </p:nvPr>
        </p:nvGraphicFramePr>
        <p:xfrm>
          <a:off x="819913" y="379228"/>
          <a:ext cx="10412190" cy="3657600"/>
        </p:xfrm>
        <a:graphic>
          <a:graphicData uri="http://schemas.openxmlformats.org/drawingml/2006/table">
            <a:tbl>
              <a:tblPr/>
              <a:tblGrid>
                <a:gridCol w="86768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6768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94145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6768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6768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00050">
                <a:tc gridSpan="5">
                  <a:txBody>
                    <a:bodyPr/>
                    <a:lstStyle/>
                    <a:p>
                      <a:pPr algn="ctr" rtl="0" fontAlgn="ctr"/>
                      <a:r>
                        <a:rPr lang="en-US" sz="6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Two sets of values are said to be </a:t>
                      </a:r>
                    </a:p>
                    <a:p>
                      <a:pPr algn="ctr" rtl="0" fontAlgn="ctr"/>
                      <a:r>
                        <a:rPr lang="en-US" sz="6000" b="1" i="0" u="none" strike="noStrike" dirty="0">
                          <a:solidFill>
                            <a:srgbClr val="0000FF"/>
                          </a:solidFill>
                          <a:effectLst/>
                          <a:latin typeface="+mn-lt"/>
                        </a:rPr>
                        <a:t>inversely proportional</a:t>
                      </a:r>
                      <a:r>
                        <a:rPr lang="en-US" sz="6000" b="1" i="0" u="none" strike="noStrike" baseline="0" dirty="0">
                          <a:solidFill>
                            <a:srgbClr val="0000FF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US" sz="6000" b="0" i="0" u="none" strike="noStrike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if</a:t>
                      </a:r>
                      <a:r>
                        <a:rPr lang="en-US" sz="6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,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90550">
                <a:tc>
                  <a:txBody>
                    <a:bodyPr/>
                    <a:lstStyle/>
                    <a:p>
                      <a:pPr algn="l" fontAlgn="b"/>
                      <a:r>
                        <a:rPr lang="en-GB" sz="6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6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6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one value increases as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6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6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90550">
                <a:tc>
                  <a:txBody>
                    <a:bodyPr/>
                    <a:lstStyle/>
                    <a:p>
                      <a:pPr algn="l" fontAlgn="b"/>
                      <a:r>
                        <a:rPr lang="en-GB" sz="6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6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6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the other decreases.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6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6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1026" name="Picture 2" descr="http://images.clipartpanda.com/ebb-clipart-di6ebb5yT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3308" y="4427827"/>
            <a:ext cx="4529707" cy="22724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227521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Rectangle 41"/>
          <p:cNvSpPr/>
          <p:nvPr/>
        </p:nvSpPr>
        <p:spPr>
          <a:xfrm>
            <a:off x="700511" y="91001"/>
            <a:ext cx="1060878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7200" dirty="0"/>
              <a:t>What is the inverse of </a:t>
            </a:r>
            <a:r>
              <a:rPr lang="en-US" sz="7200" b="1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sz="7200" dirty="0">
                <a:cs typeface="Times New Roman" panose="02020603050405020304" pitchFamily="18" charset="0"/>
              </a:rPr>
              <a:t>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5067298" y="1107501"/>
                <a:ext cx="2525488" cy="527016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box>
                        <m:boxPr>
                          <m:ctrlPr>
                            <a:rPr lang="en-GB" sz="28700" b="0" i="1" dirty="0" smtClean="0">
                              <a:latin typeface="Cambria Math" panose="02040503050406030204" pitchFamily="18" charset="0"/>
                            </a:rPr>
                          </m:ctrlPr>
                        </m:boxPr>
                        <m:e>
                          <m:argPr>
                            <m:argSz m:val="-1"/>
                          </m:argPr>
                          <m:f>
                            <m:fPr>
                              <m:ctrlPr>
                                <a:rPr lang="en-GB" sz="28700" b="0" i="1" dirty="0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28700" b="0" i="1" dirty="0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GB" sz="28700" b="0" i="1" dirty="0" smtClean="0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den>
                          </m:f>
                        </m:e>
                      </m:box>
                    </m:oMath>
                  </m:oMathPara>
                </a14:m>
                <a:endParaRPr lang="en-GB" sz="28700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67298" y="1107501"/>
                <a:ext cx="2525488" cy="5270161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151996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Rectangle 41"/>
          <p:cNvSpPr/>
          <p:nvPr/>
        </p:nvSpPr>
        <p:spPr>
          <a:xfrm>
            <a:off x="848429" y="151513"/>
            <a:ext cx="1060878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7200" dirty="0"/>
              <a:t>What is the inverse of </a:t>
            </a:r>
            <a:r>
              <a:rPr lang="en-US" sz="7200" b="1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sz="7200" b="1" baseline="30000" dirty="0">
                <a:solidFill>
                  <a:srgbClr val="0000FF"/>
                </a:solidFill>
                <a:cs typeface="Times New Roman" panose="02020603050405020304" pitchFamily="18" charset="0"/>
              </a:rPr>
              <a:t>2</a:t>
            </a:r>
            <a:r>
              <a:rPr lang="en-US" sz="7200" dirty="0">
                <a:cs typeface="Times New Roman" panose="02020603050405020304" pitchFamily="18" charset="0"/>
              </a:rPr>
              <a:t>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4370285" y="1472172"/>
                <a:ext cx="3891645" cy="476963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box>
                        <m:boxPr>
                          <m:ctrlPr>
                            <a:rPr lang="en-GB" sz="23900" b="0" i="1" dirty="0" smtClean="0">
                              <a:latin typeface="Cambria Math" panose="02040503050406030204" pitchFamily="18" charset="0"/>
                            </a:rPr>
                          </m:ctrlPr>
                        </m:boxPr>
                        <m:e>
                          <m:argPr>
                            <m:argSz m:val="-1"/>
                          </m:argPr>
                          <m:f>
                            <m:fPr>
                              <m:ctrlPr>
                                <a:rPr lang="en-GB" sz="23900" b="0" i="1" dirty="0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23900" b="0" i="1" dirty="0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sSup>
                                <m:sSupPr>
                                  <m:ctrlPr>
                                    <a:rPr lang="en-GB" sz="23900" b="0" i="1" dirty="0" smtClean="0">
                                      <a:solidFill>
                                        <a:srgbClr val="0000FF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GB" sz="23900" b="0" i="1" dirty="0" smtClean="0">
                                      <a:solidFill>
                                        <a:srgbClr val="0000FF"/>
                                      </a:solidFill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p>
                                  <m:r>
                                    <a:rPr lang="en-GB" sz="23900" b="0" i="1" dirty="0" smtClean="0">
                                      <a:solidFill>
                                        <a:srgbClr val="0000FF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den>
                          </m:f>
                        </m:e>
                      </m:box>
                    </m:oMath>
                  </m:oMathPara>
                </a14:m>
                <a:endParaRPr lang="en-GB" sz="23900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70285" y="1472172"/>
                <a:ext cx="3891645" cy="4769639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223262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Rectangle 41"/>
          <p:cNvSpPr/>
          <p:nvPr/>
        </p:nvSpPr>
        <p:spPr>
          <a:xfrm>
            <a:off x="848429" y="151513"/>
            <a:ext cx="1060878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7200" dirty="0"/>
              <a:t>What is the inverse of </a:t>
            </a:r>
            <a:r>
              <a:rPr lang="en-US" sz="7200" b="1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sz="7200" b="1" baseline="30000" dirty="0">
                <a:solidFill>
                  <a:srgbClr val="0000FF"/>
                </a:solidFill>
                <a:cs typeface="Times New Roman" panose="02020603050405020304" pitchFamily="18" charset="0"/>
              </a:rPr>
              <a:t>3</a:t>
            </a:r>
            <a:r>
              <a:rPr lang="en-US" sz="7200" dirty="0">
                <a:cs typeface="Times New Roman" panose="02020603050405020304" pitchFamily="18" charset="0"/>
              </a:rPr>
              <a:t>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4370285" y="1472172"/>
                <a:ext cx="3891645" cy="464127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box>
                        <m:boxPr>
                          <m:ctrlPr>
                            <a:rPr lang="en-GB" sz="23900" b="0" i="1" dirty="0" smtClean="0">
                              <a:latin typeface="Cambria Math" panose="02040503050406030204" pitchFamily="18" charset="0"/>
                            </a:rPr>
                          </m:ctrlPr>
                        </m:boxPr>
                        <m:e>
                          <m:argPr>
                            <m:argSz m:val="-1"/>
                          </m:argPr>
                          <m:f>
                            <m:fPr>
                              <m:ctrlPr>
                                <a:rPr lang="en-GB" sz="23900" b="0" i="1" dirty="0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23900" b="0" i="1" dirty="0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sSup>
                                <m:sSupPr>
                                  <m:ctrlPr>
                                    <a:rPr lang="en-GB" sz="23900" b="0" i="1" dirty="0" smtClean="0">
                                      <a:solidFill>
                                        <a:srgbClr val="0000FF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GB" sz="23900" b="0" i="1" dirty="0" smtClean="0">
                                      <a:solidFill>
                                        <a:srgbClr val="0000FF"/>
                                      </a:solidFill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p>
                                  <m:r>
                                    <a:rPr lang="en-GB" sz="23900" b="0" i="1" dirty="0" smtClean="0">
                                      <a:solidFill>
                                        <a:srgbClr val="0000FF"/>
                                      </a:solidFill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</m:sup>
                              </m:sSup>
                            </m:den>
                          </m:f>
                        </m:e>
                      </m:box>
                    </m:oMath>
                  </m:oMathPara>
                </a14:m>
                <a:endParaRPr lang="en-GB" sz="23900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70285" y="1472172"/>
                <a:ext cx="3891645" cy="4641271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432725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2" name="Rectangle 41"/>
              <p:cNvSpPr/>
              <p:nvPr/>
            </p:nvSpPr>
            <p:spPr>
              <a:xfrm>
                <a:off x="772228" y="331128"/>
                <a:ext cx="10717643" cy="121257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7200" dirty="0"/>
                  <a:t>What is the inverse of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sz="720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GB" sz="7200" b="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rad>
                  </m:oMath>
                </a14:m>
                <a:r>
                  <a:rPr lang="en-US" sz="7200" dirty="0">
                    <a:cs typeface="Times New Roman" panose="02020603050405020304" pitchFamily="18" charset="0"/>
                  </a:rPr>
                  <a:t>?</a:t>
                </a:r>
              </a:p>
            </p:txBody>
          </p:sp>
        </mc:Choice>
        <mc:Fallback xmlns="">
          <p:sp>
            <p:nvSpPr>
              <p:cNvPr id="42" name="Rectangle 4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2228" y="331128"/>
                <a:ext cx="10717643" cy="1212576"/>
              </a:xfrm>
              <a:prstGeom prst="rect">
                <a:avLst/>
              </a:prstGeom>
              <a:blipFill>
                <a:blip r:embed="rId2"/>
                <a:stretch>
                  <a:fillRect l="-1024" t="-17588" r="-967" b="-4120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4304971" y="1434072"/>
                <a:ext cx="3891645" cy="513672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box>
                        <m:boxPr>
                          <m:ctrlPr>
                            <a:rPr lang="en-GB" sz="23900" b="0" i="1" dirty="0" smtClean="0">
                              <a:latin typeface="Cambria Math" panose="02040503050406030204" pitchFamily="18" charset="0"/>
                            </a:rPr>
                          </m:ctrlPr>
                        </m:boxPr>
                        <m:e>
                          <m:argPr>
                            <m:argSz m:val="-1"/>
                          </m:argPr>
                          <m:f>
                            <m:fPr>
                              <m:ctrlPr>
                                <a:rPr lang="en-GB" sz="23900" b="0" i="1" dirty="0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23900" b="0" i="1" dirty="0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ad>
                                <m:radPr>
                                  <m:degHide m:val="on"/>
                                  <m:ctrlPr>
                                    <a:rPr lang="en-GB" sz="23900" i="1" dirty="0" smtClean="0">
                                      <a:solidFill>
                                        <a:srgbClr val="0000FF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GB" sz="23900" b="0" i="1" dirty="0" smtClean="0">
                                      <a:solidFill>
                                        <a:srgbClr val="0000FF"/>
                                      </a:solidFill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</m:rad>
                            </m:den>
                          </m:f>
                        </m:e>
                      </m:box>
                    </m:oMath>
                  </m:oMathPara>
                </a14:m>
                <a:endParaRPr lang="en-GB" sz="23900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04971" y="1434072"/>
                <a:ext cx="3891645" cy="513672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126408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Rectangle 41"/>
          <p:cNvSpPr/>
          <p:nvPr/>
        </p:nvSpPr>
        <p:spPr>
          <a:xfrm>
            <a:off x="848429" y="151513"/>
            <a:ext cx="1060878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7200" dirty="0"/>
              <a:t>What is the inverse of </a:t>
            </a:r>
            <a:r>
              <a:rPr lang="en-US" sz="7200" dirty="0">
                <a:solidFill>
                  <a:srgbClr val="0000FF"/>
                </a:solidFill>
              </a:rPr>
              <a:t>2</a:t>
            </a:r>
            <a:r>
              <a:rPr lang="en-US" sz="7200" b="1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sz="7200" dirty="0">
                <a:cs typeface="Times New Roman" panose="02020603050405020304" pitchFamily="18" charset="0"/>
              </a:rPr>
              <a:t>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4501240" y="1156487"/>
                <a:ext cx="3739245" cy="527016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box>
                        <m:boxPr>
                          <m:ctrlPr>
                            <a:rPr lang="en-GB" sz="28700" b="0" i="1" dirty="0" smtClean="0">
                              <a:latin typeface="Cambria Math" panose="02040503050406030204" pitchFamily="18" charset="0"/>
                            </a:rPr>
                          </m:ctrlPr>
                        </m:boxPr>
                        <m:e>
                          <m:argPr>
                            <m:argSz m:val="-1"/>
                          </m:argPr>
                          <m:f>
                            <m:fPr>
                              <m:ctrlPr>
                                <a:rPr lang="en-GB" sz="28700" b="0" i="1" dirty="0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28700" b="0" i="1" dirty="0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GB" sz="28700" b="0" i="1" dirty="0" smtClean="0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r>
                                <a:rPr lang="en-GB" sz="28700" b="0" i="1" dirty="0" smtClean="0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den>
                          </m:f>
                        </m:e>
                      </m:box>
                    </m:oMath>
                  </m:oMathPara>
                </a14:m>
                <a:endParaRPr lang="en-GB" sz="28700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01240" y="1156487"/>
                <a:ext cx="3739245" cy="5270161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670743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Rectangle 41"/>
          <p:cNvSpPr/>
          <p:nvPr/>
        </p:nvSpPr>
        <p:spPr>
          <a:xfrm>
            <a:off x="848429" y="151513"/>
            <a:ext cx="1060878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7200" dirty="0"/>
              <a:t>What is the inverse of </a:t>
            </a:r>
            <a:r>
              <a:rPr lang="en-US" sz="7200" dirty="0">
                <a:solidFill>
                  <a:srgbClr val="0000FF"/>
                </a:solidFill>
              </a:rPr>
              <a:t>3</a:t>
            </a:r>
            <a:r>
              <a:rPr lang="en-US" sz="7200" b="1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sz="7200" dirty="0">
                <a:cs typeface="Times New Roman" panose="02020603050405020304" pitchFamily="18" charset="0"/>
              </a:rPr>
              <a:t>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4501240" y="1156487"/>
                <a:ext cx="3739245" cy="527016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box>
                        <m:boxPr>
                          <m:ctrlPr>
                            <a:rPr lang="en-GB" sz="28700" b="0" i="1" dirty="0" smtClean="0">
                              <a:latin typeface="Cambria Math" panose="02040503050406030204" pitchFamily="18" charset="0"/>
                            </a:rPr>
                          </m:ctrlPr>
                        </m:boxPr>
                        <m:e>
                          <m:argPr>
                            <m:argSz m:val="-1"/>
                          </m:argPr>
                          <m:f>
                            <m:fPr>
                              <m:ctrlPr>
                                <a:rPr lang="en-GB" sz="28700" b="0" i="1" dirty="0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28700" b="0" i="1" dirty="0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GB" sz="28700" b="0" i="1" dirty="0" smtClean="0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  <m:r>
                                <a:rPr lang="en-GB" sz="28700" b="0" i="1" dirty="0" smtClean="0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den>
                          </m:f>
                        </m:e>
                      </m:box>
                    </m:oMath>
                  </m:oMathPara>
                </a14:m>
                <a:endParaRPr lang="en-GB" sz="28700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01240" y="1156487"/>
                <a:ext cx="3739245" cy="5270161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425554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156</TotalTime>
  <Words>380</Words>
  <Application>Microsoft Office PowerPoint</Application>
  <PresentationFormat>Widescreen</PresentationFormat>
  <Paragraphs>86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4" baseType="lpstr">
      <vt:lpstr>Arial</vt:lpstr>
      <vt:lpstr>Calibri</vt:lpstr>
      <vt:lpstr>Calibri Light</vt:lpstr>
      <vt:lpstr>Cambria Math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Stewart Gale</dc:creator>
  <cp:lastModifiedBy>Stewart Gale</cp:lastModifiedBy>
  <cp:revision>22</cp:revision>
  <dcterms:created xsi:type="dcterms:W3CDTF">2015-11-10T11:31:11Z</dcterms:created>
  <dcterms:modified xsi:type="dcterms:W3CDTF">2022-11-11T05:56:35Z</dcterms:modified>
</cp:coreProperties>
</file>