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56" r:id="rId3"/>
    <p:sldId id="274" r:id="rId4"/>
    <p:sldId id="263" r:id="rId5"/>
    <p:sldId id="257" r:id="rId6"/>
    <p:sldId id="268" r:id="rId7"/>
    <p:sldId id="264" r:id="rId8"/>
    <p:sldId id="262" r:id="rId9"/>
    <p:sldId id="265" r:id="rId10"/>
    <p:sldId id="266" r:id="rId11"/>
    <p:sldId id="267" r:id="rId12"/>
    <p:sldId id="259" r:id="rId13"/>
    <p:sldId id="269" r:id="rId14"/>
    <p:sldId id="260" r:id="rId15"/>
    <p:sldId id="271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B89699-6419-46D8-8246-792258D8AC76}" v="8" dt="2025-03-03T05:36:27.4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54" y="2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EB89699-6419-46D8-8246-792258D8AC76}"/>
    <pc:docChg chg="undo custSel addSld modSld">
      <pc:chgData name="Stewart Gale" userId="3647ddd2-6040-41ae-a96d-232c23482af8" providerId="ADAL" clId="{FEB89699-6419-46D8-8246-792258D8AC76}" dt="2025-03-03T05:36:27.423" v="62"/>
      <pc:docMkLst>
        <pc:docMk/>
      </pc:docMkLst>
      <pc:sldChg chg="delSp modSp mod delAnim">
        <pc:chgData name="Stewart Gale" userId="3647ddd2-6040-41ae-a96d-232c23482af8" providerId="ADAL" clId="{FEB89699-6419-46D8-8246-792258D8AC76}" dt="2022-01-05T04:30:49.254" v="16" actId="1076"/>
        <pc:sldMkLst>
          <pc:docMk/>
          <pc:sldMk cId="1935877586" sldId="256"/>
        </pc:sldMkLst>
      </pc:sldChg>
      <pc:sldChg chg="modSp mod">
        <pc:chgData name="Stewart Gale" userId="3647ddd2-6040-41ae-a96d-232c23482af8" providerId="ADAL" clId="{FEB89699-6419-46D8-8246-792258D8AC76}" dt="2025-03-03T05:30:05.353" v="41" actId="20577"/>
        <pc:sldMkLst>
          <pc:docMk/>
          <pc:sldMk cId="2709359995" sldId="257"/>
        </pc:sldMkLst>
        <pc:spChg chg="mod">
          <ac:chgData name="Stewart Gale" userId="3647ddd2-6040-41ae-a96d-232c23482af8" providerId="ADAL" clId="{FEB89699-6419-46D8-8246-792258D8AC76}" dt="2025-03-03T05:30:05.353" v="41" actId="20577"/>
          <ac:spMkLst>
            <pc:docMk/>
            <pc:sldMk cId="2709359995" sldId="257"/>
            <ac:spMk id="4" creationId="{00000000-0000-0000-0000-000000000000}"/>
          </ac:spMkLst>
        </pc:spChg>
      </pc:sldChg>
      <pc:sldChg chg="modSp mod">
        <pc:chgData name="Stewart Gale" userId="3647ddd2-6040-41ae-a96d-232c23482af8" providerId="ADAL" clId="{FEB89699-6419-46D8-8246-792258D8AC76}" dt="2025-03-03T05:36:18.249" v="61" actId="20577"/>
        <pc:sldMkLst>
          <pc:docMk/>
          <pc:sldMk cId="2396597251" sldId="259"/>
        </pc:sldMkLst>
        <pc:graphicFrameChg chg="modGraphic">
          <ac:chgData name="Stewart Gale" userId="3647ddd2-6040-41ae-a96d-232c23482af8" providerId="ADAL" clId="{FEB89699-6419-46D8-8246-792258D8AC76}" dt="2025-03-03T05:36:18.249" v="61" actId="20577"/>
          <ac:graphicFrameMkLst>
            <pc:docMk/>
            <pc:sldMk cId="2396597251" sldId="259"/>
            <ac:graphicFrameMk id="4" creationId="{00000000-0000-0000-0000-000000000000}"/>
          </ac:graphicFrameMkLst>
        </pc:graphicFrameChg>
      </pc:sldChg>
      <pc:sldChg chg="delSp modSp mod">
        <pc:chgData name="Stewart Gale" userId="3647ddd2-6040-41ae-a96d-232c23482af8" providerId="ADAL" clId="{FEB89699-6419-46D8-8246-792258D8AC76}" dt="2024-03-05T10:08:52.258" v="40" actId="14100"/>
        <pc:sldMkLst>
          <pc:docMk/>
          <pc:sldMk cId="3805281141" sldId="263"/>
        </pc:sldMkLst>
      </pc:sldChg>
      <pc:sldChg chg="modSp">
        <pc:chgData name="Stewart Gale" userId="3647ddd2-6040-41ae-a96d-232c23482af8" providerId="ADAL" clId="{FEB89699-6419-46D8-8246-792258D8AC76}" dt="2025-03-03T05:36:27.423" v="62"/>
        <pc:sldMkLst>
          <pc:docMk/>
          <pc:sldMk cId="2364764580" sldId="269"/>
        </pc:sldMkLst>
        <pc:graphicFrameChg chg="mod">
          <ac:chgData name="Stewart Gale" userId="3647ddd2-6040-41ae-a96d-232c23482af8" providerId="ADAL" clId="{FEB89699-6419-46D8-8246-792258D8AC76}" dt="2025-03-03T05:36:27.423" v="62"/>
          <ac:graphicFrameMkLst>
            <pc:docMk/>
            <pc:sldMk cId="2364764580" sldId="269"/>
            <ac:graphicFrameMk id="4" creationId="{00000000-0000-0000-0000-000000000000}"/>
          </ac:graphicFrameMkLst>
        </pc:graphicFrameChg>
      </pc:sldChg>
      <pc:sldChg chg="modSp modAnim">
        <pc:chgData name="Stewart Gale" userId="3647ddd2-6040-41ae-a96d-232c23482af8" providerId="ADAL" clId="{FEB89699-6419-46D8-8246-792258D8AC76}" dt="2023-02-28T04:06:28.676" v="31" actId="20577"/>
        <pc:sldMkLst>
          <pc:docMk/>
          <pc:sldMk cId="2421226240" sldId="271"/>
        </pc:sldMkLst>
      </pc:sldChg>
      <pc:sldChg chg="delSp modSp add mod">
        <pc:chgData name="Stewart Gale" userId="3647ddd2-6040-41ae-a96d-232c23482af8" providerId="ADAL" clId="{FEB89699-6419-46D8-8246-792258D8AC76}" dt="2022-01-05T04:31:09.334" v="25" actId="1076"/>
        <pc:sldMkLst>
          <pc:docMk/>
          <pc:sldMk cId="1764126448" sldId="274"/>
        </pc:sldMkLst>
      </pc:sldChg>
    </pc:docChg>
  </pc:docChgLst>
  <pc:docChgLst>
    <pc:chgData name="Stewart Gale" userId="3647ddd2-6040-41ae-a96d-232c23482af8" providerId="ADAL" clId="{C426B24C-C8C9-4D08-B6D6-2DC326C589EB}"/>
    <pc:docChg chg="modSld">
      <pc:chgData name="Stewart Gale" userId="3647ddd2-6040-41ae-a96d-232c23482af8" providerId="ADAL" clId="{C426B24C-C8C9-4D08-B6D6-2DC326C589EB}" dt="2021-04-26T06:34:40.496" v="8" actId="14100"/>
      <pc:docMkLst>
        <pc:docMk/>
      </pc:docMkLst>
      <pc:sldChg chg="addSp modSp mod">
        <pc:chgData name="Stewart Gale" userId="3647ddd2-6040-41ae-a96d-232c23482af8" providerId="ADAL" clId="{C426B24C-C8C9-4D08-B6D6-2DC326C589EB}" dt="2021-04-26T06:34:40.496" v="8" actId="14100"/>
        <pc:sldMkLst>
          <pc:docMk/>
          <pc:sldMk cId="3805281141" sldId="26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D7DC60-6DC4-4E05-B54F-6F6E2DB55DB1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1DEFA2-2F69-4BA1-8683-335681FE4C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897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E536-2D8B-4D1A-8730-0C9733A0EB04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84664-BE6F-41B3-9781-EFEE6F1540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704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E536-2D8B-4D1A-8730-0C9733A0EB04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84664-BE6F-41B3-9781-EFEE6F1540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723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E536-2D8B-4D1A-8730-0C9733A0EB04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84664-BE6F-41B3-9781-EFEE6F1540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0533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1729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2755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8723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066800"/>
            <a:ext cx="54864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066800"/>
            <a:ext cx="54864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218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9915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2055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73978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6608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E536-2D8B-4D1A-8730-0C9733A0EB04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84664-BE6F-41B3-9781-EFEE6F1540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7513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43004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7928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3800" y="150814"/>
            <a:ext cx="2870200" cy="50307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1085" y="150814"/>
            <a:ext cx="8409516" cy="50307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109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E536-2D8B-4D1A-8730-0C9733A0EB04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84664-BE6F-41B3-9781-EFEE6F1540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014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E536-2D8B-4D1A-8730-0C9733A0EB04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84664-BE6F-41B3-9781-EFEE6F1540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479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E536-2D8B-4D1A-8730-0C9733A0EB04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84664-BE6F-41B3-9781-EFEE6F1540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97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E536-2D8B-4D1A-8730-0C9733A0EB04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84664-BE6F-41B3-9781-EFEE6F1540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353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E536-2D8B-4D1A-8730-0C9733A0EB04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84664-BE6F-41B3-9781-EFEE6F1540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244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E536-2D8B-4D1A-8730-0C9733A0EB04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84664-BE6F-41B3-9781-EFEE6F1540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547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E536-2D8B-4D1A-8730-0C9733A0EB04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84664-BE6F-41B3-9781-EFEE6F1540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477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2E536-2D8B-4D1A-8730-0C9733A0EB04}" type="datetimeFigureOut">
              <a:rPr lang="en-GB" smtClean="0"/>
              <a:t>03/03/2025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84664-BE6F-41B3-9781-EFEE6F1540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4048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underlin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9"/>
            <a:ext cx="12192000" cy="16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9376833" y="6627814"/>
            <a:ext cx="28448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200">
                <a:solidFill>
                  <a:srgbClr val="9900CC"/>
                </a:solidFill>
              </a:rPr>
              <a:t>© Boardworks Ltd 2005</a:t>
            </a:r>
          </a:p>
        </p:txBody>
      </p:sp>
      <p:pic>
        <p:nvPicPr>
          <p:cNvPr id="15364" name="Picture 4" descr="swish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92151"/>
            <a:ext cx="9647767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boardworks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10513484" y="0"/>
            <a:ext cx="1625600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01084" y="150813"/>
            <a:ext cx="10363200" cy="61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8000" y="1066800"/>
            <a:ext cx="11176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 userDrawn="1"/>
        </p:nvSpPr>
        <p:spPr bwMode="auto">
          <a:xfrm>
            <a:off x="1" y="6621464"/>
            <a:ext cx="81785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200" b="1">
                <a:solidFill>
                  <a:srgbClr val="FFFFFF"/>
                </a:solidFill>
              </a:rPr>
              <a:t> </a:t>
            </a:r>
            <a:fld id="{D3C047E3-2C96-4606-9F60-FDA866805A2C}" type="slidenum">
              <a:rPr lang="en-GB" altLang="en-US" sz="1200" b="1" smtClean="0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r>
              <a:rPr lang="en-GB" altLang="en-US" sz="1200" b="1">
                <a:solidFill>
                  <a:srgbClr val="010066"/>
                </a:solidFill>
              </a:rPr>
              <a:t> </a:t>
            </a:r>
            <a:r>
              <a:rPr lang="en-GB" altLang="en-US" sz="1200" b="1">
                <a:solidFill>
                  <a:srgbClr val="FFFFFF"/>
                </a:solidFill>
              </a:rPr>
              <a:t>of 67</a:t>
            </a:r>
            <a:endParaRPr lang="en-US" altLang="en-US" sz="12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436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emf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55298" y="1101486"/>
            <a:ext cx="10081403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Similar </a:t>
            </a:r>
            <a:r>
              <a:rPr lang="en-US" sz="13800" b="1" u="sng" dirty="0">
                <a:solidFill>
                  <a:srgbClr val="000000"/>
                </a:solidFill>
                <a:latin typeface="Arial" panose="020B0604020202020204" pitchFamily="34" charset="0"/>
              </a:rPr>
              <a:t>S</a:t>
            </a:r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hapes</a:t>
            </a:r>
            <a:r>
              <a:rPr lang="en-US" sz="13800" dirty="0"/>
              <a:t> 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1935877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393469" y="193964"/>
            <a:ext cx="111002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Similar or Not?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436983" y="5068750"/>
            <a:ext cx="204094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>
                <a:solidFill>
                  <a:prstClr val="black"/>
                </a:solidFill>
              </a:rPr>
              <a:t>Not</a:t>
            </a:r>
            <a:endParaRPr lang="en-GB" sz="2400" dirty="0"/>
          </a:p>
        </p:txBody>
      </p:sp>
      <p:sp>
        <p:nvSpPr>
          <p:cNvPr id="3" name="Isosceles Triangle 2"/>
          <p:cNvSpPr/>
          <p:nvPr/>
        </p:nvSpPr>
        <p:spPr>
          <a:xfrm>
            <a:off x="2288770" y="2482734"/>
            <a:ext cx="2432858" cy="2222269"/>
          </a:xfrm>
          <a:prstGeom prst="triangle">
            <a:avLst>
              <a:gd name="adj" fmla="val 28588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Isosceles Triangle 5"/>
          <p:cNvSpPr/>
          <p:nvPr/>
        </p:nvSpPr>
        <p:spPr>
          <a:xfrm>
            <a:off x="6231774" y="1859281"/>
            <a:ext cx="3150524" cy="2845722"/>
          </a:xfrm>
          <a:prstGeom prst="triangle">
            <a:avLst>
              <a:gd name="adj" fmla="val 32058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235432" y="4178532"/>
            <a:ext cx="1028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70˚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67643" y="4705003"/>
            <a:ext cx="11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3cm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22374" y="4705002"/>
            <a:ext cx="11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6cm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93675" y="4120226"/>
            <a:ext cx="1028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70˚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22272" y="4152152"/>
            <a:ext cx="1028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30˚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51073" y="4152152"/>
            <a:ext cx="1028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40˚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73978" y="3155077"/>
            <a:ext cx="11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4cm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91697" y="2982603"/>
            <a:ext cx="11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8cm</a:t>
            </a:r>
          </a:p>
        </p:txBody>
      </p:sp>
    </p:spTree>
    <p:extLst>
      <p:ext uri="{BB962C8B-B14F-4D97-AF65-F5344CB8AC3E}">
        <p14:creationId xmlns:p14="http://schemas.microsoft.com/office/powerpoint/2010/main" val="108338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018658"/>
              </p:ext>
            </p:extLst>
          </p:nvPr>
        </p:nvGraphicFramePr>
        <p:xfrm>
          <a:off x="782383" y="353816"/>
          <a:ext cx="10894228" cy="1645920"/>
        </p:xfrm>
        <a:graphic>
          <a:graphicData uri="http://schemas.openxmlformats.org/drawingml/2006/table">
            <a:tbl>
              <a:tblPr/>
              <a:tblGrid>
                <a:gridCol w="10894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following shapes are similar.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What is the length of the missing side?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2394469" y="2618417"/>
            <a:ext cx="3271837" cy="2145645"/>
            <a:chOff x="0" y="214312"/>
            <a:chExt cx="3271837" cy="2145645"/>
          </a:xfrm>
        </p:grpSpPr>
        <p:grpSp>
          <p:nvGrpSpPr>
            <p:cNvPr id="16" name="Group 15"/>
            <p:cNvGrpSpPr/>
            <p:nvPr/>
          </p:nvGrpSpPr>
          <p:grpSpPr>
            <a:xfrm>
              <a:off x="0" y="214312"/>
              <a:ext cx="3271837" cy="2145645"/>
              <a:chOff x="0" y="214312"/>
              <a:chExt cx="3271837" cy="2145645"/>
            </a:xfrm>
          </p:grpSpPr>
          <p:sp>
            <p:nvSpPr>
              <p:cNvPr id="18" name="Freeform 17"/>
              <p:cNvSpPr>
                <a:spLocks/>
              </p:cNvSpPr>
              <p:nvPr/>
            </p:nvSpPr>
            <p:spPr bwMode="auto">
              <a:xfrm>
                <a:off x="12700" y="388937"/>
                <a:ext cx="2133600" cy="1447800"/>
              </a:xfrm>
              <a:custGeom>
                <a:avLst/>
                <a:gdLst>
                  <a:gd name="T0" fmla="*/ 0 w 1344"/>
                  <a:gd name="T1" fmla="*/ 912 h 912"/>
                  <a:gd name="T2" fmla="*/ 1344 w 1344"/>
                  <a:gd name="T3" fmla="*/ 912 h 912"/>
                  <a:gd name="T4" fmla="*/ 1344 w 1344"/>
                  <a:gd name="T5" fmla="*/ 0 h 912"/>
                  <a:gd name="T6" fmla="*/ 672 w 1344"/>
                  <a:gd name="T7" fmla="*/ 0 h 912"/>
                  <a:gd name="T8" fmla="*/ 0 w 1344"/>
                  <a:gd name="T9" fmla="*/ 912 h 9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44" h="912">
                    <a:moveTo>
                      <a:pt x="0" y="912"/>
                    </a:moveTo>
                    <a:lnTo>
                      <a:pt x="1344" y="912"/>
                    </a:lnTo>
                    <a:lnTo>
                      <a:pt x="1344" y="0"/>
                    </a:lnTo>
                    <a:lnTo>
                      <a:pt x="672" y="0"/>
                    </a:lnTo>
                    <a:lnTo>
                      <a:pt x="0" y="912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85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9" name="Line 5"/>
              <p:cNvSpPr>
                <a:spLocks noChangeShapeType="1"/>
              </p:cNvSpPr>
              <p:nvPr/>
            </p:nvSpPr>
            <p:spPr bwMode="auto">
              <a:xfrm>
                <a:off x="0" y="1836737"/>
                <a:ext cx="21590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0" name="Line 6"/>
              <p:cNvSpPr>
                <a:spLocks noChangeShapeType="1"/>
              </p:cNvSpPr>
              <p:nvPr/>
            </p:nvSpPr>
            <p:spPr bwMode="auto">
              <a:xfrm rot="18420000">
                <a:off x="-349251" y="1114425"/>
                <a:ext cx="180022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1" name="Line 7"/>
              <p:cNvSpPr>
                <a:spLocks noChangeShapeType="1"/>
              </p:cNvSpPr>
              <p:nvPr/>
            </p:nvSpPr>
            <p:spPr bwMode="auto">
              <a:xfrm>
                <a:off x="1077912" y="388937"/>
                <a:ext cx="10795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2" name="Line 8"/>
              <p:cNvSpPr>
                <a:spLocks noChangeShapeType="1"/>
              </p:cNvSpPr>
              <p:nvPr/>
            </p:nvSpPr>
            <p:spPr bwMode="auto">
              <a:xfrm flipV="1">
                <a:off x="2149475" y="388937"/>
                <a:ext cx="0" cy="143986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3" name="Text Box 12"/>
              <p:cNvSpPr txBox="1">
                <a:spLocks noChangeArrowheads="1"/>
              </p:cNvSpPr>
              <p:nvPr/>
            </p:nvSpPr>
            <p:spPr bwMode="auto">
              <a:xfrm>
                <a:off x="725487" y="1836737"/>
                <a:ext cx="969906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/>
                <a:r>
                  <a:rPr lang="en-GB" sz="2800" b="0">
                    <a:solidFill>
                      <a:srgbClr val="002060"/>
                    </a:solidFill>
                  </a:rPr>
                  <a:t>6 cm</a:t>
                </a:r>
              </a:p>
            </p:txBody>
          </p:sp>
          <p:sp>
            <p:nvSpPr>
              <p:cNvPr id="24" name="Text Box 17"/>
              <p:cNvSpPr txBox="1">
                <a:spLocks noChangeArrowheads="1"/>
              </p:cNvSpPr>
              <p:nvPr/>
            </p:nvSpPr>
            <p:spPr bwMode="auto">
              <a:xfrm>
                <a:off x="2157412" y="915987"/>
                <a:ext cx="1114425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/>
                <a:r>
                  <a:rPr lang="en-GB" sz="2800" b="0" dirty="0">
                    <a:solidFill>
                      <a:srgbClr val="010066"/>
                    </a:solidFill>
                  </a:rPr>
                  <a:t>4 cm</a:t>
                </a:r>
              </a:p>
            </p:txBody>
          </p:sp>
        </p:grp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79408" y="469711"/>
              <a:ext cx="403225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/>
              <a:r>
                <a:rPr lang="en-GB" sz="4000" i="1" dirty="0">
                  <a:solidFill>
                    <a:srgbClr val="010066"/>
                  </a:solidFill>
                  <a:latin typeface="Times New Roman" pitchFamily="18" charset="0"/>
                </a:rPr>
                <a:t>x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759344" y="2471053"/>
            <a:ext cx="2848972" cy="2439402"/>
            <a:chOff x="3544686" y="0"/>
            <a:chExt cx="2848972" cy="2500513"/>
          </a:xfrm>
        </p:grpSpPr>
        <p:grpSp>
          <p:nvGrpSpPr>
            <p:cNvPr id="7" name="Group 6"/>
            <p:cNvGrpSpPr/>
            <p:nvPr/>
          </p:nvGrpSpPr>
          <p:grpSpPr>
            <a:xfrm>
              <a:off x="3804445" y="0"/>
              <a:ext cx="2589213" cy="2500513"/>
              <a:chOff x="3804445" y="0"/>
              <a:chExt cx="2589213" cy="2500513"/>
            </a:xfrm>
          </p:grpSpPr>
          <p:sp>
            <p:nvSpPr>
              <p:cNvPr id="9" name="Freeform 8"/>
              <p:cNvSpPr>
                <a:spLocks noChangeAspect="1"/>
              </p:cNvSpPr>
              <p:nvPr/>
            </p:nvSpPr>
            <p:spPr bwMode="auto">
              <a:xfrm>
                <a:off x="3826670" y="196850"/>
                <a:ext cx="2559050" cy="1744662"/>
              </a:xfrm>
              <a:custGeom>
                <a:avLst/>
                <a:gdLst>
                  <a:gd name="T0" fmla="*/ 0 w 1612"/>
                  <a:gd name="T1" fmla="*/ 1099 h 1099"/>
                  <a:gd name="T2" fmla="*/ 1612 w 1612"/>
                  <a:gd name="T3" fmla="*/ 1099 h 1099"/>
                  <a:gd name="T4" fmla="*/ 1612 w 1612"/>
                  <a:gd name="T5" fmla="*/ 5 h 1099"/>
                  <a:gd name="T6" fmla="*/ 823 w 1612"/>
                  <a:gd name="T7" fmla="*/ 0 h 1099"/>
                  <a:gd name="T8" fmla="*/ 0 w 1612"/>
                  <a:gd name="T9" fmla="*/ 1099 h 10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12" h="1099">
                    <a:moveTo>
                      <a:pt x="0" y="1099"/>
                    </a:moveTo>
                    <a:lnTo>
                      <a:pt x="1612" y="1099"/>
                    </a:lnTo>
                    <a:lnTo>
                      <a:pt x="1612" y="5"/>
                    </a:lnTo>
                    <a:lnTo>
                      <a:pt x="823" y="0"/>
                    </a:lnTo>
                    <a:lnTo>
                      <a:pt x="0" y="1099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85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0" name="Line 19"/>
              <p:cNvSpPr>
                <a:spLocks noChangeAspect="1" noChangeShapeType="1"/>
              </p:cNvSpPr>
              <p:nvPr/>
            </p:nvSpPr>
            <p:spPr bwMode="auto">
              <a:xfrm>
                <a:off x="3804445" y="1941512"/>
                <a:ext cx="258921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" name="Line 20"/>
              <p:cNvSpPr>
                <a:spLocks noChangeAspect="1" noChangeShapeType="1"/>
              </p:cNvSpPr>
              <p:nvPr/>
            </p:nvSpPr>
            <p:spPr bwMode="auto">
              <a:xfrm rot="18420000">
                <a:off x="3375820" y="1079500"/>
                <a:ext cx="21590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2" name="Line 21"/>
              <p:cNvSpPr>
                <a:spLocks noChangeAspect="1" noChangeShapeType="1"/>
              </p:cNvSpPr>
              <p:nvPr/>
            </p:nvSpPr>
            <p:spPr bwMode="auto">
              <a:xfrm>
                <a:off x="5096670" y="204787"/>
                <a:ext cx="12954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3" name="Line 22"/>
              <p:cNvSpPr>
                <a:spLocks noChangeAspect="1" noChangeShapeType="1"/>
              </p:cNvSpPr>
              <p:nvPr/>
            </p:nvSpPr>
            <p:spPr bwMode="auto">
              <a:xfrm flipV="1">
                <a:off x="6382545" y="214312"/>
                <a:ext cx="0" cy="17272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5" name="Text Box 35"/>
              <p:cNvSpPr txBox="1">
                <a:spLocks noChangeArrowheads="1"/>
              </p:cNvSpPr>
              <p:nvPr/>
            </p:nvSpPr>
            <p:spPr bwMode="auto">
              <a:xfrm>
                <a:off x="4793483" y="1964186"/>
                <a:ext cx="1043844" cy="536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/>
                <a:r>
                  <a:rPr lang="en-GB" sz="2800" b="0" dirty="0">
                    <a:solidFill>
                      <a:srgbClr val="002060"/>
                    </a:solidFill>
                  </a:rPr>
                  <a:t>12cm</a:t>
                </a:r>
              </a:p>
            </p:txBody>
          </p:sp>
        </p:grpSp>
        <p:sp>
          <p:nvSpPr>
            <p:cNvPr id="8" name="Text Box 17"/>
            <p:cNvSpPr txBox="1">
              <a:spLocks noChangeArrowheads="1"/>
            </p:cNvSpPr>
            <p:nvPr/>
          </p:nvSpPr>
          <p:spPr bwMode="auto">
            <a:xfrm>
              <a:off x="3544686" y="506782"/>
              <a:ext cx="1114425" cy="536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/>
              <a:r>
                <a:rPr lang="en-GB" sz="2800" b="0" dirty="0">
                  <a:solidFill>
                    <a:srgbClr val="010066"/>
                  </a:solidFill>
                </a:rPr>
                <a:t>9 cm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038888" y="5341394"/>
                <a:ext cx="4798320" cy="9666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Scale Factor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4000" dirty="0"/>
                  <a:t> = 2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888" y="5341394"/>
                <a:ext cx="4798320" cy="966675"/>
              </a:xfrm>
              <a:prstGeom prst="rect">
                <a:avLst/>
              </a:prstGeom>
              <a:blipFill>
                <a:blip r:embed="rId2"/>
                <a:stretch>
                  <a:fillRect l="-4442" b="-132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6648509" y="5468865"/>
            <a:ext cx="41120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dirty="0"/>
              <a:t> </a:t>
            </a:r>
            <a:r>
              <a:rPr lang="en-GB" sz="4000"/>
              <a:t>= 9 </a:t>
            </a:r>
            <a:r>
              <a:rPr lang="en-GB" sz="4000" dirty="0"/>
              <a:t>÷ 2 = </a:t>
            </a:r>
            <a:r>
              <a:rPr lang="en-GB" sz="4000" b="1" dirty="0"/>
              <a:t>4.5cm</a:t>
            </a:r>
          </a:p>
        </p:txBody>
      </p:sp>
    </p:spTree>
    <p:extLst>
      <p:ext uri="{BB962C8B-B14F-4D97-AF65-F5344CB8AC3E}">
        <p14:creationId xmlns:p14="http://schemas.microsoft.com/office/powerpoint/2010/main" val="239659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256831"/>
              </p:ext>
            </p:extLst>
          </p:nvPr>
        </p:nvGraphicFramePr>
        <p:xfrm>
          <a:off x="782383" y="353816"/>
          <a:ext cx="10894228" cy="1645920"/>
        </p:xfrm>
        <a:graphic>
          <a:graphicData uri="http://schemas.openxmlformats.org/drawingml/2006/table">
            <a:tbl>
              <a:tblPr/>
              <a:tblGrid>
                <a:gridCol w="10894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following shapes are similar.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What is the length of the missing side?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2394469" y="2663092"/>
            <a:ext cx="7783546" cy="2145645"/>
            <a:chOff x="0" y="214312"/>
            <a:chExt cx="7783546" cy="2145645"/>
          </a:xfrm>
        </p:grpSpPr>
        <p:grpSp>
          <p:nvGrpSpPr>
            <p:cNvPr id="16" name="Group 15"/>
            <p:cNvGrpSpPr/>
            <p:nvPr/>
          </p:nvGrpSpPr>
          <p:grpSpPr>
            <a:xfrm>
              <a:off x="0" y="214312"/>
              <a:ext cx="3271837" cy="2145645"/>
              <a:chOff x="0" y="214312"/>
              <a:chExt cx="3271837" cy="2145645"/>
            </a:xfrm>
          </p:grpSpPr>
          <p:sp>
            <p:nvSpPr>
              <p:cNvPr id="18" name="Freeform 17"/>
              <p:cNvSpPr>
                <a:spLocks/>
              </p:cNvSpPr>
              <p:nvPr/>
            </p:nvSpPr>
            <p:spPr bwMode="auto">
              <a:xfrm>
                <a:off x="12700" y="388937"/>
                <a:ext cx="2133600" cy="1447800"/>
              </a:xfrm>
              <a:custGeom>
                <a:avLst/>
                <a:gdLst>
                  <a:gd name="T0" fmla="*/ 0 w 1344"/>
                  <a:gd name="T1" fmla="*/ 912 h 912"/>
                  <a:gd name="T2" fmla="*/ 1344 w 1344"/>
                  <a:gd name="T3" fmla="*/ 912 h 912"/>
                  <a:gd name="T4" fmla="*/ 1344 w 1344"/>
                  <a:gd name="T5" fmla="*/ 0 h 912"/>
                  <a:gd name="T6" fmla="*/ 672 w 1344"/>
                  <a:gd name="T7" fmla="*/ 0 h 912"/>
                  <a:gd name="T8" fmla="*/ 0 w 1344"/>
                  <a:gd name="T9" fmla="*/ 912 h 9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44" h="912">
                    <a:moveTo>
                      <a:pt x="0" y="912"/>
                    </a:moveTo>
                    <a:lnTo>
                      <a:pt x="1344" y="912"/>
                    </a:lnTo>
                    <a:lnTo>
                      <a:pt x="1344" y="0"/>
                    </a:lnTo>
                    <a:lnTo>
                      <a:pt x="672" y="0"/>
                    </a:lnTo>
                    <a:lnTo>
                      <a:pt x="0" y="91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85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9" name="Line 5"/>
              <p:cNvSpPr>
                <a:spLocks noChangeShapeType="1"/>
              </p:cNvSpPr>
              <p:nvPr/>
            </p:nvSpPr>
            <p:spPr bwMode="auto">
              <a:xfrm>
                <a:off x="0" y="1836737"/>
                <a:ext cx="21590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0" name="Line 6"/>
              <p:cNvSpPr>
                <a:spLocks noChangeShapeType="1"/>
              </p:cNvSpPr>
              <p:nvPr/>
            </p:nvSpPr>
            <p:spPr bwMode="auto">
              <a:xfrm rot="18420000">
                <a:off x="-349251" y="1114425"/>
                <a:ext cx="180022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1" name="Line 7"/>
              <p:cNvSpPr>
                <a:spLocks noChangeShapeType="1"/>
              </p:cNvSpPr>
              <p:nvPr/>
            </p:nvSpPr>
            <p:spPr bwMode="auto">
              <a:xfrm>
                <a:off x="1077912" y="388937"/>
                <a:ext cx="10795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2" name="Line 8"/>
              <p:cNvSpPr>
                <a:spLocks noChangeShapeType="1"/>
              </p:cNvSpPr>
              <p:nvPr/>
            </p:nvSpPr>
            <p:spPr bwMode="auto">
              <a:xfrm flipV="1">
                <a:off x="2149475" y="388937"/>
                <a:ext cx="0" cy="143986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3" name="Text Box 12"/>
              <p:cNvSpPr txBox="1">
                <a:spLocks noChangeArrowheads="1"/>
              </p:cNvSpPr>
              <p:nvPr/>
            </p:nvSpPr>
            <p:spPr bwMode="auto">
              <a:xfrm>
                <a:off x="725487" y="1836737"/>
                <a:ext cx="969906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/>
                <a:r>
                  <a:rPr lang="en-GB" sz="2800" b="0">
                    <a:solidFill>
                      <a:srgbClr val="002060"/>
                    </a:solidFill>
                  </a:rPr>
                  <a:t>6 cm</a:t>
                </a:r>
              </a:p>
            </p:txBody>
          </p:sp>
          <p:sp>
            <p:nvSpPr>
              <p:cNvPr id="24" name="Text Box 17"/>
              <p:cNvSpPr txBox="1">
                <a:spLocks noChangeArrowheads="1"/>
              </p:cNvSpPr>
              <p:nvPr/>
            </p:nvSpPr>
            <p:spPr bwMode="auto">
              <a:xfrm>
                <a:off x="2157412" y="915987"/>
                <a:ext cx="1114425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/>
                <a:r>
                  <a:rPr lang="en-GB" sz="2800" b="0" dirty="0">
                    <a:solidFill>
                      <a:srgbClr val="010066"/>
                    </a:solidFill>
                  </a:rPr>
                  <a:t>4 cm</a:t>
                </a:r>
              </a:p>
            </p:txBody>
          </p:sp>
        </p:grp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7380321" y="711381"/>
              <a:ext cx="403225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/>
              <a:r>
                <a:rPr lang="en-GB" sz="4000" i="1" dirty="0">
                  <a:solidFill>
                    <a:srgbClr val="010066"/>
                  </a:solidFill>
                  <a:latin typeface="Times New Roman" pitchFamily="18" charset="0"/>
                </a:rPr>
                <a:t>x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759344" y="2471053"/>
            <a:ext cx="2848972" cy="2439403"/>
            <a:chOff x="3544686" y="0"/>
            <a:chExt cx="2848972" cy="2500514"/>
          </a:xfrm>
        </p:grpSpPr>
        <p:grpSp>
          <p:nvGrpSpPr>
            <p:cNvPr id="7" name="Group 6"/>
            <p:cNvGrpSpPr/>
            <p:nvPr/>
          </p:nvGrpSpPr>
          <p:grpSpPr>
            <a:xfrm>
              <a:off x="3804445" y="0"/>
              <a:ext cx="2589213" cy="2500514"/>
              <a:chOff x="3804445" y="0"/>
              <a:chExt cx="2589213" cy="2500514"/>
            </a:xfrm>
          </p:grpSpPr>
          <p:sp>
            <p:nvSpPr>
              <p:cNvPr id="9" name="Freeform 8"/>
              <p:cNvSpPr>
                <a:spLocks noChangeAspect="1"/>
              </p:cNvSpPr>
              <p:nvPr/>
            </p:nvSpPr>
            <p:spPr bwMode="auto">
              <a:xfrm>
                <a:off x="3826670" y="196850"/>
                <a:ext cx="2559050" cy="1744662"/>
              </a:xfrm>
              <a:custGeom>
                <a:avLst/>
                <a:gdLst>
                  <a:gd name="T0" fmla="*/ 0 w 1612"/>
                  <a:gd name="T1" fmla="*/ 1099 h 1099"/>
                  <a:gd name="T2" fmla="*/ 1612 w 1612"/>
                  <a:gd name="T3" fmla="*/ 1099 h 1099"/>
                  <a:gd name="T4" fmla="*/ 1612 w 1612"/>
                  <a:gd name="T5" fmla="*/ 5 h 1099"/>
                  <a:gd name="T6" fmla="*/ 823 w 1612"/>
                  <a:gd name="T7" fmla="*/ 0 h 1099"/>
                  <a:gd name="T8" fmla="*/ 0 w 1612"/>
                  <a:gd name="T9" fmla="*/ 1099 h 10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12" h="1099">
                    <a:moveTo>
                      <a:pt x="0" y="1099"/>
                    </a:moveTo>
                    <a:lnTo>
                      <a:pt x="1612" y="1099"/>
                    </a:lnTo>
                    <a:lnTo>
                      <a:pt x="1612" y="5"/>
                    </a:lnTo>
                    <a:lnTo>
                      <a:pt x="823" y="0"/>
                    </a:lnTo>
                    <a:lnTo>
                      <a:pt x="0" y="1099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857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0" name="Line 19"/>
              <p:cNvSpPr>
                <a:spLocks noChangeAspect="1" noChangeShapeType="1"/>
              </p:cNvSpPr>
              <p:nvPr/>
            </p:nvSpPr>
            <p:spPr bwMode="auto">
              <a:xfrm>
                <a:off x="3804445" y="1941512"/>
                <a:ext cx="258921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" name="Line 20"/>
              <p:cNvSpPr>
                <a:spLocks noChangeAspect="1" noChangeShapeType="1"/>
              </p:cNvSpPr>
              <p:nvPr/>
            </p:nvSpPr>
            <p:spPr bwMode="auto">
              <a:xfrm rot="18420000">
                <a:off x="3375820" y="1079500"/>
                <a:ext cx="21590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2" name="Line 21"/>
              <p:cNvSpPr>
                <a:spLocks noChangeAspect="1" noChangeShapeType="1"/>
              </p:cNvSpPr>
              <p:nvPr/>
            </p:nvSpPr>
            <p:spPr bwMode="auto">
              <a:xfrm>
                <a:off x="5096670" y="204787"/>
                <a:ext cx="12954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3" name="Line 22"/>
              <p:cNvSpPr>
                <a:spLocks noChangeAspect="1" noChangeShapeType="1"/>
              </p:cNvSpPr>
              <p:nvPr/>
            </p:nvSpPr>
            <p:spPr bwMode="auto">
              <a:xfrm flipV="1">
                <a:off x="6382545" y="214312"/>
                <a:ext cx="0" cy="17272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5" name="Text Box 35"/>
              <p:cNvSpPr txBox="1">
                <a:spLocks noChangeArrowheads="1"/>
              </p:cNvSpPr>
              <p:nvPr/>
            </p:nvSpPr>
            <p:spPr bwMode="auto">
              <a:xfrm>
                <a:off x="4793483" y="1964186"/>
                <a:ext cx="944563" cy="5363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/>
                <a:r>
                  <a:rPr lang="en-GB" sz="2800" b="0" dirty="0">
                    <a:solidFill>
                      <a:srgbClr val="002060"/>
                    </a:solidFill>
                  </a:rPr>
                  <a:t>9</a:t>
                </a:r>
                <a:r>
                  <a:rPr lang="en-GB" sz="2800" b="0" baseline="0" dirty="0">
                    <a:solidFill>
                      <a:srgbClr val="002060"/>
                    </a:solidFill>
                  </a:rPr>
                  <a:t> </a:t>
                </a:r>
                <a:r>
                  <a:rPr lang="en-GB" sz="2800" b="0" dirty="0">
                    <a:solidFill>
                      <a:srgbClr val="002060"/>
                    </a:solidFill>
                  </a:rPr>
                  <a:t>cm</a:t>
                </a:r>
              </a:p>
            </p:txBody>
          </p:sp>
        </p:grpSp>
        <p:sp>
          <p:nvSpPr>
            <p:cNvPr id="8" name="Text Box 17"/>
            <p:cNvSpPr txBox="1">
              <a:spLocks noChangeArrowheads="1"/>
            </p:cNvSpPr>
            <p:nvPr/>
          </p:nvSpPr>
          <p:spPr bwMode="auto">
            <a:xfrm>
              <a:off x="3544686" y="506782"/>
              <a:ext cx="1114425" cy="536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/>
              <a:r>
                <a:rPr lang="en-GB" sz="2800" b="0" dirty="0">
                  <a:solidFill>
                    <a:srgbClr val="010066"/>
                  </a:solidFill>
                </a:rPr>
                <a:t>12 cm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038888" y="5341394"/>
                <a:ext cx="4627418" cy="962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Scale Factor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4000" dirty="0"/>
                  <a:t> = 1.5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888" y="5341394"/>
                <a:ext cx="4627418" cy="962828"/>
              </a:xfrm>
              <a:prstGeom prst="rect">
                <a:avLst/>
              </a:prstGeom>
              <a:blipFill>
                <a:blip r:embed="rId2"/>
                <a:stretch>
                  <a:fillRect l="-4605" r="-921" b="-139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6648509" y="5468865"/>
            <a:ext cx="41120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dirty="0"/>
              <a:t> = 4 x 1.5 = </a:t>
            </a:r>
            <a:r>
              <a:rPr lang="en-GB" sz="4000" b="1" dirty="0"/>
              <a:t>6cm</a:t>
            </a:r>
          </a:p>
        </p:txBody>
      </p:sp>
    </p:spTree>
    <p:extLst>
      <p:ext uri="{BB962C8B-B14F-4D97-AF65-F5344CB8AC3E}">
        <p14:creationId xmlns:p14="http://schemas.microsoft.com/office/powerpoint/2010/main" val="236476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0125" y="165830"/>
            <a:ext cx="100655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Using shadows to measure height.</a:t>
            </a:r>
            <a:r>
              <a:rPr lang="en-US" sz="4400" dirty="0"/>
              <a:t> </a:t>
            </a:r>
            <a:endParaRPr lang="en-GB" sz="4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68799"/>
              </p:ext>
            </p:extLst>
          </p:nvPr>
        </p:nvGraphicFramePr>
        <p:xfrm>
          <a:off x="657226" y="949557"/>
          <a:ext cx="10637044" cy="2194560"/>
        </p:xfrm>
        <a:graphic>
          <a:graphicData uri="http://schemas.openxmlformats.org/drawingml/2006/table">
            <a:tbl>
              <a:tblPr/>
              <a:tblGrid>
                <a:gridCol w="106370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 ancient times the height of tall objects </a:t>
                      </a:r>
                    </a:p>
                    <a:p>
                      <a:pPr algn="ctr" rtl="0" fontAlgn="ctr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where measured by using a stick and </a:t>
                      </a:r>
                    </a:p>
                    <a:p>
                      <a:pPr algn="ctr" rtl="0" fontAlgn="ctr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comparing the length of its shadow </a:t>
                      </a:r>
                    </a:p>
                    <a:p>
                      <a:pPr algn="ctr" rtl="0" fontAlgn="ctr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 the length of the shadow of the tall object.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1677" y="3244131"/>
            <a:ext cx="5154383" cy="346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86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Column clipart stone pillar, Column stone pillar Transparent FREE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04133" y="1143913"/>
            <a:ext cx="1797805" cy="4616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Upgraded Stick - Official The Forest Wik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448668">
            <a:off x="2052341" y="3796032"/>
            <a:ext cx="1661506" cy="166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Overview | Sun – NASA Solar System Explora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1502" y="275199"/>
            <a:ext cx="1750715" cy="1654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550486" y="5744698"/>
            <a:ext cx="1030637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1208867" y="5729200"/>
            <a:ext cx="1674227" cy="1549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635079" y="5651732"/>
            <a:ext cx="3577936" cy="2582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518833" y="5801517"/>
            <a:ext cx="15343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1m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067300" y="4179993"/>
            <a:ext cx="15343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1.2m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132306" y="5677555"/>
            <a:ext cx="11945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3m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214336" y="3139670"/>
            <a:ext cx="15343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/>
              <a:t>3.6m</a:t>
            </a:r>
            <a:endParaRPr lang="en-GB" sz="4400" dirty="0"/>
          </a:p>
        </p:txBody>
      </p:sp>
      <p:sp>
        <p:nvSpPr>
          <p:cNvPr id="12" name="TextBox 11"/>
          <p:cNvSpPr txBox="1"/>
          <p:nvPr/>
        </p:nvSpPr>
        <p:spPr>
          <a:xfrm>
            <a:off x="687767" y="402589"/>
            <a:ext cx="69277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How tall is the pillar?</a:t>
            </a:r>
          </a:p>
        </p:txBody>
      </p:sp>
    </p:spTree>
    <p:extLst>
      <p:ext uri="{BB962C8B-B14F-4D97-AF65-F5344CB8AC3E}">
        <p14:creationId xmlns:p14="http://schemas.microsoft.com/office/powerpoint/2010/main" val="242122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29078" y="234491"/>
            <a:ext cx="8784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How tall is the pillar?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22319" t="-373" r="22354"/>
          <a:stretch/>
        </p:blipFill>
        <p:spPr>
          <a:xfrm>
            <a:off x="7805315" y="1825534"/>
            <a:ext cx="1108858" cy="425132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914173" y="3671906"/>
            <a:ext cx="16398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3.6m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4317497" y="5979319"/>
            <a:ext cx="3607594" cy="1428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999626" y="5972174"/>
            <a:ext cx="1881189" cy="714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305215" y="5972174"/>
            <a:ext cx="1050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1m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966458" y="4379792"/>
            <a:ext cx="16398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1.2m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774898" y="5979319"/>
            <a:ext cx="16398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3m</a:t>
            </a:r>
          </a:p>
        </p:txBody>
      </p:sp>
      <p:pic>
        <p:nvPicPr>
          <p:cNvPr id="1026" name="Picture 2" descr="Wooden Stick transparent PNG - Stick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97815">
            <a:off x="1431684" y="3921128"/>
            <a:ext cx="2748398" cy="1545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verview | Sun – NASA Solar System Explora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6145" y="1258235"/>
            <a:ext cx="1576890" cy="1490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Straight Connector 23"/>
          <p:cNvCxnSpPr/>
          <p:nvPr/>
        </p:nvCxnSpPr>
        <p:spPr>
          <a:xfrm>
            <a:off x="407194" y="5993608"/>
            <a:ext cx="11187112" cy="8325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53701"/>
            <a:ext cx="12216248" cy="6392028"/>
          </a:xfrm>
          <a:prstGeom prst="rect">
            <a:avLst/>
          </a:prstGeom>
        </p:spPr>
      </p:pic>
      <p:pic>
        <p:nvPicPr>
          <p:cNvPr id="14" name="Picture 4" descr="http://www.clker.com/cliparts/1/1/9/2/12065738771352376078Arnoud999_Right_or_wrong_5.svg.hi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516" y="5034124"/>
            <a:ext cx="1346586" cy="134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www.clker.com/cliparts/R/C/5/I/G/P/green-light-tick-mark-h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815" y="1643108"/>
            <a:ext cx="1371910" cy="136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www.clker.com/cliparts/R/C/5/I/G/P/green-light-tick-mark-h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943" y="2929342"/>
            <a:ext cx="1371910" cy="136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www.clker.com/cliparts/R/C/5/I/G/P/green-light-tick-mark-h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7351" y="4116168"/>
            <a:ext cx="1371910" cy="136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://www.clker.com/cliparts/1/1/9/2/12065738771352376078Arnoud999_Right_or_wrong_5.svg.hi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3741" y="2190823"/>
            <a:ext cx="1346586" cy="134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http://www.clker.com/cliparts/1/1/9/2/12065738771352376078Arnoud999_Right_or_wrong_5.svg.hi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217" y="1062081"/>
            <a:ext cx="1346586" cy="134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://www.clker.com/cliparts/R/C/5/I/G/P/green-light-tick-mark-h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750" y="4099308"/>
            <a:ext cx="1371910" cy="136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679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99763" y="485881"/>
            <a:ext cx="927616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is meant by </a:t>
            </a:r>
          </a:p>
          <a:p>
            <a:pPr algn="ctr"/>
            <a:r>
              <a:rPr lang="en-US" sz="80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similar </a:t>
            </a:r>
            <a:r>
              <a:rPr lang="en-US" sz="8000" i="0" u="none" strike="noStrike" dirty="0">
                <a:effectLst/>
                <a:latin typeface="Arial" panose="020B0604020202020204" pitchFamily="34" charset="0"/>
              </a:rPr>
              <a:t>shapes</a:t>
            </a:r>
            <a:r>
              <a:rPr lang="en-US" sz="8000" dirty="0">
                <a:latin typeface="Arial" panose="020B0604020202020204" pitchFamily="34" charset="0"/>
              </a:rPr>
              <a:t>?</a:t>
            </a:r>
            <a:r>
              <a:rPr lang="en-US" sz="8000" dirty="0"/>
              <a:t> </a:t>
            </a:r>
            <a:endParaRPr lang="en-GB" sz="8000" dirty="0"/>
          </a:p>
        </p:txBody>
      </p:sp>
      <p:sp>
        <p:nvSpPr>
          <p:cNvPr id="7" name="Rectangle 6"/>
          <p:cNvSpPr/>
          <p:nvPr/>
        </p:nvSpPr>
        <p:spPr>
          <a:xfrm>
            <a:off x="810882" y="3817575"/>
            <a:ext cx="1057023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One shape is an enlargement of the other. </a:t>
            </a:r>
          </a:p>
        </p:txBody>
      </p:sp>
    </p:spTree>
    <p:extLst>
      <p:ext uri="{BB962C8B-B14F-4D97-AF65-F5344CB8AC3E}">
        <p14:creationId xmlns:p14="http://schemas.microsoft.com/office/powerpoint/2010/main" val="176412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6378" y="331992"/>
            <a:ext cx="1219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Which two pictures are </a:t>
            </a:r>
            <a:r>
              <a:rPr lang="en-US" sz="60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similar</a:t>
            </a:r>
            <a:r>
              <a:rPr lang="en-US" sz="6000" dirty="0">
                <a:solidFill>
                  <a:srgbClr val="010066"/>
                </a:solidFill>
                <a:latin typeface="Arial" panose="020B0604020202020204" pitchFamily="34" charset="0"/>
              </a:rPr>
              <a:t>?</a:t>
            </a:r>
            <a:r>
              <a:rPr lang="en-US" sz="6000" dirty="0"/>
              <a:t> </a:t>
            </a:r>
            <a:endParaRPr lang="en-GB" sz="6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4104" y="1897198"/>
            <a:ext cx="4016879" cy="401687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07" y="3425472"/>
            <a:ext cx="2488605" cy="24886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3507" y="3536567"/>
            <a:ext cx="4211838" cy="23105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74618" y="5914077"/>
            <a:ext cx="1108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96196" y="5914077"/>
            <a:ext cx="1108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457113" y="5847151"/>
            <a:ext cx="1108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805281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77553"/>
            <a:ext cx="1219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If a shape is enlarged does the size </a:t>
            </a:r>
          </a:p>
          <a:p>
            <a:pPr algn="ctr"/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of the angles increase?</a:t>
            </a:r>
            <a:r>
              <a:rPr lang="en-US" sz="4800" dirty="0"/>
              <a:t> </a:t>
            </a:r>
            <a:endParaRPr lang="en-GB" sz="4800" dirty="0"/>
          </a:p>
        </p:txBody>
      </p:sp>
      <p:grpSp>
        <p:nvGrpSpPr>
          <p:cNvPr id="5" name="Group 4"/>
          <p:cNvGrpSpPr/>
          <p:nvPr/>
        </p:nvGrpSpPr>
        <p:grpSpPr>
          <a:xfrm>
            <a:off x="2616105" y="4236401"/>
            <a:ext cx="3785921" cy="1714956"/>
            <a:chOff x="0" y="752475"/>
            <a:chExt cx="1752600" cy="685800"/>
          </a:xfrm>
        </p:grpSpPr>
        <p:sp>
          <p:nvSpPr>
            <p:cNvPr id="11" name="Line 106"/>
            <p:cNvSpPr>
              <a:spLocks noChangeShapeType="1"/>
            </p:cNvSpPr>
            <p:nvPr/>
          </p:nvSpPr>
          <p:spPr bwMode="auto">
            <a:xfrm flipV="1">
              <a:off x="0" y="752475"/>
              <a:ext cx="685800" cy="68580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2" name="Line 107"/>
            <p:cNvSpPr>
              <a:spLocks noChangeShapeType="1"/>
            </p:cNvSpPr>
            <p:nvPr/>
          </p:nvSpPr>
          <p:spPr bwMode="auto">
            <a:xfrm>
              <a:off x="0" y="1438275"/>
              <a:ext cx="1752600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658452" y="2323409"/>
            <a:ext cx="6909498" cy="3620462"/>
            <a:chOff x="2796020" y="0"/>
            <a:chExt cx="3200400" cy="1447800"/>
          </a:xfrm>
        </p:grpSpPr>
        <p:sp>
          <p:nvSpPr>
            <p:cNvPr id="7" name="Line 108"/>
            <p:cNvSpPr>
              <a:spLocks noChangeShapeType="1"/>
            </p:cNvSpPr>
            <p:nvPr/>
          </p:nvSpPr>
          <p:spPr bwMode="auto">
            <a:xfrm flipV="1">
              <a:off x="2796020" y="762000"/>
              <a:ext cx="685800" cy="6858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" name="Line 109"/>
            <p:cNvSpPr>
              <a:spLocks noChangeShapeType="1"/>
            </p:cNvSpPr>
            <p:nvPr/>
          </p:nvSpPr>
          <p:spPr bwMode="auto">
            <a:xfrm>
              <a:off x="2796020" y="1447800"/>
              <a:ext cx="1752600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" name="Line 110"/>
            <p:cNvSpPr>
              <a:spLocks noChangeShapeType="1"/>
            </p:cNvSpPr>
            <p:nvPr/>
          </p:nvSpPr>
          <p:spPr bwMode="auto">
            <a:xfrm flipV="1">
              <a:off x="3481820" y="0"/>
              <a:ext cx="762000" cy="7620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" name="Line 112"/>
            <p:cNvSpPr>
              <a:spLocks noChangeShapeType="1"/>
            </p:cNvSpPr>
            <p:nvPr/>
          </p:nvSpPr>
          <p:spPr bwMode="auto">
            <a:xfrm>
              <a:off x="4320020" y="1447800"/>
              <a:ext cx="1676400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8714509" y="3006437"/>
            <a:ext cx="155170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2709359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491210"/>
            <a:ext cx="121919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can you say about the angles </a:t>
            </a:r>
          </a:p>
          <a:p>
            <a:pPr algn="ctr"/>
            <a:r>
              <a:rPr lang="en-US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of shapes that are similar?</a:t>
            </a:r>
            <a:r>
              <a:rPr lang="en-US" sz="5400" dirty="0"/>
              <a:t> </a:t>
            </a:r>
            <a:endParaRPr lang="en-GB" sz="5400" dirty="0"/>
          </a:p>
        </p:txBody>
      </p:sp>
      <p:sp>
        <p:nvSpPr>
          <p:cNvPr id="2" name="Isosceles Triangle 1"/>
          <p:cNvSpPr/>
          <p:nvPr/>
        </p:nvSpPr>
        <p:spPr>
          <a:xfrm>
            <a:off x="2562471" y="3277646"/>
            <a:ext cx="2196269" cy="1392964"/>
          </a:xfrm>
          <a:prstGeom prst="triangle">
            <a:avLst>
              <a:gd name="adj" fmla="val 70304"/>
            </a:avLst>
          </a:prstGeom>
          <a:noFill/>
          <a:ln w="73025"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Isosceles Triangle 13"/>
          <p:cNvSpPr/>
          <p:nvPr/>
        </p:nvSpPr>
        <p:spPr>
          <a:xfrm>
            <a:off x="7157070" y="2533507"/>
            <a:ext cx="2763330" cy="2137103"/>
          </a:xfrm>
          <a:prstGeom prst="triangle">
            <a:avLst>
              <a:gd name="adj" fmla="val 70304"/>
            </a:avLst>
          </a:prstGeom>
          <a:noFill/>
          <a:ln w="73025"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648929" y="5265174"/>
            <a:ext cx="110686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The angles will be the same.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75935" y="4193940"/>
            <a:ext cx="678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30˚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60605" y="3498795"/>
            <a:ext cx="678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70˚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99818" y="4193940"/>
            <a:ext cx="678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80˚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89722" y="4193940"/>
            <a:ext cx="678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30˚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13605" y="2970525"/>
            <a:ext cx="678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70˚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37173" y="4147390"/>
            <a:ext cx="678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80˚</a:t>
            </a:r>
          </a:p>
        </p:txBody>
      </p:sp>
    </p:spTree>
    <p:extLst>
      <p:ext uri="{BB962C8B-B14F-4D97-AF65-F5344CB8AC3E}">
        <p14:creationId xmlns:p14="http://schemas.microsoft.com/office/powerpoint/2010/main" val="4287233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3469" y="193964"/>
            <a:ext cx="111002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Similar or Not?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7782" b="10278"/>
          <a:stretch/>
        </p:blipFill>
        <p:spPr>
          <a:xfrm>
            <a:off x="1784465" y="2272146"/>
            <a:ext cx="3253375" cy="264898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/>
          <a:srcRect l="12732" b="16461"/>
          <a:stretch/>
        </p:blipFill>
        <p:spPr>
          <a:xfrm>
            <a:off x="5951912" y="2272146"/>
            <a:ext cx="5295826" cy="2430844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4768438" y="4702990"/>
            <a:ext cx="204094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>
                <a:solidFill>
                  <a:prstClr val="black"/>
                </a:solidFill>
              </a:rPr>
              <a:t>Not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29975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610" r="8306" b="25611"/>
          <a:stretch/>
        </p:blipFill>
        <p:spPr>
          <a:xfrm>
            <a:off x="1185949" y="2097484"/>
            <a:ext cx="9682255" cy="2003462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393469" y="193964"/>
            <a:ext cx="111002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Similar or Not?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014750" y="4414815"/>
            <a:ext cx="360066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>
                <a:solidFill>
                  <a:prstClr val="black"/>
                </a:solidFill>
              </a:rPr>
              <a:t>Similar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61160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393469" y="193964"/>
            <a:ext cx="111002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Similar or Not?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977012" y="5085375"/>
            <a:ext cx="360066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>
                <a:solidFill>
                  <a:prstClr val="black"/>
                </a:solidFill>
              </a:rPr>
              <a:t>Similar</a:t>
            </a:r>
            <a:endParaRPr lang="en-GB" sz="2400" dirty="0"/>
          </a:p>
        </p:txBody>
      </p:sp>
      <p:sp>
        <p:nvSpPr>
          <p:cNvPr id="3" name="Isosceles Triangle 2"/>
          <p:cNvSpPr/>
          <p:nvPr/>
        </p:nvSpPr>
        <p:spPr>
          <a:xfrm>
            <a:off x="2288770" y="2482734"/>
            <a:ext cx="2432858" cy="2222269"/>
          </a:xfrm>
          <a:prstGeom prst="triangl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Isosceles Triangle 5"/>
          <p:cNvSpPr/>
          <p:nvPr/>
        </p:nvSpPr>
        <p:spPr>
          <a:xfrm>
            <a:off x="6231774" y="1859281"/>
            <a:ext cx="3150524" cy="2845722"/>
          </a:xfrm>
          <a:prstGeom prst="triangl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1778924" y="3175463"/>
            <a:ext cx="11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3cm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36966" y="3192089"/>
            <a:ext cx="11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3cm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67643" y="4705003"/>
            <a:ext cx="11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3cm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36674" y="2899701"/>
            <a:ext cx="11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6cm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08075" y="2948133"/>
            <a:ext cx="11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6cm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22374" y="4705002"/>
            <a:ext cx="11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6cm</a:t>
            </a:r>
          </a:p>
        </p:txBody>
      </p:sp>
    </p:spTree>
    <p:extLst>
      <p:ext uri="{BB962C8B-B14F-4D97-AF65-F5344CB8AC3E}">
        <p14:creationId xmlns:p14="http://schemas.microsoft.com/office/powerpoint/2010/main" val="2060576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393469" y="193964"/>
            <a:ext cx="111002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Similar or Not?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977012" y="5085375"/>
            <a:ext cx="360066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>
                <a:solidFill>
                  <a:prstClr val="black"/>
                </a:solidFill>
              </a:rPr>
              <a:t>Similar</a:t>
            </a:r>
            <a:endParaRPr lang="en-GB" sz="2400" dirty="0"/>
          </a:p>
        </p:txBody>
      </p:sp>
      <p:sp>
        <p:nvSpPr>
          <p:cNvPr id="3" name="Isosceles Triangle 2"/>
          <p:cNvSpPr/>
          <p:nvPr/>
        </p:nvSpPr>
        <p:spPr>
          <a:xfrm>
            <a:off x="2288770" y="2482734"/>
            <a:ext cx="2432858" cy="2222269"/>
          </a:xfrm>
          <a:prstGeom prst="triangle">
            <a:avLst>
              <a:gd name="adj" fmla="val 28588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Isosceles Triangle 5"/>
          <p:cNvSpPr/>
          <p:nvPr/>
        </p:nvSpPr>
        <p:spPr>
          <a:xfrm>
            <a:off x="6231774" y="1859281"/>
            <a:ext cx="3150524" cy="2845722"/>
          </a:xfrm>
          <a:prstGeom prst="triangle">
            <a:avLst>
              <a:gd name="adj" fmla="val 32058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235432" y="4178532"/>
            <a:ext cx="1028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70˚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67643" y="4705003"/>
            <a:ext cx="11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3cm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22374" y="4705002"/>
            <a:ext cx="11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6cm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93675" y="4120226"/>
            <a:ext cx="1028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70˚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22272" y="4152152"/>
            <a:ext cx="1028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40˚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51073" y="4152152"/>
            <a:ext cx="1028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40˚</a:t>
            </a:r>
          </a:p>
        </p:txBody>
      </p:sp>
    </p:spTree>
    <p:extLst>
      <p:ext uri="{BB962C8B-B14F-4D97-AF65-F5344CB8AC3E}">
        <p14:creationId xmlns:p14="http://schemas.microsoft.com/office/powerpoint/2010/main" val="655129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oardworks template">
  <a:themeElements>
    <a:clrScheme name="Boardworks template 13">
      <a:dk1>
        <a:srgbClr val="000066"/>
      </a:dk1>
      <a:lt1>
        <a:srgbClr val="FFFFFF"/>
      </a:lt1>
      <a:dk2>
        <a:srgbClr val="5B0091"/>
      </a:dk2>
      <a:lt2>
        <a:srgbClr val="111111"/>
      </a:lt2>
      <a:accent1>
        <a:srgbClr val="D0B8E0"/>
      </a:accent1>
      <a:accent2>
        <a:srgbClr val="80D0E8"/>
      </a:accent2>
      <a:accent3>
        <a:srgbClr val="FFFFFF"/>
      </a:accent3>
      <a:accent4>
        <a:srgbClr val="000056"/>
      </a:accent4>
      <a:accent5>
        <a:srgbClr val="E4D8ED"/>
      </a:accent5>
      <a:accent6>
        <a:srgbClr val="73BCD2"/>
      </a:accent6>
      <a:hlink>
        <a:srgbClr val="C0E890"/>
      </a:hlink>
      <a:folHlink>
        <a:srgbClr val="FFFF90"/>
      </a:folHlink>
    </a:clrScheme>
    <a:fontScheme name="Boardworks templat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Boardwork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ardwork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ardwork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ardwork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ardwork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ardwork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ardworks template 13">
        <a:dk1>
          <a:srgbClr val="000066"/>
        </a:dk1>
        <a:lt1>
          <a:srgbClr val="FFFFFF"/>
        </a:lt1>
        <a:dk2>
          <a:srgbClr val="5B0091"/>
        </a:dk2>
        <a:lt2>
          <a:srgbClr val="111111"/>
        </a:lt2>
        <a:accent1>
          <a:srgbClr val="D0B8E0"/>
        </a:accent1>
        <a:accent2>
          <a:srgbClr val="80D0E8"/>
        </a:accent2>
        <a:accent3>
          <a:srgbClr val="FFFFFF"/>
        </a:accent3>
        <a:accent4>
          <a:srgbClr val="000056"/>
        </a:accent4>
        <a:accent5>
          <a:srgbClr val="E4D8ED"/>
        </a:accent5>
        <a:accent6>
          <a:srgbClr val="73BCD2"/>
        </a:accent6>
        <a:hlink>
          <a:srgbClr val="C0E890"/>
        </a:hlink>
        <a:folHlink>
          <a:srgbClr val="FFFF9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259</Words>
  <Application>Microsoft Office PowerPoint</Application>
  <PresentationFormat>Widescreen</PresentationFormat>
  <Paragraphs>83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Times New Roman</vt:lpstr>
      <vt:lpstr>Office Theme</vt:lpstr>
      <vt:lpstr>Boardworks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21</cp:revision>
  <dcterms:created xsi:type="dcterms:W3CDTF">2016-02-03T07:26:25Z</dcterms:created>
  <dcterms:modified xsi:type="dcterms:W3CDTF">2025-03-03T05:36:32Z</dcterms:modified>
</cp:coreProperties>
</file>