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6" r:id="rId3"/>
    <p:sldId id="258" r:id="rId4"/>
    <p:sldId id="259" r:id="rId5"/>
    <p:sldId id="260" r:id="rId6"/>
    <p:sldId id="261" r:id="rId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009E4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190" autoAdjust="0"/>
    <p:restoredTop sz="94660"/>
  </p:normalViewPr>
  <p:slideViewPr>
    <p:cSldViewPr snapToGrid="0">
      <p:cViewPr varScale="1">
        <p:scale>
          <a:sx n="87" d="100"/>
          <a:sy n="87" d="100"/>
        </p:scale>
        <p:origin x="45" y="13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B1086171-84EB-44DE-8B35-AFE34171BF18}" type="datetimeFigureOut">
              <a:rPr lang="en-GB" smtClean="0"/>
              <a:t>13/06/2020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FDC5598-BE2E-4F45-B96F-ECBFD3BDFE5E}" type="slidenum">
              <a:rPr lang="en-GB" smtClean="0"/>
              <a:t>‹#›</a:t>
            </a:fld>
            <a:endParaRPr lang="en-GB"/>
          </a:p>
        </p:txBody>
      </p:sp>
    </p:spTree>
    <p:extLst>
      <p:ext uri="{BB962C8B-B14F-4D97-AF65-F5344CB8AC3E}">
        <p14:creationId xmlns:p14="http://schemas.microsoft.com/office/powerpoint/2010/main" val="30924287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B1086171-84EB-44DE-8B35-AFE34171BF18}" type="datetimeFigureOut">
              <a:rPr lang="en-GB" smtClean="0"/>
              <a:t>13/06/2020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FDC5598-BE2E-4F45-B96F-ECBFD3BDFE5E}" type="slidenum">
              <a:rPr lang="en-GB" smtClean="0"/>
              <a:t>‹#›</a:t>
            </a:fld>
            <a:endParaRPr lang="en-GB"/>
          </a:p>
        </p:txBody>
      </p:sp>
    </p:spTree>
    <p:extLst>
      <p:ext uri="{BB962C8B-B14F-4D97-AF65-F5344CB8AC3E}">
        <p14:creationId xmlns:p14="http://schemas.microsoft.com/office/powerpoint/2010/main" val="14296196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B1086171-84EB-44DE-8B35-AFE34171BF18}" type="datetimeFigureOut">
              <a:rPr lang="en-GB" smtClean="0"/>
              <a:t>13/06/2020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FDC5598-BE2E-4F45-B96F-ECBFD3BDFE5E}" type="slidenum">
              <a:rPr lang="en-GB" smtClean="0"/>
              <a:t>‹#›</a:t>
            </a:fld>
            <a:endParaRPr lang="en-GB"/>
          </a:p>
        </p:txBody>
      </p:sp>
    </p:spTree>
    <p:extLst>
      <p:ext uri="{BB962C8B-B14F-4D97-AF65-F5344CB8AC3E}">
        <p14:creationId xmlns:p14="http://schemas.microsoft.com/office/powerpoint/2010/main" val="22468021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B1086171-84EB-44DE-8B35-AFE34171BF18}" type="datetimeFigureOut">
              <a:rPr lang="en-GB" smtClean="0"/>
              <a:t>13/06/2020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FDC5598-BE2E-4F45-B96F-ECBFD3BDFE5E}" type="slidenum">
              <a:rPr lang="en-GB" smtClean="0"/>
              <a:t>‹#›</a:t>
            </a:fld>
            <a:endParaRPr lang="en-GB"/>
          </a:p>
        </p:txBody>
      </p:sp>
    </p:spTree>
    <p:extLst>
      <p:ext uri="{BB962C8B-B14F-4D97-AF65-F5344CB8AC3E}">
        <p14:creationId xmlns:p14="http://schemas.microsoft.com/office/powerpoint/2010/main" val="17562652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1086171-84EB-44DE-8B35-AFE34171BF18}" type="datetimeFigureOut">
              <a:rPr lang="en-GB" smtClean="0"/>
              <a:t>13/06/2020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FDC5598-BE2E-4F45-B96F-ECBFD3BDFE5E}" type="slidenum">
              <a:rPr lang="en-GB" smtClean="0"/>
              <a:t>‹#›</a:t>
            </a:fld>
            <a:endParaRPr lang="en-GB"/>
          </a:p>
        </p:txBody>
      </p:sp>
    </p:spTree>
    <p:extLst>
      <p:ext uri="{BB962C8B-B14F-4D97-AF65-F5344CB8AC3E}">
        <p14:creationId xmlns:p14="http://schemas.microsoft.com/office/powerpoint/2010/main" val="7479003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B1086171-84EB-44DE-8B35-AFE34171BF18}" type="datetimeFigureOut">
              <a:rPr lang="en-GB" smtClean="0"/>
              <a:t>13/06/2020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9FDC5598-BE2E-4F45-B96F-ECBFD3BDFE5E}" type="slidenum">
              <a:rPr lang="en-GB" smtClean="0"/>
              <a:t>‹#›</a:t>
            </a:fld>
            <a:endParaRPr lang="en-GB"/>
          </a:p>
        </p:txBody>
      </p:sp>
    </p:spTree>
    <p:extLst>
      <p:ext uri="{BB962C8B-B14F-4D97-AF65-F5344CB8AC3E}">
        <p14:creationId xmlns:p14="http://schemas.microsoft.com/office/powerpoint/2010/main" val="36581218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B1086171-84EB-44DE-8B35-AFE34171BF18}" type="datetimeFigureOut">
              <a:rPr lang="en-GB" smtClean="0"/>
              <a:t>13/06/2020</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9FDC5598-BE2E-4F45-B96F-ECBFD3BDFE5E}" type="slidenum">
              <a:rPr lang="en-GB" smtClean="0"/>
              <a:t>‹#›</a:t>
            </a:fld>
            <a:endParaRPr lang="en-GB"/>
          </a:p>
        </p:txBody>
      </p:sp>
    </p:spTree>
    <p:extLst>
      <p:ext uri="{BB962C8B-B14F-4D97-AF65-F5344CB8AC3E}">
        <p14:creationId xmlns:p14="http://schemas.microsoft.com/office/powerpoint/2010/main" val="10623560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B1086171-84EB-44DE-8B35-AFE34171BF18}" type="datetimeFigureOut">
              <a:rPr lang="en-GB" smtClean="0"/>
              <a:t>13/06/2020</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9FDC5598-BE2E-4F45-B96F-ECBFD3BDFE5E}" type="slidenum">
              <a:rPr lang="en-GB" smtClean="0"/>
              <a:t>‹#›</a:t>
            </a:fld>
            <a:endParaRPr lang="en-GB"/>
          </a:p>
        </p:txBody>
      </p:sp>
    </p:spTree>
    <p:extLst>
      <p:ext uri="{BB962C8B-B14F-4D97-AF65-F5344CB8AC3E}">
        <p14:creationId xmlns:p14="http://schemas.microsoft.com/office/powerpoint/2010/main" val="599789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1086171-84EB-44DE-8B35-AFE34171BF18}" type="datetimeFigureOut">
              <a:rPr lang="en-GB" smtClean="0"/>
              <a:t>13/06/2020</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9FDC5598-BE2E-4F45-B96F-ECBFD3BDFE5E}" type="slidenum">
              <a:rPr lang="en-GB" smtClean="0"/>
              <a:t>‹#›</a:t>
            </a:fld>
            <a:endParaRPr lang="en-GB"/>
          </a:p>
        </p:txBody>
      </p:sp>
    </p:spTree>
    <p:extLst>
      <p:ext uri="{BB962C8B-B14F-4D97-AF65-F5344CB8AC3E}">
        <p14:creationId xmlns:p14="http://schemas.microsoft.com/office/powerpoint/2010/main" val="23768815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B1086171-84EB-44DE-8B35-AFE34171BF18}" type="datetimeFigureOut">
              <a:rPr lang="en-GB" smtClean="0"/>
              <a:t>13/06/2020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9FDC5598-BE2E-4F45-B96F-ECBFD3BDFE5E}" type="slidenum">
              <a:rPr lang="en-GB" smtClean="0"/>
              <a:t>‹#›</a:t>
            </a:fld>
            <a:endParaRPr lang="en-GB"/>
          </a:p>
        </p:txBody>
      </p:sp>
    </p:spTree>
    <p:extLst>
      <p:ext uri="{BB962C8B-B14F-4D97-AF65-F5344CB8AC3E}">
        <p14:creationId xmlns:p14="http://schemas.microsoft.com/office/powerpoint/2010/main" val="8534248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B1086171-84EB-44DE-8B35-AFE34171BF18}" type="datetimeFigureOut">
              <a:rPr lang="en-GB" smtClean="0"/>
              <a:t>13/06/2020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9FDC5598-BE2E-4F45-B96F-ECBFD3BDFE5E}" type="slidenum">
              <a:rPr lang="en-GB" smtClean="0"/>
              <a:t>‹#›</a:t>
            </a:fld>
            <a:endParaRPr lang="en-GB"/>
          </a:p>
        </p:txBody>
      </p:sp>
    </p:spTree>
    <p:extLst>
      <p:ext uri="{BB962C8B-B14F-4D97-AF65-F5344CB8AC3E}">
        <p14:creationId xmlns:p14="http://schemas.microsoft.com/office/powerpoint/2010/main" val="6883046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1086171-84EB-44DE-8B35-AFE34171BF18}" type="datetimeFigureOut">
              <a:rPr lang="en-GB" smtClean="0"/>
              <a:t>13/06/2020</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FDC5598-BE2E-4F45-B96F-ECBFD3BDFE5E}" type="slidenum">
              <a:rPr lang="en-GB" smtClean="0"/>
              <a:t>‹#›</a:t>
            </a:fld>
            <a:endParaRPr lang="en-GB"/>
          </a:p>
        </p:txBody>
      </p:sp>
    </p:spTree>
    <p:extLst>
      <p:ext uri="{BB962C8B-B14F-4D97-AF65-F5344CB8AC3E}">
        <p14:creationId xmlns:p14="http://schemas.microsoft.com/office/powerpoint/2010/main" val="60322182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UKMT | Diagnostic Question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9876" y="787940"/>
            <a:ext cx="4859357" cy="4940347"/>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5569233" y="934400"/>
            <a:ext cx="5736057" cy="4647426"/>
          </a:xfrm>
          <a:prstGeom prst="rect">
            <a:avLst/>
          </a:prstGeom>
          <a:noFill/>
        </p:spPr>
        <p:txBody>
          <a:bodyPr wrap="square" rtlCol="0">
            <a:spAutoFit/>
          </a:bodyPr>
          <a:lstStyle/>
          <a:p>
            <a:pPr algn="ctr"/>
            <a:r>
              <a:rPr lang="en-GB" sz="8000" b="1" smtClean="0">
                <a:solidFill>
                  <a:srgbClr val="0000FF"/>
                </a:solidFill>
              </a:rPr>
              <a:t>Senior </a:t>
            </a:r>
            <a:r>
              <a:rPr lang="en-GB" sz="8000" b="1" dirty="0" smtClean="0">
                <a:solidFill>
                  <a:srgbClr val="0000FF"/>
                </a:solidFill>
              </a:rPr>
              <a:t>Challenge 2</a:t>
            </a:r>
          </a:p>
          <a:p>
            <a:pPr algn="ctr"/>
            <a:endParaRPr lang="en-GB" sz="4000" b="1" dirty="0">
              <a:solidFill>
                <a:srgbClr val="0000FF"/>
              </a:solidFill>
            </a:endParaRPr>
          </a:p>
          <a:p>
            <a:pPr algn="ctr"/>
            <a:r>
              <a:rPr lang="en-GB" sz="9600" b="1" dirty="0" smtClean="0">
                <a:solidFill>
                  <a:srgbClr val="0000FF"/>
                </a:solidFill>
              </a:rPr>
              <a:t>BRONZE</a:t>
            </a:r>
            <a:endParaRPr lang="en-GB" sz="9600" b="1" dirty="0">
              <a:solidFill>
                <a:srgbClr val="0000FF"/>
              </a:solidFill>
            </a:endParaRPr>
          </a:p>
        </p:txBody>
      </p:sp>
      <p:sp>
        <p:nvSpPr>
          <p:cNvPr id="6" name="Rectangle 5"/>
          <p:cNvSpPr/>
          <p:nvPr/>
        </p:nvSpPr>
        <p:spPr>
          <a:xfrm>
            <a:off x="50335" y="43645"/>
            <a:ext cx="12052570" cy="6721813"/>
          </a:xfrm>
          <a:prstGeom prst="rect">
            <a:avLst/>
          </a:prstGeom>
          <a:noFill/>
          <a:ln w="139700">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72819184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0" y="0"/>
            <a:ext cx="1410510" cy="1015663"/>
          </a:xfrm>
          <a:prstGeom prst="rect">
            <a:avLst/>
          </a:prstGeom>
          <a:noFill/>
        </p:spPr>
        <p:txBody>
          <a:bodyPr wrap="square" rtlCol="0">
            <a:spAutoFit/>
          </a:bodyPr>
          <a:lstStyle/>
          <a:p>
            <a:pPr algn="ctr"/>
            <a:r>
              <a:rPr lang="en-GB" sz="6000" b="1" dirty="0" smtClean="0"/>
              <a:t>Q1.</a:t>
            </a:r>
            <a:endParaRPr lang="en-GB" sz="6000" b="1" dirty="0"/>
          </a:p>
        </p:txBody>
      </p:sp>
      <p:pic>
        <p:nvPicPr>
          <p:cNvPr id="2" name="Picture 1"/>
          <p:cNvPicPr>
            <a:picLocks noChangeAspect="1"/>
          </p:cNvPicPr>
          <p:nvPr/>
        </p:nvPicPr>
        <p:blipFill>
          <a:blip r:embed="rId2"/>
          <a:stretch>
            <a:fillRect/>
          </a:stretch>
        </p:blipFill>
        <p:spPr>
          <a:xfrm>
            <a:off x="1569308" y="0"/>
            <a:ext cx="9144000" cy="6858000"/>
          </a:xfrm>
          <a:prstGeom prst="rect">
            <a:avLst/>
          </a:prstGeom>
        </p:spPr>
      </p:pic>
      <p:sp>
        <p:nvSpPr>
          <p:cNvPr id="8" name="Rectangle 7"/>
          <p:cNvSpPr/>
          <p:nvPr/>
        </p:nvSpPr>
        <p:spPr>
          <a:xfrm>
            <a:off x="8113326" y="2737253"/>
            <a:ext cx="1378018" cy="787940"/>
          </a:xfrm>
          <a:prstGeom prst="rect">
            <a:avLst/>
          </a:prstGeom>
          <a:no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p:cNvSpPr/>
          <p:nvPr/>
        </p:nvSpPr>
        <p:spPr>
          <a:xfrm>
            <a:off x="2338965" y="3648760"/>
            <a:ext cx="7604685" cy="1200329"/>
          </a:xfrm>
          <a:prstGeom prst="rect">
            <a:avLst/>
          </a:prstGeom>
        </p:spPr>
        <p:txBody>
          <a:bodyPr wrap="square">
            <a:spAutoFit/>
          </a:bodyPr>
          <a:lstStyle/>
          <a:p>
            <a:r>
              <a:rPr lang="en-US" sz="2400" b="1" dirty="0" smtClean="0">
                <a:solidFill>
                  <a:srgbClr val="0000FF"/>
                </a:solidFill>
                <a:latin typeface="robotolight"/>
              </a:rPr>
              <a:t>He </a:t>
            </a:r>
            <a:r>
              <a:rPr lang="en-US" sz="2400" b="1" dirty="0">
                <a:solidFill>
                  <a:srgbClr val="0000FF"/>
                </a:solidFill>
                <a:latin typeface="robotolight"/>
              </a:rPr>
              <a:t>travels 15 miles per </a:t>
            </a:r>
            <a:r>
              <a:rPr lang="en-US" sz="2400" b="1" dirty="0" err="1">
                <a:solidFill>
                  <a:srgbClr val="0000FF"/>
                </a:solidFill>
                <a:latin typeface="robotolight"/>
              </a:rPr>
              <a:t>litre</a:t>
            </a:r>
            <a:r>
              <a:rPr lang="en-US" sz="2400" b="1" dirty="0">
                <a:solidFill>
                  <a:srgbClr val="0000FF"/>
                </a:solidFill>
                <a:latin typeface="robotolight"/>
              </a:rPr>
              <a:t> so you multiply that by 4.5 to find out how far he travelled from a gallon. </a:t>
            </a:r>
            <a:endParaRPr lang="en-US" sz="2400" b="1" dirty="0" smtClean="0">
              <a:solidFill>
                <a:srgbClr val="0000FF"/>
              </a:solidFill>
              <a:latin typeface="robotolight"/>
            </a:endParaRPr>
          </a:p>
          <a:p>
            <a:r>
              <a:rPr lang="en-US" sz="2400" b="1" dirty="0" smtClean="0">
                <a:solidFill>
                  <a:srgbClr val="0000FF"/>
                </a:solidFill>
                <a:latin typeface="robotolight"/>
              </a:rPr>
              <a:t>This </a:t>
            </a:r>
            <a:r>
              <a:rPr lang="en-US" sz="2400" b="1" dirty="0">
                <a:solidFill>
                  <a:srgbClr val="0000FF"/>
                </a:solidFill>
                <a:latin typeface="robotolight"/>
              </a:rPr>
              <a:t>is 67.5 miles so roughly 70 miles</a:t>
            </a:r>
            <a:endParaRPr lang="en-GB" sz="2400" b="1" dirty="0">
              <a:solidFill>
                <a:srgbClr val="0000FF"/>
              </a:solidFill>
            </a:endParaRPr>
          </a:p>
        </p:txBody>
      </p:sp>
    </p:spTree>
    <p:extLst>
      <p:ext uri="{BB962C8B-B14F-4D97-AF65-F5344CB8AC3E}">
        <p14:creationId xmlns:p14="http://schemas.microsoft.com/office/powerpoint/2010/main" val="18317355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500"/>
                                        <p:tgtEl>
                                          <p:spTgt spid="8"/>
                                        </p:tgtEl>
                                      </p:cBhvr>
                                    </p:animEffect>
                                  </p:childTnLst>
                                </p:cTn>
                              </p:par>
                            </p:childTnLst>
                          </p:cTn>
                        </p:par>
                        <p:par>
                          <p:cTn id="8" fill="hold">
                            <p:stCondLst>
                              <p:cond delay="500"/>
                            </p:stCondLst>
                            <p:childTnLst>
                              <p:par>
                                <p:cTn id="9" presetID="1" presetClass="entr" presetSubtype="0" fill="hold" grpId="0" nodeType="after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0"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0" y="0"/>
            <a:ext cx="1410510" cy="1015663"/>
          </a:xfrm>
          <a:prstGeom prst="rect">
            <a:avLst/>
          </a:prstGeom>
          <a:noFill/>
        </p:spPr>
        <p:txBody>
          <a:bodyPr wrap="square" rtlCol="0">
            <a:spAutoFit/>
          </a:bodyPr>
          <a:lstStyle/>
          <a:p>
            <a:pPr algn="ctr"/>
            <a:r>
              <a:rPr lang="en-GB" sz="6000" b="1" dirty="0" smtClean="0"/>
              <a:t>Q2.</a:t>
            </a:r>
            <a:endParaRPr lang="en-GB" sz="6000" b="1" dirty="0"/>
          </a:p>
        </p:txBody>
      </p:sp>
      <p:pic>
        <p:nvPicPr>
          <p:cNvPr id="2050" name="Picture 2" descr="https://images.diagnosticquestions.com/uploads/questions/83333bf9-61b3-4a50-b995-202dd5fe38d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71580" y="1"/>
            <a:ext cx="9143999" cy="685800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p:cNvSpPr/>
          <p:nvPr/>
        </p:nvSpPr>
        <p:spPr>
          <a:xfrm>
            <a:off x="1987873" y="1210962"/>
            <a:ext cx="1397877" cy="691979"/>
          </a:xfrm>
          <a:prstGeom prst="rect">
            <a:avLst/>
          </a:prstGeom>
          <a:no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p:cNvSpPr/>
          <p:nvPr/>
        </p:nvSpPr>
        <p:spPr>
          <a:xfrm>
            <a:off x="2473021" y="2664274"/>
            <a:ext cx="7078752" cy="769441"/>
          </a:xfrm>
          <a:prstGeom prst="rect">
            <a:avLst/>
          </a:prstGeom>
        </p:spPr>
        <p:txBody>
          <a:bodyPr wrap="square">
            <a:spAutoFit/>
          </a:bodyPr>
          <a:lstStyle/>
          <a:p>
            <a:pPr algn="ctr"/>
            <a:r>
              <a:rPr lang="en-GB" sz="4400" b="1" dirty="0">
                <a:solidFill>
                  <a:srgbClr val="0000FF"/>
                </a:solidFill>
                <a:latin typeface="robotolight"/>
              </a:rPr>
              <a:t>(</a:t>
            </a:r>
            <a:r>
              <a:rPr lang="en-GB" sz="4400" b="1" dirty="0" smtClean="0">
                <a:solidFill>
                  <a:srgbClr val="0000FF"/>
                </a:solidFill>
                <a:latin typeface="robotolight"/>
              </a:rPr>
              <a:t>2/10) x (3/10) = 6/100 </a:t>
            </a:r>
            <a:endParaRPr lang="en-GB" sz="4400" b="1" dirty="0">
              <a:solidFill>
                <a:srgbClr val="0000FF"/>
              </a:solidFill>
            </a:endParaRPr>
          </a:p>
        </p:txBody>
      </p:sp>
    </p:spTree>
    <p:extLst>
      <p:ext uri="{BB962C8B-B14F-4D97-AF65-F5344CB8AC3E}">
        <p14:creationId xmlns:p14="http://schemas.microsoft.com/office/powerpoint/2010/main" val="4016981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childTnLst>
                          </p:cTn>
                        </p:par>
                        <p:par>
                          <p:cTn id="8" fill="hold">
                            <p:stCondLst>
                              <p:cond delay="500"/>
                            </p:stCondLst>
                            <p:childTnLst>
                              <p:par>
                                <p:cTn id="9" presetID="1" presetClass="entr" presetSubtype="0" fill="hold" grpId="0" nodeType="after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8"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0" y="0"/>
            <a:ext cx="1410510" cy="1015663"/>
          </a:xfrm>
          <a:prstGeom prst="rect">
            <a:avLst/>
          </a:prstGeom>
          <a:noFill/>
        </p:spPr>
        <p:txBody>
          <a:bodyPr wrap="square" rtlCol="0">
            <a:spAutoFit/>
          </a:bodyPr>
          <a:lstStyle/>
          <a:p>
            <a:pPr algn="ctr"/>
            <a:r>
              <a:rPr lang="en-GB" sz="6000" b="1" dirty="0" smtClean="0"/>
              <a:t>Q3.</a:t>
            </a:r>
            <a:endParaRPr lang="en-GB" sz="6000" b="1" dirty="0"/>
          </a:p>
        </p:txBody>
      </p:sp>
      <p:pic>
        <p:nvPicPr>
          <p:cNvPr id="2" name="Picture 1"/>
          <p:cNvPicPr>
            <a:picLocks noChangeAspect="1"/>
          </p:cNvPicPr>
          <p:nvPr/>
        </p:nvPicPr>
        <p:blipFill>
          <a:blip r:embed="rId2"/>
          <a:stretch>
            <a:fillRect/>
          </a:stretch>
        </p:blipFill>
        <p:spPr>
          <a:xfrm>
            <a:off x="1742303" y="0"/>
            <a:ext cx="9144000" cy="6858000"/>
          </a:xfrm>
          <a:prstGeom prst="rect">
            <a:avLst/>
          </a:prstGeom>
        </p:spPr>
      </p:pic>
      <p:sp>
        <p:nvSpPr>
          <p:cNvPr id="7" name="Rectangle 6"/>
          <p:cNvSpPr/>
          <p:nvPr/>
        </p:nvSpPr>
        <p:spPr>
          <a:xfrm>
            <a:off x="4409182" y="2921200"/>
            <a:ext cx="1583845" cy="699330"/>
          </a:xfrm>
          <a:prstGeom prst="rect">
            <a:avLst/>
          </a:prstGeom>
          <a:no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p:cNvSpPr/>
          <p:nvPr/>
        </p:nvSpPr>
        <p:spPr>
          <a:xfrm>
            <a:off x="2284030" y="3734858"/>
            <a:ext cx="7663160" cy="1200329"/>
          </a:xfrm>
          <a:prstGeom prst="rect">
            <a:avLst/>
          </a:prstGeom>
        </p:spPr>
        <p:txBody>
          <a:bodyPr wrap="square">
            <a:spAutoFit/>
          </a:bodyPr>
          <a:lstStyle/>
          <a:p>
            <a:r>
              <a:rPr lang="en-US" sz="2400" b="1" dirty="0">
                <a:solidFill>
                  <a:srgbClr val="0000FF"/>
                </a:solidFill>
                <a:latin typeface="robotolight"/>
              </a:rPr>
              <a:t>Matt black paint reflects 3% of the light so the </a:t>
            </a:r>
            <a:r>
              <a:rPr lang="en-US" sz="2400" b="1" dirty="0" err="1">
                <a:solidFill>
                  <a:srgbClr val="0000FF"/>
                </a:solidFill>
                <a:latin typeface="robotolight"/>
              </a:rPr>
              <a:t>superblack</a:t>
            </a:r>
            <a:r>
              <a:rPr lang="en-US" sz="2400" b="1" dirty="0">
                <a:solidFill>
                  <a:srgbClr val="0000FF"/>
                </a:solidFill>
                <a:latin typeface="robotolight"/>
              </a:rPr>
              <a:t> coating reflects 0.3% of the light and therefore it absorbs 99.7% of the light</a:t>
            </a:r>
            <a:endParaRPr lang="en-GB" sz="2400" b="1" dirty="0">
              <a:solidFill>
                <a:srgbClr val="0000FF"/>
              </a:solidFill>
            </a:endParaRPr>
          </a:p>
        </p:txBody>
      </p:sp>
    </p:spTree>
    <p:extLst>
      <p:ext uri="{BB962C8B-B14F-4D97-AF65-F5344CB8AC3E}">
        <p14:creationId xmlns:p14="http://schemas.microsoft.com/office/powerpoint/2010/main" val="24234941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500"/>
                                        <p:tgtEl>
                                          <p:spTgt spid="7"/>
                                        </p:tgtEl>
                                      </p:cBhvr>
                                    </p:animEffect>
                                  </p:childTnLst>
                                </p:cTn>
                              </p:par>
                            </p:childTnLst>
                          </p:cTn>
                        </p:par>
                        <p:par>
                          <p:cTn id="8" fill="hold">
                            <p:stCondLst>
                              <p:cond delay="500"/>
                            </p:stCondLst>
                            <p:childTnLst>
                              <p:par>
                                <p:cTn id="9" presetID="1" presetClass="entr" presetSubtype="0" fill="hold" grpId="0" nodeType="after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9"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0" y="0"/>
            <a:ext cx="1410510" cy="1015663"/>
          </a:xfrm>
          <a:prstGeom prst="rect">
            <a:avLst/>
          </a:prstGeom>
          <a:noFill/>
        </p:spPr>
        <p:txBody>
          <a:bodyPr wrap="square" rtlCol="0">
            <a:spAutoFit/>
          </a:bodyPr>
          <a:lstStyle/>
          <a:p>
            <a:pPr algn="ctr"/>
            <a:r>
              <a:rPr lang="en-GB" sz="6000" b="1" dirty="0" smtClean="0"/>
              <a:t>Q4.</a:t>
            </a:r>
            <a:endParaRPr lang="en-GB" sz="6000" b="1" dirty="0"/>
          </a:p>
        </p:txBody>
      </p:sp>
      <p:pic>
        <p:nvPicPr>
          <p:cNvPr id="3074" name="Picture 2" descr="https://images.diagnosticquestions.com/uploads/questions/26b0f871-689b-4c88-9db9-0d0803812aae.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7175" y="0"/>
            <a:ext cx="9143999" cy="685800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p:cNvSpPr/>
          <p:nvPr/>
        </p:nvSpPr>
        <p:spPr>
          <a:xfrm>
            <a:off x="4206190" y="3185143"/>
            <a:ext cx="1218425" cy="954369"/>
          </a:xfrm>
          <a:prstGeom prst="rect">
            <a:avLst/>
          </a:prstGeom>
          <a:no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mc:AlternateContent xmlns:mc="http://schemas.openxmlformats.org/markup-compatibility/2006" xmlns:a14="http://schemas.microsoft.com/office/drawing/2010/main">
        <mc:Choice Requires="a14">
          <p:sp>
            <p:nvSpPr>
              <p:cNvPr id="8" name="Rectangle 7"/>
              <p:cNvSpPr/>
              <p:nvPr/>
            </p:nvSpPr>
            <p:spPr>
              <a:xfrm>
                <a:off x="3535963" y="4476794"/>
                <a:ext cx="6679385" cy="1192571"/>
              </a:xfrm>
              <a:prstGeom prst="rect">
                <a:avLst/>
              </a:prstGeom>
            </p:spPr>
            <p:txBody>
              <a:bodyPr wrap="square">
                <a:spAutoFit/>
              </a:bodyPr>
              <a:lstStyle/>
              <a:p>
                <a:r>
                  <a:rPr lang="en-US" sz="2000" b="1" dirty="0" smtClean="0">
                    <a:solidFill>
                      <a:srgbClr val="0000FF"/>
                    </a:solidFill>
                  </a:rPr>
                  <a:t>The area of the large circle is </a:t>
                </a:r>
                <a:r>
                  <a:rPr lang="el-GR" sz="2000" b="1" dirty="0" smtClean="0">
                    <a:solidFill>
                      <a:srgbClr val="0000FF"/>
                    </a:solidFill>
                  </a:rPr>
                  <a:t>π</a:t>
                </a:r>
                <a14:m>
                  <m:oMath xmlns:m="http://schemas.openxmlformats.org/officeDocument/2006/math">
                    <m:sSup>
                      <m:sSupPr>
                        <m:ctrlPr>
                          <a:rPr lang="el-GR" sz="2000" b="1" i="1" smtClean="0">
                            <a:solidFill>
                              <a:srgbClr val="0000FF"/>
                            </a:solidFill>
                            <a:latin typeface="Cambria Math" panose="02040503050406030204" pitchFamily="18" charset="0"/>
                          </a:rPr>
                        </m:ctrlPr>
                      </m:sSupPr>
                      <m:e>
                        <m:r>
                          <a:rPr lang="en-GB" sz="2000" b="1" i="1" smtClean="0">
                            <a:solidFill>
                              <a:srgbClr val="0000FF"/>
                            </a:solidFill>
                            <a:latin typeface="Cambria Math" panose="02040503050406030204" pitchFamily="18" charset="0"/>
                          </a:rPr>
                          <m:t>𝒓</m:t>
                        </m:r>
                      </m:e>
                      <m:sup>
                        <m:r>
                          <a:rPr lang="en-GB" sz="2000" b="1" i="1" smtClean="0">
                            <a:solidFill>
                              <a:srgbClr val="0000FF"/>
                            </a:solidFill>
                            <a:latin typeface="Cambria Math" panose="02040503050406030204" pitchFamily="18" charset="0"/>
                          </a:rPr>
                          <m:t>𝟐</m:t>
                        </m:r>
                      </m:sup>
                    </m:sSup>
                  </m:oMath>
                </a14:m>
                <a:r>
                  <a:rPr lang="en-US" sz="2000" b="1" dirty="0" smtClean="0">
                    <a:solidFill>
                      <a:srgbClr val="0000FF"/>
                    </a:solidFill>
                  </a:rPr>
                  <a:t>. </a:t>
                </a:r>
                <a:r>
                  <a:rPr lang="en-US" sz="2000" b="1" dirty="0">
                    <a:solidFill>
                      <a:srgbClr val="0000FF"/>
                    </a:solidFill>
                  </a:rPr>
                  <a:t>The area of the small circle is </a:t>
                </a:r>
                <a14:m>
                  <m:oMath xmlns:m="http://schemas.openxmlformats.org/officeDocument/2006/math">
                    <m:r>
                      <a:rPr lang="el-GR" sz="2000" b="1" i="1" smtClean="0">
                        <a:solidFill>
                          <a:srgbClr val="0000FF"/>
                        </a:solidFill>
                        <a:latin typeface="Cambria Math" panose="02040503050406030204" pitchFamily="18" charset="0"/>
                      </a:rPr>
                      <m:t>𝝅</m:t>
                    </m:r>
                    <m:r>
                      <a:rPr lang="en-GB" sz="2000" b="1" i="0" smtClean="0">
                        <a:solidFill>
                          <a:srgbClr val="0000FF"/>
                        </a:solidFill>
                        <a:latin typeface="Cambria Math" panose="02040503050406030204" pitchFamily="18" charset="0"/>
                      </a:rPr>
                      <m:t>(</m:t>
                    </m:r>
                    <m:sSup>
                      <m:sSupPr>
                        <m:ctrlPr>
                          <a:rPr lang="el-GR" sz="2000" b="1" i="1">
                            <a:solidFill>
                              <a:srgbClr val="0000FF"/>
                            </a:solidFill>
                            <a:latin typeface="Cambria Math" panose="02040503050406030204" pitchFamily="18" charset="0"/>
                          </a:rPr>
                        </m:ctrlPr>
                      </m:sSupPr>
                      <m:e>
                        <m:f>
                          <m:fPr>
                            <m:ctrlPr>
                              <a:rPr lang="en-US" sz="2000" b="1" i="1">
                                <a:solidFill>
                                  <a:srgbClr val="0000FF"/>
                                </a:solidFill>
                                <a:latin typeface="Cambria Math" panose="02040503050406030204" pitchFamily="18" charset="0"/>
                              </a:rPr>
                            </m:ctrlPr>
                          </m:fPr>
                          <m:num>
                            <m:r>
                              <a:rPr lang="en-GB" sz="2000" b="1" i="1">
                                <a:solidFill>
                                  <a:srgbClr val="0000FF"/>
                                </a:solidFill>
                                <a:latin typeface="Cambria Math" panose="02040503050406030204" pitchFamily="18" charset="0"/>
                              </a:rPr>
                              <m:t>𝒓</m:t>
                            </m:r>
                          </m:num>
                          <m:den>
                            <m:r>
                              <a:rPr lang="en-GB" sz="2000" b="1" i="1">
                                <a:solidFill>
                                  <a:srgbClr val="0000FF"/>
                                </a:solidFill>
                                <a:latin typeface="Cambria Math" panose="02040503050406030204" pitchFamily="18" charset="0"/>
                              </a:rPr>
                              <m:t>𝟐</m:t>
                            </m:r>
                          </m:den>
                        </m:f>
                        <m:r>
                          <a:rPr lang="en-GB" sz="2000" b="1" i="1" smtClean="0">
                            <a:solidFill>
                              <a:srgbClr val="0000FF"/>
                            </a:solidFill>
                            <a:latin typeface="Cambria Math" panose="02040503050406030204" pitchFamily="18" charset="0"/>
                          </a:rPr>
                          <m:t>)</m:t>
                        </m:r>
                      </m:e>
                      <m:sup>
                        <m:r>
                          <a:rPr lang="en-GB" sz="2000" b="1" i="1">
                            <a:solidFill>
                              <a:srgbClr val="0000FF"/>
                            </a:solidFill>
                            <a:latin typeface="Cambria Math" panose="02040503050406030204" pitchFamily="18" charset="0"/>
                          </a:rPr>
                          <m:t>𝟐</m:t>
                        </m:r>
                      </m:sup>
                    </m:sSup>
                  </m:oMath>
                </a14:m>
                <a:r>
                  <a:rPr lang="en-US" sz="2000" b="1" dirty="0" smtClean="0">
                    <a:solidFill>
                      <a:srgbClr val="0000FF"/>
                    </a:solidFill>
                  </a:rPr>
                  <a:t> = </a:t>
                </a:r>
                <a14:m>
                  <m:oMath xmlns:m="http://schemas.openxmlformats.org/officeDocument/2006/math">
                    <m:sSup>
                      <m:sSupPr>
                        <m:ctrlPr>
                          <a:rPr lang="el-GR" sz="2000" b="1" i="1">
                            <a:solidFill>
                              <a:srgbClr val="0000FF"/>
                            </a:solidFill>
                            <a:latin typeface="Cambria Math" panose="02040503050406030204" pitchFamily="18" charset="0"/>
                          </a:rPr>
                        </m:ctrlPr>
                      </m:sSupPr>
                      <m:e>
                        <m:f>
                          <m:fPr>
                            <m:ctrlPr>
                              <a:rPr lang="en-US" sz="2000" b="1" i="1">
                                <a:solidFill>
                                  <a:srgbClr val="0000FF"/>
                                </a:solidFill>
                                <a:latin typeface="Cambria Math" panose="02040503050406030204" pitchFamily="18" charset="0"/>
                              </a:rPr>
                            </m:ctrlPr>
                          </m:fPr>
                          <m:num>
                            <m:r>
                              <a:rPr lang="el-GR" sz="2000" b="1" i="1">
                                <a:solidFill>
                                  <a:srgbClr val="0000FF"/>
                                </a:solidFill>
                                <a:latin typeface="Cambria Math" panose="02040503050406030204" pitchFamily="18" charset="0"/>
                              </a:rPr>
                              <m:t>𝝅</m:t>
                            </m:r>
                            <m:r>
                              <a:rPr lang="en-GB" sz="2000" b="1" i="1">
                                <a:solidFill>
                                  <a:srgbClr val="0000FF"/>
                                </a:solidFill>
                                <a:latin typeface="Cambria Math" panose="02040503050406030204" pitchFamily="18" charset="0"/>
                              </a:rPr>
                              <m:t>𝒓</m:t>
                            </m:r>
                          </m:num>
                          <m:den>
                            <m:r>
                              <a:rPr lang="en-GB" sz="2000" b="1" i="1" smtClean="0">
                                <a:solidFill>
                                  <a:srgbClr val="0000FF"/>
                                </a:solidFill>
                                <a:latin typeface="Cambria Math" panose="02040503050406030204" pitchFamily="18" charset="0"/>
                              </a:rPr>
                              <m:t>𝟒</m:t>
                            </m:r>
                          </m:den>
                        </m:f>
                      </m:e>
                      <m:sup>
                        <m:r>
                          <a:rPr lang="en-GB" sz="2000" b="1" i="1">
                            <a:solidFill>
                              <a:srgbClr val="0000FF"/>
                            </a:solidFill>
                            <a:latin typeface="Cambria Math" panose="02040503050406030204" pitchFamily="18" charset="0"/>
                          </a:rPr>
                          <m:t>𝟐</m:t>
                        </m:r>
                      </m:sup>
                    </m:sSup>
                  </m:oMath>
                </a14:m>
                <a:r>
                  <a:rPr lang="en-US" sz="2000" b="1" dirty="0" smtClean="0">
                    <a:solidFill>
                      <a:srgbClr val="0000FF"/>
                    </a:solidFill>
                  </a:rPr>
                  <a:t>which </a:t>
                </a:r>
                <a:r>
                  <a:rPr lang="en-US" sz="2000" b="1" dirty="0">
                    <a:solidFill>
                      <a:srgbClr val="0000FF"/>
                    </a:solidFill>
                  </a:rPr>
                  <a:t>is a quarter of the full circle. There is one small circle which represents 1/4 of the big circle.</a:t>
                </a:r>
                <a:endParaRPr lang="en-GB" sz="2000" b="1" dirty="0">
                  <a:solidFill>
                    <a:srgbClr val="0000FF"/>
                  </a:solidFill>
                </a:endParaRPr>
              </a:p>
            </p:txBody>
          </p:sp>
        </mc:Choice>
        <mc:Fallback xmlns="">
          <p:sp>
            <p:nvSpPr>
              <p:cNvPr id="8" name="Rectangle 7"/>
              <p:cNvSpPr>
                <a:spLocks noRot="1" noChangeAspect="1" noMove="1" noResize="1" noEditPoints="1" noAdjustHandles="1" noChangeArrowheads="1" noChangeShapeType="1" noTextEdit="1"/>
              </p:cNvSpPr>
              <p:nvPr/>
            </p:nvSpPr>
            <p:spPr>
              <a:xfrm>
                <a:off x="3535963" y="4476794"/>
                <a:ext cx="6679385" cy="1192571"/>
              </a:xfrm>
              <a:prstGeom prst="rect">
                <a:avLst/>
              </a:prstGeom>
              <a:blipFill>
                <a:blip r:embed="rId3"/>
                <a:stretch>
                  <a:fillRect l="-912" t="-1531" r="-639" b="-8163"/>
                </a:stretch>
              </a:blipFill>
            </p:spPr>
            <p:txBody>
              <a:bodyPr/>
              <a:lstStyle/>
              <a:p>
                <a:r>
                  <a:rPr lang="en-GB">
                    <a:noFill/>
                  </a:rPr>
                  <a:t> </a:t>
                </a:r>
              </a:p>
            </p:txBody>
          </p:sp>
        </mc:Fallback>
      </mc:AlternateContent>
    </p:spTree>
    <p:extLst>
      <p:ext uri="{BB962C8B-B14F-4D97-AF65-F5344CB8AC3E}">
        <p14:creationId xmlns:p14="http://schemas.microsoft.com/office/powerpoint/2010/main" val="16824575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childTnLst>
                          </p:cTn>
                        </p:par>
                        <p:par>
                          <p:cTn id="8" fill="hold">
                            <p:stCondLst>
                              <p:cond delay="500"/>
                            </p:stCondLst>
                            <p:childTnLst>
                              <p:par>
                                <p:cTn id="9" presetID="1" presetClass="entr" presetSubtype="0" fill="hold" grpId="0" nodeType="after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8"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0" y="0"/>
            <a:ext cx="1410510" cy="1015663"/>
          </a:xfrm>
          <a:prstGeom prst="rect">
            <a:avLst/>
          </a:prstGeom>
          <a:noFill/>
        </p:spPr>
        <p:txBody>
          <a:bodyPr wrap="square" rtlCol="0">
            <a:spAutoFit/>
          </a:bodyPr>
          <a:lstStyle/>
          <a:p>
            <a:pPr algn="ctr"/>
            <a:r>
              <a:rPr lang="en-GB" sz="6000" b="1" dirty="0" smtClean="0"/>
              <a:t>Q5.</a:t>
            </a:r>
            <a:endParaRPr lang="en-GB" sz="6000" b="1" dirty="0"/>
          </a:p>
        </p:txBody>
      </p:sp>
      <p:pic>
        <p:nvPicPr>
          <p:cNvPr id="4098" name="Picture 2" descr="https://images.diagnosticquestions.com/uploads/questions/9071ecc3-167f-48ef-bb6f-8798f8f58b4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59522" y="1"/>
            <a:ext cx="9143999" cy="6858000"/>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p:cNvSpPr/>
          <p:nvPr/>
        </p:nvSpPr>
        <p:spPr>
          <a:xfrm>
            <a:off x="8272160" y="2958407"/>
            <a:ext cx="1280913" cy="666346"/>
          </a:xfrm>
          <a:prstGeom prst="rect">
            <a:avLst/>
          </a:prstGeom>
          <a:no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p:cNvSpPr/>
          <p:nvPr/>
        </p:nvSpPr>
        <p:spPr>
          <a:xfrm>
            <a:off x="3390832" y="3811013"/>
            <a:ext cx="7076642" cy="1938992"/>
          </a:xfrm>
          <a:prstGeom prst="rect">
            <a:avLst/>
          </a:prstGeom>
        </p:spPr>
        <p:txBody>
          <a:bodyPr wrap="square">
            <a:spAutoFit/>
          </a:bodyPr>
          <a:lstStyle/>
          <a:p>
            <a:r>
              <a:rPr lang="en-US" sz="2000" b="1" dirty="0">
                <a:solidFill>
                  <a:srgbClr val="0000FF"/>
                </a:solidFill>
                <a:latin typeface="robotolight"/>
              </a:rPr>
              <a:t>There can only be a line of symmetry diagonally and for that to be achieved either of the two middle squares can be shaded or not, and of the two pairs of squares diagonally opposite to each other, both must be shaded or not for symmetry. The gives 4 objects to consider, in any combination, leaving 15 viable combinations.</a:t>
            </a:r>
            <a:endParaRPr lang="en-GB" sz="2000" b="1" dirty="0">
              <a:solidFill>
                <a:srgbClr val="0000FF"/>
              </a:solidFill>
            </a:endParaRPr>
          </a:p>
        </p:txBody>
      </p:sp>
    </p:spTree>
    <p:extLst>
      <p:ext uri="{BB962C8B-B14F-4D97-AF65-F5344CB8AC3E}">
        <p14:creationId xmlns:p14="http://schemas.microsoft.com/office/powerpoint/2010/main" val="25637263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500"/>
                                        <p:tgtEl>
                                          <p:spTgt spid="7"/>
                                        </p:tgtEl>
                                      </p:cBhvr>
                                    </p:animEffect>
                                  </p:childTnLst>
                                </p:cTn>
                              </p:par>
                            </p:childTnLst>
                          </p:cTn>
                        </p:par>
                        <p:par>
                          <p:cTn id="8" fill="hold">
                            <p:stCondLst>
                              <p:cond delay="500"/>
                            </p:stCondLst>
                            <p:childTnLst>
                              <p:par>
                                <p:cTn id="9" presetID="1" presetClass="entr" presetSubtype="0" fill="hold" grpId="0" nodeType="after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188</TotalTime>
  <Words>155</Words>
  <Application>Microsoft Office PowerPoint</Application>
  <PresentationFormat>Widescreen</PresentationFormat>
  <Paragraphs>14</Paragraphs>
  <Slides>6</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6</vt:i4>
      </vt:variant>
    </vt:vector>
  </HeadingPairs>
  <TitlesOfParts>
    <vt:vector size="12" baseType="lpstr">
      <vt:lpstr>Arial</vt:lpstr>
      <vt:lpstr>Calibri</vt:lpstr>
      <vt:lpstr>Calibri Light</vt:lpstr>
      <vt:lpstr>Cambria Math</vt:lpstr>
      <vt:lpstr>robotolight</vt:lpstr>
      <vt:lpstr>Office Theme</vt:lpstr>
      <vt:lpstr>PowerPoint Presentation</vt:lpstr>
      <vt:lpstr>PowerPoint Presentation</vt:lpstr>
      <vt:lpstr>PowerPoint Presentation</vt:lpstr>
      <vt:lpstr>PowerPoint Presentation</vt:lpstr>
      <vt:lpstr>PowerPoint Presentation</vt:lpstr>
      <vt:lpstr>PowerPoint Presentation</vt:lpstr>
    </vt:vector>
  </TitlesOfParts>
  <Company>DCSCCM</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Stewart Gale</dc:creator>
  <cp:lastModifiedBy>Stewart Gale</cp:lastModifiedBy>
  <cp:revision>18</cp:revision>
  <dcterms:created xsi:type="dcterms:W3CDTF">2020-06-11T04:03:37Z</dcterms:created>
  <dcterms:modified xsi:type="dcterms:W3CDTF">2020-06-13T17:42:28Z</dcterms:modified>
</cp:coreProperties>
</file>