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718" r:id="rId2"/>
    <p:sldId id="720" r:id="rId3"/>
    <p:sldId id="715" r:id="rId4"/>
    <p:sldId id="721" r:id="rId5"/>
    <p:sldId id="688" r:id="rId6"/>
    <p:sldId id="687" r:id="rId7"/>
    <p:sldId id="724" r:id="rId8"/>
    <p:sldId id="725" r:id="rId9"/>
    <p:sldId id="716" r:id="rId10"/>
    <p:sldId id="717" r:id="rId11"/>
    <p:sldId id="690" r:id="rId12"/>
    <p:sldId id="726" r:id="rId13"/>
    <p:sldId id="727" r:id="rId14"/>
    <p:sldId id="72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31BE2B-9FBB-4B41-A507-743609543B4F}" v="41" dt="2024-03-11T04:55:57.4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90" autoAdjust="0"/>
    <p:restoredTop sz="88534" autoAdjust="0"/>
  </p:normalViewPr>
  <p:slideViewPr>
    <p:cSldViewPr>
      <p:cViewPr varScale="1">
        <p:scale>
          <a:sx n="89" d="100"/>
          <a:sy n="89" d="100"/>
        </p:scale>
        <p:origin x="72" y="63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3631BE2B-9FBB-4B41-A507-743609543B4F}"/>
    <pc:docChg chg="custSel modSld sldOrd">
      <pc:chgData name="Stewart Gale" userId="3647ddd2-6040-41ae-a96d-232c23482af8" providerId="ADAL" clId="{3631BE2B-9FBB-4B41-A507-743609543B4F}" dt="2025-03-10T09:00:58.338" v="54" actId="113"/>
      <pc:docMkLst>
        <pc:docMk/>
      </pc:docMkLst>
      <pc:sldChg chg="modSp mod">
        <pc:chgData name="Stewart Gale" userId="3647ddd2-6040-41ae-a96d-232c23482af8" providerId="ADAL" clId="{3631BE2B-9FBB-4B41-A507-743609543B4F}" dt="2024-03-11T04:56:20.391" v="49" actId="1076"/>
        <pc:sldMkLst>
          <pc:docMk/>
          <pc:sldMk cId="3833017903" sldId="687"/>
        </pc:sldMkLst>
      </pc:sldChg>
      <pc:sldChg chg="delSp mod">
        <pc:chgData name="Stewart Gale" userId="3647ddd2-6040-41ae-a96d-232c23482af8" providerId="ADAL" clId="{3631BE2B-9FBB-4B41-A507-743609543B4F}" dt="2025-03-10T09:00:50.096" v="52" actId="478"/>
        <pc:sldMkLst>
          <pc:docMk/>
          <pc:sldMk cId="3759667421" sldId="715"/>
        </pc:sldMkLst>
        <pc:spChg chg="del">
          <ac:chgData name="Stewart Gale" userId="3647ddd2-6040-41ae-a96d-232c23482af8" providerId="ADAL" clId="{3631BE2B-9FBB-4B41-A507-743609543B4F}" dt="2025-03-10T09:00:50.096" v="52" actId="478"/>
          <ac:spMkLst>
            <pc:docMk/>
            <pc:sldMk cId="3759667421" sldId="715"/>
            <ac:spMk id="5" creationId="{00000000-0000-0000-0000-000000000000}"/>
          </ac:spMkLst>
        </pc:spChg>
      </pc:sldChg>
      <pc:sldChg chg="modSp mod ord">
        <pc:chgData name="Stewart Gale" userId="3647ddd2-6040-41ae-a96d-232c23482af8" providerId="ADAL" clId="{3631BE2B-9FBB-4B41-A507-743609543B4F}" dt="2025-03-10T09:00:58.338" v="54" actId="113"/>
        <pc:sldMkLst>
          <pc:docMk/>
          <pc:sldMk cId="3923210770" sldId="720"/>
        </pc:sldMkLst>
        <pc:spChg chg="mod">
          <ac:chgData name="Stewart Gale" userId="3647ddd2-6040-41ae-a96d-232c23482af8" providerId="ADAL" clId="{3631BE2B-9FBB-4B41-A507-743609543B4F}" dt="2025-03-10T09:00:58.338" v="54" actId="113"/>
          <ac:spMkLst>
            <pc:docMk/>
            <pc:sldMk cId="3923210770" sldId="720"/>
            <ac:spMk id="9" creationId="{00000000-0000-0000-0000-000000000000}"/>
          </ac:spMkLst>
        </pc:spChg>
      </pc:sldChg>
      <pc:sldChg chg="modSp mod">
        <pc:chgData name="Stewart Gale" userId="3647ddd2-6040-41ae-a96d-232c23482af8" providerId="ADAL" clId="{3631BE2B-9FBB-4B41-A507-743609543B4F}" dt="2024-03-11T04:49:42.313" v="11" actId="1076"/>
        <pc:sldMkLst>
          <pc:docMk/>
          <pc:sldMk cId="3114960141" sldId="724"/>
        </pc:sldMkLst>
      </pc:sldChg>
    </pc:docChg>
  </pc:docChgLst>
  <pc:docChgLst>
    <pc:chgData name="Stewart Gale" userId="3647ddd2-6040-41ae-a96d-232c23482af8" providerId="ADAL" clId="{BD335AC4-9B35-4A74-8707-CDD5D97D7A74}"/>
    <pc:docChg chg="modSld">
      <pc:chgData name="Stewart Gale" userId="3647ddd2-6040-41ae-a96d-232c23482af8" providerId="ADAL" clId="{BD335AC4-9B35-4A74-8707-CDD5D97D7A74}" dt="2022-01-28T07:36:13.790" v="5" actId="20577"/>
      <pc:docMkLst>
        <pc:docMk/>
      </pc:docMkLst>
      <pc:sldChg chg="modSp">
        <pc:chgData name="Stewart Gale" userId="3647ddd2-6040-41ae-a96d-232c23482af8" providerId="ADAL" clId="{BD335AC4-9B35-4A74-8707-CDD5D97D7A74}" dt="2022-01-28T07:36:13.790" v="5" actId="20577"/>
        <pc:sldMkLst>
          <pc:docMk/>
          <pc:sldMk cId="868840789" sldId="691"/>
        </pc:sldMkLst>
      </pc:sldChg>
      <pc:sldChg chg="modSp mod">
        <pc:chgData name="Stewart Gale" userId="3647ddd2-6040-41ae-a96d-232c23482af8" providerId="ADAL" clId="{BD335AC4-9B35-4A74-8707-CDD5D97D7A74}" dt="2022-01-28T07:26:24.093" v="1" actId="1076"/>
        <pc:sldMkLst>
          <pc:docMk/>
          <pc:sldMk cId="3524342990" sldId="716"/>
        </pc:sldMkLst>
      </pc:sldChg>
    </pc:docChg>
  </pc:docChgLst>
  <pc:docChgLst>
    <pc:chgData name="Stewart Gale" userId="3647ddd2-6040-41ae-a96d-232c23482af8" providerId="ADAL" clId="{DA963453-7121-4275-B03B-1A7241BC1897}"/>
    <pc:docChg chg="undo custSel addSld delSld modSld sldOrd modMainMaster modNotesMaster">
      <pc:chgData name="Stewart Gale" userId="3647ddd2-6040-41ae-a96d-232c23482af8" providerId="ADAL" clId="{DA963453-7121-4275-B03B-1A7241BC1897}" dt="2023-08-22T14:24:37.376" v="976"/>
      <pc:docMkLst>
        <pc:docMk/>
      </pc:docMkLst>
      <pc:sldChg chg="addSp delSp modSp mod modAnim">
        <pc:chgData name="Stewart Gale" userId="3647ddd2-6040-41ae-a96d-232c23482af8" providerId="ADAL" clId="{DA963453-7121-4275-B03B-1A7241BC1897}" dt="2023-08-22T12:09:01.309" v="331" actId="1076"/>
        <pc:sldMkLst>
          <pc:docMk/>
          <pc:sldMk cId="3833017903" sldId="687"/>
        </pc:sldMkLst>
      </pc:sldChg>
      <pc:sldChg chg="addSp delSp modSp mod">
        <pc:chgData name="Stewart Gale" userId="3647ddd2-6040-41ae-a96d-232c23482af8" providerId="ADAL" clId="{DA963453-7121-4275-B03B-1A7241BC1897}" dt="2023-08-22T14:22:56.182" v="973" actId="1036"/>
        <pc:sldMkLst>
          <pc:docMk/>
          <pc:sldMk cId="933986589" sldId="688"/>
        </pc:sldMkLst>
      </pc:sldChg>
      <pc:sldChg chg="delSp modSp mod delAnim">
        <pc:chgData name="Stewart Gale" userId="3647ddd2-6040-41ae-a96d-232c23482af8" providerId="ADAL" clId="{DA963453-7121-4275-B03B-1A7241BC1897}" dt="2023-08-22T12:28:49.338" v="782" actId="1076"/>
        <pc:sldMkLst>
          <pc:docMk/>
          <pc:sldMk cId="3347294258" sldId="690"/>
        </pc:sldMkLst>
      </pc:sldChg>
      <pc:sldChg chg="delSp modSp del mod">
        <pc:chgData name="Stewart Gale" userId="3647ddd2-6040-41ae-a96d-232c23482af8" providerId="ADAL" clId="{DA963453-7121-4275-B03B-1A7241BC1897}" dt="2023-08-22T14:17:52.977" v="907" actId="47"/>
        <pc:sldMkLst>
          <pc:docMk/>
          <pc:sldMk cId="868840789" sldId="691"/>
        </pc:sldMkLst>
      </pc:sldChg>
      <pc:sldChg chg="modSp del">
        <pc:chgData name="Stewart Gale" userId="3647ddd2-6040-41ae-a96d-232c23482af8" providerId="ADAL" clId="{DA963453-7121-4275-B03B-1A7241BC1897}" dt="2023-08-22T12:12:41.065" v="384" actId="47"/>
        <pc:sldMkLst>
          <pc:docMk/>
          <pc:sldMk cId="2906667351" sldId="714"/>
        </pc:sldMkLst>
      </pc:sldChg>
      <pc:sldChg chg="addSp delSp modSp mod modAnim">
        <pc:chgData name="Stewart Gale" userId="3647ddd2-6040-41ae-a96d-232c23482af8" providerId="ADAL" clId="{DA963453-7121-4275-B03B-1A7241BC1897}" dt="2023-08-22T12:15:36.290" v="467" actId="1076"/>
        <pc:sldMkLst>
          <pc:docMk/>
          <pc:sldMk cId="3759667421" sldId="715"/>
        </pc:sldMkLst>
      </pc:sldChg>
      <pc:sldChg chg="addSp delSp modSp mod">
        <pc:chgData name="Stewart Gale" userId="3647ddd2-6040-41ae-a96d-232c23482af8" providerId="ADAL" clId="{DA963453-7121-4275-B03B-1A7241BC1897}" dt="2023-08-22T12:19:52.603" v="585" actId="1076"/>
        <pc:sldMkLst>
          <pc:docMk/>
          <pc:sldMk cId="3524342990" sldId="716"/>
        </pc:sldMkLst>
      </pc:sldChg>
      <pc:sldChg chg="addSp delSp modSp mod delAnim modAnim">
        <pc:chgData name="Stewart Gale" userId="3647ddd2-6040-41ae-a96d-232c23482af8" providerId="ADAL" clId="{DA963453-7121-4275-B03B-1A7241BC1897}" dt="2023-08-22T12:24:02.341" v="680" actId="1076"/>
        <pc:sldMkLst>
          <pc:docMk/>
          <pc:sldMk cId="488179801" sldId="717"/>
        </pc:sldMkLst>
      </pc:sldChg>
      <pc:sldChg chg="delSp modSp mod">
        <pc:chgData name="Stewart Gale" userId="3647ddd2-6040-41ae-a96d-232c23482af8" providerId="ADAL" clId="{DA963453-7121-4275-B03B-1A7241BC1897}" dt="2023-08-22T14:21:47.251" v="968" actId="404"/>
        <pc:sldMkLst>
          <pc:docMk/>
          <pc:sldMk cId="3996664576" sldId="718"/>
        </pc:sldMkLst>
      </pc:sldChg>
      <pc:sldChg chg="delSp modSp del mod">
        <pc:chgData name="Stewart Gale" userId="3647ddd2-6040-41ae-a96d-232c23482af8" providerId="ADAL" clId="{DA963453-7121-4275-B03B-1A7241BC1897}" dt="2023-08-22T11:55:48.351" v="88" actId="47"/>
        <pc:sldMkLst>
          <pc:docMk/>
          <pc:sldMk cId="4281165914" sldId="719"/>
        </pc:sldMkLst>
      </pc:sldChg>
      <pc:sldChg chg="delSp modSp mod">
        <pc:chgData name="Stewart Gale" userId="3647ddd2-6040-41ae-a96d-232c23482af8" providerId="ADAL" clId="{DA963453-7121-4275-B03B-1A7241BC1897}" dt="2023-08-22T11:54:34.723" v="57" actId="1076"/>
        <pc:sldMkLst>
          <pc:docMk/>
          <pc:sldMk cId="3923210770" sldId="720"/>
        </pc:sldMkLst>
      </pc:sldChg>
      <pc:sldChg chg="addSp delSp modSp mod modAnim">
        <pc:chgData name="Stewart Gale" userId="3647ddd2-6040-41ae-a96d-232c23482af8" providerId="ADAL" clId="{DA963453-7121-4275-B03B-1A7241BC1897}" dt="2023-08-22T14:22:39.632" v="969" actId="1076"/>
        <pc:sldMkLst>
          <pc:docMk/>
          <pc:sldMk cId="630924640" sldId="721"/>
        </pc:sldMkLst>
      </pc:sldChg>
      <pc:sldChg chg="addSp delSp modSp del mod">
        <pc:chgData name="Stewart Gale" userId="3647ddd2-6040-41ae-a96d-232c23482af8" providerId="ADAL" clId="{DA963453-7121-4275-B03B-1A7241BC1897}" dt="2023-08-22T12:02:55.160" v="207" actId="47"/>
        <pc:sldMkLst>
          <pc:docMk/>
          <pc:sldMk cId="4274079693" sldId="722"/>
        </pc:sldMkLst>
      </pc:sldChg>
      <pc:sldChg chg="addSp delSp modSp mod delAnim modAnim">
        <pc:chgData name="Stewart Gale" userId="3647ddd2-6040-41ae-a96d-232c23482af8" providerId="ADAL" clId="{DA963453-7121-4275-B03B-1A7241BC1897}" dt="2023-08-22T14:23:55.532" v="975" actId="1076"/>
        <pc:sldMkLst>
          <pc:docMk/>
          <pc:sldMk cId="3114960141" sldId="724"/>
        </pc:sldMkLst>
      </pc:sldChg>
      <pc:sldChg chg="addSp delSp modSp mod">
        <pc:chgData name="Stewart Gale" userId="3647ddd2-6040-41ae-a96d-232c23482af8" providerId="ADAL" clId="{DA963453-7121-4275-B03B-1A7241BC1897}" dt="2023-08-22T12:15:52.771" v="473" actId="1076"/>
        <pc:sldMkLst>
          <pc:docMk/>
          <pc:sldMk cId="2473964767" sldId="725"/>
        </pc:sldMkLst>
      </pc:sldChg>
      <pc:sldChg chg="addSp delSp modSp add mod modAnim">
        <pc:chgData name="Stewart Gale" userId="3647ddd2-6040-41ae-a96d-232c23482af8" providerId="ADAL" clId="{DA963453-7121-4275-B03B-1A7241BC1897}" dt="2023-08-22T14:16:10.365" v="882" actId="14100"/>
        <pc:sldMkLst>
          <pc:docMk/>
          <pc:sldMk cId="3491744617" sldId="726"/>
        </pc:sldMkLst>
      </pc:sldChg>
      <pc:sldChg chg="addSp delSp modSp add mod ord delAnim modAnim">
        <pc:chgData name="Stewart Gale" userId="3647ddd2-6040-41ae-a96d-232c23482af8" providerId="ADAL" clId="{DA963453-7121-4275-B03B-1A7241BC1897}" dt="2023-08-22T14:24:37.376" v="976"/>
        <pc:sldMkLst>
          <pc:docMk/>
          <pc:sldMk cId="3510482696" sldId="727"/>
        </pc:sldMkLst>
      </pc:sldChg>
      <pc:sldChg chg="addSp delSp modSp add mod delAnim modAnim">
        <pc:chgData name="Stewart Gale" userId="3647ddd2-6040-41ae-a96d-232c23482af8" providerId="ADAL" clId="{DA963453-7121-4275-B03B-1A7241BC1897}" dt="2023-08-22T14:20:17.085" v="961" actId="1035"/>
        <pc:sldMkLst>
          <pc:docMk/>
          <pc:sldMk cId="3176552623" sldId="728"/>
        </pc:sldMkLst>
      </pc:sldChg>
      <pc:sldMasterChg chg="modSp modSldLayout">
        <pc:chgData name="Stewart Gale" userId="3647ddd2-6040-41ae-a96d-232c23482af8" providerId="ADAL" clId="{DA963453-7121-4275-B03B-1A7241BC1897}" dt="2023-08-22T05:39:02.846" v="0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DA963453-7121-4275-B03B-1A7241BC1897}" dt="2023-08-22T05:39:02.846" v="0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DA963453-7121-4275-B03B-1A7241BC1897}" dt="2023-08-22T05:39:02.846" v="0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DA963453-7121-4275-B03B-1A7241BC1897}" dt="2023-08-22T05:39:02.846" v="0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DA963453-7121-4275-B03B-1A7241BC1897}" dt="2023-08-22T05:39:02.846" v="0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DA963453-7121-4275-B03B-1A7241BC1897}" dt="2023-08-22T05:39:02.846" v="0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DA963453-7121-4275-B03B-1A7241BC1897}" dt="2023-08-22T05:39:02.846" v="0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DA963453-7121-4275-B03B-1A7241BC1897}" dt="2023-08-22T05:39:02.846" v="0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10/03/2025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10/03/2025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10/03/2025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10/03/2025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10/03/2025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10/03/2025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10/03/2025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10/03/2025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10/03/2025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10/03/2025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10/03/2025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10/03/2025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10/03/2025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7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1364" y="62617"/>
            <a:ext cx="11449272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00" b="1" dirty="0"/>
              <a:t>Vectors</a:t>
            </a:r>
          </a:p>
          <a:p>
            <a:pPr algn="ctr"/>
            <a:r>
              <a:rPr lang="en-GB" sz="10500" dirty="0"/>
              <a:t>Introduction</a:t>
            </a:r>
          </a:p>
          <a:p>
            <a:pPr algn="ctr"/>
            <a:endParaRPr lang="en-GB" sz="3200" dirty="0"/>
          </a:p>
          <a:p>
            <a:pPr algn="ctr"/>
            <a:r>
              <a:rPr lang="en-GB" sz="8800" dirty="0"/>
              <a:t>Chapter 11</a:t>
            </a:r>
          </a:p>
          <a:p>
            <a:pPr algn="ctr"/>
            <a:r>
              <a:rPr lang="en-GB" sz="8800" dirty="0"/>
              <a:t>(Part 1 of 4)</a:t>
            </a:r>
          </a:p>
        </p:txBody>
      </p:sp>
    </p:spTree>
    <p:extLst>
      <p:ext uri="{BB962C8B-B14F-4D97-AF65-F5344CB8AC3E}">
        <p14:creationId xmlns:p14="http://schemas.microsoft.com/office/powerpoint/2010/main" val="39966645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/>
          <p:cNvSpPr txBox="1"/>
          <p:nvPr/>
        </p:nvSpPr>
        <p:spPr>
          <a:xfrm>
            <a:off x="3287688" y="248522"/>
            <a:ext cx="5069845" cy="9233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dirty="0">
                <a:latin typeface="+mj-lt"/>
              </a:rPr>
              <a:t>Vector in Ratios</a:t>
            </a:r>
            <a:endParaRPr lang="en-GB" sz="5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1624" y="3515121"/>
            <a:ext cx="5976664" cy="33428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18AA589-A015-DC91-9389-7288DDA87EBF}"/>
              </a:ext>
            </a:extLst>
          </p:cNvPr>
          <p:cNvSpPr txBox="1"/>
          <p:nvPr/>
        </p:nvSpPr>
        <p:spPr>
          <a:xfrm>
            <a:off x="2135560" y="1386415"/>
            <a:ext cx="7635489" cy="156966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AC </a:t>
            </a:r>
            <a:r>
              <a:rPr lang="en-GB" sz="4800" b="1" dirty="0"/>
              <a:t>: </a:t>
            </a:r>
            <a:r>
              <a:rPr lang="en-GB" sz="4800" dirty="0"/>
              <a:t>CB is in the ratio 3:1</a:t>
            </a:r>
          </a:p>
          <a:p>
            <a:pPr algn="ctr"/>
            <a:r>
              <a:rPr lang="en-GB" sz="4800" dirty="0"/>
              <a:t>What fraction of AB is AC?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D8E88E5-8249-0F97-2668-5F3196D211E5}"/>
                  </a:ext>
                </a:extLst>
              </p:cNvPr>
              <p:cNvSpPr txBox="1"/>
              <p:nvPr/>
            </p:nvSpPr>
            <p:spPr>
              <a:xfrm>
                <a:off x="4871864" y="3342879"/>
                <a:ext cx="720081" cy="1014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GB" sz="3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GB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D8E88E5-8249-0F97-2668-5F3196D211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864" y="3342879"/>
                <a:ext cx="720081" cy="101431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E633B58-3DAD-F6B7-2F97-8FEDCE901FCA}"/>
                  </a:ext>
                </a:extLst>
              </p:cNvPr>
              <p:cNvSpPr txBox="1"/>
              <p:nvPr/>
            </p:nvSpPr>
            <p:spPr>
              <a:xfrm>
                <a:off x="6816080" y="4293096"/>
                <a:ext cx="988192" cy="1014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3200" b="1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GB" sz="32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E633B58-3DAD-F6B7-2F97-8FEDCE901F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080" y="4293096"/>
                <a:ext cx="988192" cy="101431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8179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472" y="152636"/>
            <a:ext cx="9145016" cy="6552728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472942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3" y="346016"/>
            <a:ext cx="7488832" cy="612068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057691" y="962333"/>
                <a:ext cx="3016559" cy="7172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3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𝑆𝑄</m:t>
                          </m:r>
                        </m:e>
                      </m:acc>
                      <m:r>
                        <a:rPr lang="en-GB" sz="36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6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GB" sz="36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6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GB" sz="28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7691" y="962333"/>
                <a:ext cx="3016559" cy="7172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040216" y="2636849"/>
                <a:ext cx="3034034" cy="10175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3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𝑁𝑅</m:t>
                          </m:r>
                        </m:e>
                      </m:acc>
                      <m:r>
                        <a:rPr lang="en-GB" sz="3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acc>
                        <m:accPr>
                          <m:chr m:val="⃗"/>
                          <m:ctrlPr>
                            <a:rPr lang="en-GB" sz="32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32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𝑆𝑄</m:t>
                          </m:r>
                        </m:e>
                      </m:acc>
                      <m:r>
                        <a:rPr lang="en-GB" sz="3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32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br>
                  <a:rPr lang="en-GB" sz="3200" b="1" i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</a:br>
                <a:endParaRPr lang="en-GB" sz="3200" b="1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0216" y="2636849"/>
                <a:ext cx="3034034" cy="10175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3CA9693E-F1D7-28F6-2033-231092C53688}"/>
              </a:ext>
            </a:extLst>
          </p:cNvPr>
          <p:cNvSpPr txBox="1"/>
          <p:nvPr/>
        </p:nvSpPr>
        <p:spPr>
          <a:xfrm>
            <a:off x="8184232" y="260648"/>
            <a:ext cx="432048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5A1BCE-8038-362F-A8D2-9DF87D31E397}"/>
              </a:ext>
            </a:extLst>
          </p:cNvPr>
          <p:cNvSpPr txBox="1"/>
          <p:nvPr/>
        </p:nvSpPr>
        <p:spPr>
          <a:xfrm>
            <a:off x="8187802" y="2024844"/>
            <a:ext cx="50048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12F46E9-125E-7028-5300-302E70565ECE}"/>
                  </a:ext>
                </a:extLst>
              </p:cNvPr>
              <p:cNvSpPr txBox="1"/>
              <p:nvPr/>
            </p:nvSpPr>
            <p:spPr>
              <a:xfrm>
                <a:off x="8832302" y="5229200"/>
                <a:ext cx="2368489" cy="10175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𝟐</m:t>
                          </m:r>
                        </m:num>
                        <m:den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𝟓</m:t>
                          </m:r>
                        </m:den>
                      </m:f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𝒂</m:t>
                      </m:r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𝟑</m:t>
                          </m:r>
                        </m:num>
                        <m:den>
                          <m: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𝟓</m:t>
                          </m:r>
                        </m:den>
                      </m:f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𝒃</m:t>
                      </m:r>
                    </m:oMath>
                  </m:oMathPara>
                </a14:m>
                <a:endPara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12F46E9-125E-7028-5300-302E70565E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32302" y="5229200"/>
                <a:ext cx="2368489" cy="101752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496019A-FED4-19AE-B4C5-E71C3E05F03B}"/>
                  </a:ext>
                </a:extLst>
              </p:cNvPr>
              <p:cNvSpPr txBox="1"/>
              <p:nvPr/>
            </p:nvSpPr>
            <p:spPr>
              <a:xfrm>
                <a:off x="8760297" y="3933056"/>
                <a:ext cx="3240359" cy="10175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</m:t>
                          </m:r>
                        </m:den>
                      </m:f>
                      <m:d>
                        <m:d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𝑏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𝑎</m:t>
                          </m:r>
                        </m:e>
                      </m:d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𝑏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496019A-FED4-19AE-B4C5-E71C3E05F0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0297" y="3933056"/>
                <a:ext cx="3240359" cy="101752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BE64AFA-A840-1835-A3CB-5B7FC2386F0B}"/>
                  </a:ext>
                </a:extLst>
              </p:cNvPr>
              <p:cNvSpPr txBox="1"/>
              <p:nvPr/>
            </p:nvSpPr>
            <p:spPr>
              <a:xfrm>
                <a:off x="4007769" y="908720"/>
                <a:ext cx="504056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GB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GB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BE64AFA-A840-1835-A3CB-5B7FC2386F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769" y="908720"/>
                <a:ext cx="504056" cy="101752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2A94012-F747-1743-CFC7-8231351BA22D}"/>
                  </a:ext>
                </a:extLst>
              </p:cNvPr>
              <p:cNvSpPr txBox="1"/>
              <p:nvPr/>
            </p:nvSpPr>
            <p:spPr>
              <a:xfrm>
                <a:off x="5384305" y="1894274"/>
                <a:ext cx="504056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GB" sz="32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GB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2A94012-F747-1743-CFC7-8231351BA2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4305" y="1894274"/>
                <a:ext cx="504056" cy="101752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1744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5" grpId="0"/>
      <p:bldP spid="9" grpId="0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DDB08A2-B59D-C9E2-1B84-91C66952B790}"/>
                  </a:ext>
                </a:extLst>
              </p:cNvPr>
              <p:cNvSpPr txBox="1"/>
              <p:nvPr/>
            </p:nvSpPr>
            <p:spPr>
              <a:xfrm>
                <a:off x="839416" y="260648"/>
                <a:ext cx="10441160" cy="327378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OAB is a triangle where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2800" i="1">
                            <a:latin typeface="Cambria Math"/>
                          </a:rPr>
                          <m:t>𝑂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acc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800" dirty="0"/>
                  <a:t>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2800" i="1">
                            <a:latin typeface="Cambria Math"/>
                          </a:rPr>
                          <m:t>𝑂𝐵</m:t>
                        </m:r>
                      </m:e>
                    </m:acc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GB" sz="2800" dirty="0"/>
              </a:p>
              <a:p>
                <a:pPr marL="457200" indent="-457200">
                  <a:buAutoNum type="alphaLcParenR"/>
                </a:pPr>
                <a:r>
                  <a:rPr lang="en-GB" sz="2800" dirty="0"/>
                  <a:t>Find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GB" sz="2800" dirty="0"/>
                  <a:t> in terms of </a:t>
                </a:r>
                <a:r>
                  <a:rPr lang="en-GB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2800" dirty="0"/>
                  <a:t> and </a:t>
                </a:r>
                <a:r>
                  <a:rPr lang="en-GB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</a:p>
              <a:p>
                <a:endParaRPr lang="en-GB" sz="2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800" dirty="0"/>
                  <a:t>P is the point on AB such that AP:PB = 3:1</a:t>
                </a:r>
              </a:p>
              <a:p>
                <a:endParaRPr lang="en-GB" sz="2800" dirty="0"/>
              </a:p>
              <a:p>
                <a:r>
                  <a:rPr lang="en-GB" sz="2800" dirty="0"/>
                  <a:t>b) Find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𝑂𝑃</m:t>
                        </m:r>
                      </m:e>
                    </m:acc>
                  </m:oMath>
                </a14:m>
                <a:r>
                  <a:rPr lang="en-GB" sz="2800" dirty="0"/>
                  <a:t> in terms of </a:t>
                </a:r>
                <a:r>
                  <a:rPr lang="en-GB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2800" dirty="0"/>
                  <a:t> and </a:t>
                </a:r>
                <a:r>
                  <a:rPr lang="en-GB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</a:p>
              <a:p>
                <a:r>
                  <a:rPr lang="en-US" sz="2800" dirty="0">
                    <a:cs typeface="Times New Roman" panose="02020603050405020304" pitchFamily="18" charset="0"/>
                  </a:rPr>
                  <a:t>Give you answer in its simplest form</a:t>
                </a:r>
                <a:endParaRPr lang="en-GB" sz="28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DDB08A2-B59D-C9E2-1B84-91C66952B7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260648"/>
                <a:ext cx="10441160" cy="3273781"/>
              </a:xfrm>
              <a:prstGeom prst="rect">
                <a:avLst/>
              </a:prstGeom>
              <a:blipFill>
                <a:blip r:embed="rId2"/>
                <a:stretch>
                  <a:fillRect b="-123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2">
            <a:extLst>
              <a:ext uri="{FF2B5EF4-FFF2-40B4-BE49-F238E27FC236}">
                <a16:creationId xmlns:a16="http://schemas.microsoft.com/office/drawing/2014/main" id="{B6EEB249-20D8-DCB7-009A-0FF862A315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l="27448" t="1982" r="30825" b="59377"/>
          <a:stretch/>
        </p:blipFill>
        <p:spPr bwMode="auto">
          <a:xfrm>
            <a:off x="6888088" y="389120"/>
            <a:ext cx="4032448" cy="3145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55F885D-7AA4-283F-1332-90558B3B355E}"/>
              </a:ext>
            </a:extLst>
          </p:cNvPr>
          <p:cNvSpPr txBox="1"/>
          <p:nvPr/>
        </p:nvSpPr>
        <p:spPr>
          <a:xfrm>
            <a:off x="839416" y="3933056"/>
            <a:ext cx="432048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B9BF506-3F90-09A2-C302-EBF26653892E}"/>
                  </a:ext>
                </a:extLst>
              </p:cNvPr>
              <p:cNvSpPr txBox="1"/>
              <p:nvPr/>
            </p:nvSpPr>
            <p:spPr>
              <a:xfrm>
                <a:off x="1775520" y="3861048"/>
                <a:ext cx="4104456" cy="8560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4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44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𝐴𝐵</m:t>
                          </m:r>
                        </m:e>
                      </m:acc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44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𝐴𝑂</m:t>
                          </m:r>
                        </m:e>
                      </m:acc>
                      <m:r>
                        <a:rPr lang="en-GB" sz="4400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GB" sz="4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44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𝑂𝐵</m:t>
                          </m:r>
                        </m:e>
                      </m:acc>
                    </m:oMath>
                  </m:oMathPara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B9BF506-3F90-09A2-C302-EBF2665389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3861048"/>
                <a:ext cx="4104456" cy="8560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3B86802-8E3B-2CB0-902C-45D43CC38B0E}"/>
                  </a:ext>
                </a:extLst>
              </p:cNvPr>
              <p:cNvSpPr txBox="1"/>
              <p:nvPr/>
            </p:nvSpPr>
            <p:spPr>
              <a:xfrm>
                <a:off x="2567608" y="4861206"/>
                <a:ext cx="3024336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−</m:t>
                      </m:r>
                      <m:r>
                        <a:rPr kumimoji="0" lang="en-GB" sz="4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𝒂</m:t>
                      </m:r>
                      <m:r>
                        <a:rPr kumimoji="0" lang="en-GB" sz="4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+</m:t>
                      </m:r>
                      <m:r>
                        <a:rPr kumimoji="0" lang="en-GB" sz="4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en-GB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3B86802-8E3B-2CB0-902C-45D43CC38B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608" y="4861206"/>
                <a:ext cx="3024336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0482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DDB08A2-B59D-C9E2-1B84-91C66952B790}"/>
                  </a:ext>
                </a:extLst>
              </p:cNvPr>
              <p:cNvSpPr txBox="1"/>
              <p:nvPr/>
            </p:nvSpPr>
            <p:spPr>
              <a:xfrm>
                <a:off x="839416" y="260648"/>
                <a:ext cx="10441160" cy="327378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/>
                  <a:t>OAB is a triangle where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2800" i="1">
                            <a:latin typeface="Cambria Math"/>
                          </a:rPr>
                          <m:t>𝑂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acc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800" dirty="0"/>
                  <a:t>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2800" i="1">
                            <a:latin typeface="Cambria Math"/>
                          </a:rPr>
                          <m:t>𝑂𝐵</m:t>
                        </m:r>
                      </m:e>
                    </m:acc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GB" sz="2800" dirty="0"/>
              </a:p>
              <a:p>
                <a:pPr marL="457200" indent="-457200">
                  <a:buAutoNum type="alphaLcParenR"/>
                </a:pPr>
                <a:r>
                  <a:rPr lang="en-GB" sz="2800" dirty="0"/>
                  <a:t>Find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GB" sz="2800" dirty="0"/>
                  <a:t> in terms of </a:t>
                </a:r>
                <a:r>
                  <a:rPr lang="en-GB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2800" dirty="0"/>
                  <a:t> and </a:t>
                </a:r>
                <a:r>
                  <a:rPr lang="en-GB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</a:p>
              <a:p>
                <a:endParaRPr lang="en-GB" sz="2800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800" dirty="0"/>
                  <a:t>P is the point on AB such that AP:PB = 3:1</a:t>
                </a:r>
              </a:p>
              <a:p>
                <a:endParaRPr lang="en-GB" sz="2800" dirty="0"/>
              </a:p>
              <a:p>
                <a:r>
                  <a:rPr lang="en-GB" sz="2800" dirty="0"/>
                  <a:t>b) Find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𝑂𝑃</m:t>
                        </m:r>
                      </m:e>
                    </m:acc>
                  </m:oMath>
                </a14:m>
                <a:r>
                  <a:rPr lang="en-GB" sz="2800" dirty="0"/>
                  <a:t> in terms of </a:t>
                </a:r>
                <a:r>
                  <a:rPr lang="en-GB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2800" dirty="0"/>
                  <a:t> and </a:t>
                </a:r>
                <a:r>
                  <a:rPr lang="en-GB" sz="28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</a:p>
              <a:p>
                <a:r>
                  <a:rPr lang="en-US" sz="2800" dirty="0">
                    <a:cs typeface="Times New Roman" panose="02020603050405020304" pitchFamily="18" charset="0"/>
                  </a:rPr>
                  <a:t>Give you answer in its simplest form</a:t>
                </a:r>
                <a:endParaRPr lang="en-GB" sz="2800" dirty="0"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DDB08A2-B59D-C9E2-1B84-91C66952B7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260648"/>
                <a:ext cx="10441160" cy="3273781"/>
              </a:xfrm>
              <a:prstGeom prst="rect">
                <a:avLst/>
              </a:prstGeom>
              <a:blipFill>
                <a:blip r:embed="rId2"/>
                <a:stretch>
                  <a:fillRect b="-123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2">
            <a:extLst>
              <a:ext uri="{FF2B5EF4-FFF2-40B4-BE49-F238E27FC236}">
                <a16:creationId xmlns:a16="http://schemas.microsoft.com/office/drawing/2014/main" id="{B6EEB249-20D8-DCB7-009A-0FF862A315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/>
          <a:srcRect l="27448" t="1982" r="30825" b="59377"/>
          <a:stretch/>
        </p:blipFill>
        <p:spPr bwMode="auto">
          <a:xfrm>
            <a:off x="6888088" y="389120"/>
            <a:ext cx="4032448" cy="3145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55F885D-7AA4-283F-1332-90558B3B355E}"/>
              </a:ext>
            </a:extLst>
          </p:cNvPr>
          <p:cNvSpPr txBox="1"/>
          <p:nvPr/>
        </p:nvSpPr>
        <p:spPr>
          <a:xfrm>
            <a:off x="839416" y="3933056"/>
            <a:ext cx="50405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F776D26-C0C9-76FF-73B7-F915A21974DB}"/>
                  </a:ext>
                </a:extLst>
              </p:cNvPr>
              <p:cNvSpPr txBox="1"/>
              <p:nvPr/>
            </p:nvSpPr>
            <p:spPr>
              <a:xfrm>
                <a:off x="1775520" y="3845018"/>
                <a:ext cx="3528392" cy="1129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36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36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𝑂𝑃</m:t>
                          </m:r>
                        </m:e>
                      </m:acc>
                      <m:r>
                        <a:rPr lang="en-GB" sz="3600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3600" b="0" i="1">
                          <a:solidFill>
                            <a:schemeClr val="tx1"/>
                          </a:solidFill>
                          <a:latin typeface="Cambria Math"/>
                        </a:rPr>
                        <m:t>𝑎</m:t>
                      </m:r>
                      <m:r>
                        <a:rPr lang="en-GB" sz="3600" b="0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600" b="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3</m:t>
                          </m:r>
                        </m:num>
                        <m:den>
                          <m:r>
                            <a:rPr lang="en-GB" sz="3600" b="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4</m:t>
                          </m:r>
                        </m:den>
                      </m:f>
                      <m:acc>
                        <m:accPr>
                          <m:chr m:val="⃗"/>
                          <m:ctrlPr>
                            <a:rPr lang="en-GB" sz="36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3600" b="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𝐴𝐵</m:t>
                          </m:r>
                        </m:e>
                      </m:acc>
                    </m:oMath>
                  </m:oMathPara>
                </a14:m>
                <a:endParaRPr lang="en-GB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F776D26-C0C9-76FF-73B7-F915A21974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3845018"/>
                <a:ext cx="3528392" cy="11294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597C2DC-8B53-B604-FC62-8A0B6C7E5461}"/>
                  </a:ext>
                </a:extLst>
              </p:cNvPr>
              <p:cNvSpPr txBox="1"/>
              <p:nvPr/>
            </p:nvSpPr>
            <p:spPr>
              <a:xfrm>
                <a:off x="6293739" y="5301208"/>
                <a:ext cx="2592288" cy="1129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𝟏</m:t>
                          </m:r>
                        </m:num>
                        <m:den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𝟒</m:t>
                          </m:r>
                        </m:den>
                      </m:f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𝒂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+</m:t>
                      </m:r>
                      <m:f>
                        <m:fPr>
                          <m:ctrlP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𝟑</m:t>
                          </m:r>
                        </m:num>
                        <m:den>
                          <m:r>
                            <a:rPr kumimoji="0" lang="en-GB" sz="36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𝟒</m:t>
                          </m:r>
                        </m:den>
                      </m:f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𝒃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597C2DC-8B53-B604-FC62-8A0B6C7E54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3739" y="5301208"/>
                <a:ext cx="2592288" cy="112947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B61453C-AE7E-4342-DE6A-A38F7CEBC431}"/>
                  </a:ext>
                </a:extLst>
              </p:cNvPr>
              <p:cNvSpPr txBox="1"/>
              <p:nvPr/>
            </p:nvSpPr>
            <p:spPr>
              <a:xfrm>
                <a:off x="2567608" y="5301208"/>
                <a:ext cx="3840624" cy="11294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𝑎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kumimoji="0" lang="en-GB" sz="36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3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4</m:t>
                          </m:r>
                        </m:den>
                      </m:f>
                      <m:d>
                        <m:dPr>
                          <m:ctrlPr>
                            <a:rPr kumimoji="0" lang="en-GB" sz="36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−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𝑎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+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</a:rPr>
                            <m:t>𝑏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B61453C-AE7E-4342-DE6A-A38F7CEBC4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7608" y="5301208"/>
                <a:ext cx="3840624" cy="112947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6552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947428" y="404664"/>
            <a:ext cx="10297144" cy="23083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7200" dirty="0">
                <a:solidFill>
                  <a:schemeClr val="tx1"/>
                </a:solidFill>
              </a:rPr>
              <a:t>A </a:t>
            </a:r>
            <a:r>
              <a:rPr lang="en-GB" sz="7200" b="1" dirty="0">
                <a:solidFill>
                  <a:srgbClr val="FF0000"/>
                </a:solidFill>
              </a:rPr>
              <a:t>vector</a:t>
            </a:r>
            <a:r>
              <a:rPr lang="en-GB" sz="7200" dirty="0">
                <a:solidFill>
                  <a:schemeClr val="tx1"/>
                </a:solidFill>
              </a:rPr>
              <a:t> has 2 properties</a:t>
            </a:r>
          </a:p>
          <a:p>
            <a:pPr algn="ctr"/>
            <a:r>
              <a:rPr lang="en-GB" sz="7200" b="1" dirty="0">
                <a:solidFill>
                  <a:schemeClr val="tx1"/>
                </a:solidFill>
              </a:rPr>
              <a:t>Direction </a:t>
            </a:r>
            <a:r>
              <a:rPr lang="en-GB" sz="7200" dirty="0">
                <a:solidFill>
                  <a:schemeClr val="tx1"/>
                </a:solidFill>
              </a:rPr>
              <a:t>and </a:t>
            </a:r>
            <a:r>
              <a:rPr lang="en-GB" sz="7200" b="1" dirty="0">
                <a:solidFill>
                  <a:schemeClr val="tx1"/>
                </a:solidFill>
              </a:rPr>
              <a:t>Magnitude</a:t>
            </a:r>
            <a:r>
              <a:rPr lang="en-GB" sz="72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4138" t="7205" r="3447"/>
          <a:stretch/>
        </p:blipFill>
        <p:spPr>
          <a:xfrm>
            <a:off x="1271464" y="3356992"/>
            <a:ext cx="9649072" cy="27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210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331" y="1604993"/>
            <a:ext cx="10029321" cy="28803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489571D-8C26-C1B8-F467-157194756AC3}"/>
                  </a:ext>
                </a:extLst>
              </p:cNvPr>
              <p:cNvSpPr txBox="1"/>
              <p:nvPr/>
            </p:nvSpPr>
            <p:spPr>
              <a:xfrm>
                <a:off x="479376" y="4570930"/>
                <a:ext cx="11089232" cy="20571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000" dirty="0"/>
                  <a:t>If </a:t>
                </a:r>
                <a14:m>
                  <m:oMath xmlns:m="http://schemas.openxmlformats.org/officeDocument/2006/math">
                    <m:r>
                      <a:rPr lang="en-GB" sz="60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6000" dirty="0"/>
                  <a:t> and </a:t>
                </a:r>
                <a14:m>
                  <m:oMath xmlns:m="http://schemas.openxmlformats.org/officeDocument/2006/math">
                    <m:r>
                      <a:rPr lang="en-GB" sz="60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6000" dirty="0"/>
                  <a:t> are points then </a:t>
                </a:r>
                <a:endParaRPr lang="en-GB" sz="60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60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6000" b="1" i="1" smtClean="0">
                            <a:latin typeface="Cambria Math" panose="02040503050406030204" pitchFamily="18" charset="0"/>
                          </a:rPr>
                          <m:t>𝑨𝑩</m:t>
                        </m:r>
                      </m:e>
                    </m:acc>
                  </m:oMath>
                </a14:m>
                <a:r>
                  <a:rPr lang="en-GB" sz="6000" b="1" dirty="0"/>
                  <a:t> </a:t>
                </a:r>
                <a:r>
                  <a:rPr lang="en-GB" sz="6000" dirty="0"/>
                  <a:t>is the </a:t>
                </a:r>
                <a:r>
                  <a:rPr lang="en-GB" sz="6000" b="1" dirty="0"/>
                  <a:t>vector</a:t>
                </a:r>
                <a:r>
                  <a:rPr lang="en-GB" sz="6000" dirty="0"/>
                  <a:t> between them.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489571D-8C26-C1B8-F467-157194756A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4570930"/>
                <a:ext cx="11089232" cy="2057102"/>
              </a:xfrm>
              <a:prstGeom prst="rect">
                <a:avLst/>
              </a:prstGeom>
              <a:blipFill>
                <a:blip r:embed="rId3"/>
                <a:stretch>
                  <a:fillRect t="-8902" r="-660" b="-195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9667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983432" y="5038023"/>
                <a:ext cx="3168352" cy="13640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72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7200" i="1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  <m:r>
                      <a:rPr lang="en-GB" sz="7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7200" b="1" i="1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GB" sz="7200" dirty="0"/>
                  <a:t>  </a:t>
                </a: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432" y="5038023"/>
                <a:ext cx="3168352" cy="136409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7031531" y="5119905"/>
                <a:ext cx="2448844" cy="13640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𝐵𝐴</m:t>
                          </m:r>
                        </m:e>
                      </m:acc>
                      <m:r>
                        <a:rPr lang="en-GB" sz="72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1531" y="5119905"/>
                <a:ext cx="2448844" cy="13640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9477391" y="5283667"/>
                <a:ext cx="1656223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7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7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7391" y="5283667"/>
                <a:ext cx="1656223" cy="12003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7104112" y="4005064"/>
            <a:ext cx="1152128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233887D-3C43-2C2C-3BA0-5934190E83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15680" y="2592184"/>
            <a:ext cx="5919729" cy="206062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84451AB-4DC1-79CF-BF9D-D3BE70074C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9656" y="321363"/>
            <a:ext cx="5633192" cy="1883827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B958BF5A-FA8E-AEA6-46E0-BB3C0E6F59DF}"/>
              </a:ext>
            </a:extLst>
          </p:cNvPr>
          <p:cNvSpPr/>
          <p:nvPr/>
        </p:nvSpPr>
        <p:spPr>
          <a:xfrm>
            <a:off x="6384032" y="3609345"/>
            <a:ext cx="1080120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0924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407368" y="4797152"/>
            <a:ext cx="11377264" cy="18774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5800" dirty="0">
                <a:solidFill>
                  <a:schemeClr val="tx1"/>
                </a:solidFill>
              </a:rPr>
              <a:t>A </a:t>
            </a:r>
            <a:r>
              <a:rPr lang="en-GB" sz="5800" b="1" dirty="0">
                <a:solidFill>
                  <a:schemeClr val="tx1"/>
                </a:solidFill>
              </a:rPr>
              <a:t>scalar</a:t>
            </a:r>
            <a:r>
              <a:rPr lang="en-GB" sz="5800" dirty="0">
                <a:solidFill>
                  <a:schemeClr val="tx1"/>
                </a:solidFill>
              </a:rPr>
              <a:t> is a </a:t>
            </a:r>
            <a:r>
              <a:rPr lang="en-GB" sz="5800" b="1" dirty="0">
                <a:solidFill>
                  <a:schemeClr val="tx1"/>
                </a:solidFill>
              </a:rPr>
              <a:t>multiplier</a:t>
            </a:r>
            <a:r>
              <a:rPr lang="en-GB" sz="5800" dirty="0">
                <a:solidFill>
                  <a:schemeClr val="tx1"/>
                </a:solidFill>
              </a:rPr>
              <a:t>, </a:t>
            </a:r>
          </a:p>
          <a:p>
            <a:pPr algn="ctr"/>
            <a:r>
              <a:rPr lang="en-GB" sz="5800" dirty="0">
                <a:solidFill>
                  <a:schemeClr val="tx1"/>
                </a:solidFill>
              </a:rPr>
              <a:t>which can be used to ‘scale’ a vector.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3712" y="1611050"/>
            <a:ext cx="5862930" cy="30420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938FAFB-34D4-A4C4-754E-76CE3A14B89A}"/>
              </a:ext>
            </a:extLst>
          </p:cNvPr>
          <p:cNvSpPr txBox="1"/>
          <p:nvPr/>
        </p:nvSpPr>
        <p:spPr>
          <a:xfrm>
            <a:off x="4871864" y="260648"/>
            <a:ext cx="3024336" cy="110799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chemeClr val="bg1"/>
                </a:solidFill>
              </a:rPr>
              <a:t>Scalars</a:t>
            </a:r>
          </a:p>
        </p:txBody>
      </p:sp>
    </p:spTree>
    <p:extLst>
      <p:ext uri="{BB962C8B-B14F-4D97-AF65-F5344CB8AC3E}">
        <p14:creationId xmlns:p14="http://schemas.microsoft.com/office/powerpoint/2010/main" val="933986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623392" y="5270721"/>
            <a:ext cx="10729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If two vectors have the </a:t>
            </a:r>
            <a:r>
              <a:rPr lang="en-GB" sz="4400" b="1" dirty="0"/>
              <a:t>same magnitude </a:t>
            </a:r>
            <a:r>
              <a:rPr lang="en-GB" sz="4400" dirty="0"/>
              <a:t>and</a:t>
            </a:r>
            <a:r>
              <a:rPr lang="en-GB" sz="4400" b="1" dirty="0"/>
              <a:t> direction</a:t>
            </a:r>
            <a:r>
              <a:rPr lang="en-GB" sz="4400" dirty="0"/>
              <a:t>, they can be given the same label.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F52FF57-26FB-D643-EE5F-37B63E4B1D4E}"/>
                  </a:ext>
                </a:extLst>
              </p:cNvPr>
              <p:cNvSpPr txBox="1"/>
              <p:nvPr/>
            </p:nvSpPr>
            <p:spPr>
              <a:xfrm>
                <a:off x="2495600" y="297233"/>
                <a:ext cx="6966774" cy="166411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PQRS is a parallelogram. Write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4800" b="0" i="1" smtClean="0">
                            <a:latin typeface="Cambria Math" panose="02040503050406030204" pitchFamily="18" charset="0"/>
                          </a:rPr>
                          <m:t>𝑅𝑆</m:t>
                        </m:r>
                      </m:e>
                    </m:acc>
                  </m:oMath>
                </a14:m>
                <a:r>
                  <a:rPr lang="en-GB" sz="4800" dirty="0"/>
                  <a:t> in terms of</a:t>
                </a:r>
                <a:r>
                  <a:rPr lang="en-GB" sz="4800" b="1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48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4800" dirty="0"/>
                  <a:t>.  </a:t>
                </a:r>
                <a:endParaRPr lang="en-GB" sz="48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F52FF57-26FB-D643-EE5F-37B63E4B1D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600" y="297233"/>
                <a:ext cx="6966774" cy="1664110"/>
              </a:xfrm>
              <a:prstGeom prst="rect">
                <a:avLst/>
              </a:prstGeom>
              <a:blipFill>
                <a:blip r:embed="rId2"/>
                <a:stretch>
                  <a:fillRect t="-2658" b="-1262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Arrow Connector 19"/>
          <p:cNvCxnSpPr/>
          <p:nvPr/>
        </p:nvCxnSpPr>
        <p:spPr>
          <a:xfrm flipV="1">
            <a:off x="3728604" y="2782098"/>
            <a:ext cx="1738650" cy="39120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21" name="Group 20"/>
          <p:cNvGrpSpPr/>
          <p:nvPr/>
        </p:nvGrpSpPr>
        <p:grpSpPr>
          <a:xfrm rot="3027454">
            <a:off x="4415138" y="2868600"/>
            <a:ext cx="255784" cy="191858"/>
            <a:chOff x="2952750" y="4122420"/>
            <a:chExt cx="190500" cy="160020"/>
          </a:xfrm>
        </p:grpSpPr>
        <p:cxnSp>
          <p:nvCxnSpPr>
            <p:cNvPr id="22" name="Straight Connector 21"/>
            <p:cNvCxnSpPr/>
            <p:nvPr/>
          </p:nvCxnSpPr>
          <p:spPr>
            <a:xfrm flipH="1" flipV="1">
              <a:off x="3093720" y="4122420"/>
              <a:ext cx="49530" cy="16002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V="1">
              <a:off x="2952750" y="4133850"/>
              <a:ext cx="137160" cy="5334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26" name="Straight Arrow Connector 25"/>
          <p:cNvCxnSpPr/>
          <p:nvPr/>
        </p:nvCxnSpPr>
        <p:spPr>
          <a:xfrm flipV="1">
            <a:off x="6963202" y="4424627"/>
            <a:ext cx="1749458" cy="389747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237371" y="2929158"/>
                <a:ext cx="588695" cy="7025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7371" y="2929158"/>
                <a:ext cx="588695" cy="70252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322015" y="2291332"/>
                <a:ext cx="588695" cy="7025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2015" y="2291332"/>
                <a:ext cx="588695" cy="70252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6668856" y="4811710"/>
                <a:ext cx="588695" cy="7025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8856" y="4811710"/>
                <a:ext cx="588695" cy="70252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8622531" y="4176172"/>
                <a:ext cx="588695" cy="7025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2531" y="4176172"/>
                <a:ext cx="588695" cy="70252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8" name="Straight Arrow Connector 77"/>
          <p:cNvCxnSpPr/>
          <p:nvPr/>
        </p:nvCxnSpPr>
        <p:spPr>
          <a:xfrm>
            <a:off x="3728605" y="3173296"/>
            <a:ext cx="3234598" cy="1643698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/>
          <p:nvPr/>
        </p:nvCxnSpPr>
        <p:spPr>
          <a:xfrm>
            <a:off x="5447928" y="2780928"/>
            <a:ext cx="3234598" cy="1643698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/>
              <p:cNvSpPr/>
              <p:nvPr/>
            </p:nvSpPr>
            <p:spPr>
              <a:xfrm>
                <a:off x="7521714" y="4588185"/>
                <a:ext cx="1036595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4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GB" sz="1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1714" y="4588185"/>
                <a:ext cx="1036595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B803761-0E4C-F137-E8D5-17BEF94D346B}"/>
                  </a:ext>
                </a:extLst>
              </p:cNvPr>
              <p:cNvSpPr/>
              <p:nvPr/>
            </p:nvSpPr>
            <p:spPr>
              <a:xfrm>
                <a:off x="3987597" y="2209365"/>
                <a:ext cx="1057070" cy="9504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1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B803761-0E4C-F137-E8D5-17BEF94D34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7597" y="2209365"/>
                <a:ext cx="1057070" cy="95047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017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Straight Arrow Connector 38"/>
          <p:cNvCxnSpPr/>
          <p:nvPr/>
        </p:nvCxnSpPr>
        <p:spPr>
          <a:xfrm flipV="1">
            <a:off x="932214" y="4202005"/>
            <a:ext cx="5030450" cy="1241027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3503712" y="4791549"/>
            <a:ext cx="55913" cy="19970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3359695" y="4690542"/>
            <a:ext cx="195718" cy="10797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flipV="1">
            <a:off x="951468" y="2639802"/>
            <a:ext cx="1322872" cy="2827853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 flipV="1">
            <a:off x="2274340" y="2653837"/>
            <a:ext cx="3688326" cy="1550325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V="1">
            <a:off x="3872712" y="3435497"/>
            <a:ext cx="218561" cy="4300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3967597" y="3236585"/>
            <a:ext cx="120963" cy="17533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flipH="1" flipV="1">
            <a:off x="1853204" y="3540166"/>
            <a:ext cx="55040" cy="2569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V="1">
            <a:off x="1625633" y="3561005"/>
            <a:ext cx="226572" cy="975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349291" y="2505417"/>
                <a:ext cx="119181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291" y="2505417"/>
                <a:ext cx="1191815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119336" y="5210575"/>
                <a:ext cx="119181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336" y="5210575"/>
                <a:ext cx="1191815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1638777" y="1501630"/>
                <a:ext cx="119181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8777" y="1501630"/>
                <a:ext cx="1191815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5556383" y="3489962"/>
                <a:ext cx="119181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6383" y="3489962"/>
                <a:ext cx="1191815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/>
              <p:cNvSpPr txBox="1"/>
              <p:nvPr/>
            </p:nvSpPr>
            <p:spPr>
              <a:xfrm>
                <a:off x="859174" y="3235788"/>
                <a:ext cx="72512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78" name="TextBox 7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174" y="3235788"/>
                <a:ext cx="725125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3937813" y="2569315"/>
                <a:ext cx="74728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b="1" i="1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7813" y="2569315"/>
                <a:ext cx="747286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487774" y="5329986"/>
                <a:ext cx="496665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774" y="5329986"/>
                <a:ext cx="496665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Rectangle 79"/>
              <p:cNvSpPr/>
              <p:nvPr/>
            </p:nvSpPr>
            <p:spPr>
              <a:xfrm>
                <a:off x="1915400" y="1983106"/>
                <a:ext cx="598956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0" name="Rectangle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400" y="1983106"/>
                <a:ext cx="598956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Rectangle 80"/>
              <p:cNvSpPr/>
              <p:nvPr/>
            </p:nvSpPr>
            <p:spPr>
              <a:xfrm>
                <a:off x="5967640" y="3825159"/>
                <a:ext cx="509728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1" name="Rectangle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7640" y="3825159"/>
                <a:ext cx="509728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711624" y="4997112"/>
                <a:ext cx="187897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 </m:t>
                      </m:r>
                      <m:r>
                        <a:rPr lang="en-GB" sz="4000" b="1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GB" sz="4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1624" y="4997112"/>
                <a:ext cx="1878976" cy="70788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0FA221CE-3734-CD10-1B5E-B4AA3554C2C7}"/>
                  </a:ext>
                </a:extLst>
              </p:cNvPr>
              <p:cNvSpPr/>
              <p:nvPr/>
            </p:nvSpPr>
            <p:spPr>
              <a:xfrm>
                <a:off x="6948238" y="1977862"/>
                <a:ext cx="4853793" cy="10296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5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5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𝐴𝐶</m:t>
                          </m:r>
                        </m:e>
                      </m:acc>
                      <m:r>
                        <a:rPr lang="en-US" sz="5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𝐴𝐵</m:t>
                          </m:r>
                        </m:e>
                      </m:acc>
                      <m:r>
                        <a:rPr lang="en-US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𝐵𝐶</m:t>
                          </m:r>
                        </m:e>
                      </m:acc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0FA221CE-3734-CD10-1B5E-B4AA3554C2C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238" y="1977862"/>
                <a:ext cx="4853793" cy="102964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1DE36C2-80FB-9261-6733-0D7C332B05B3}"/>
                  </a:ext>
                </a:extLst>
              </p:cNvPr>
              <p:cNvSpPr txBox="1"/>
              <p:nvPr/>
            </p:nvSpPr>
            <p:spPr>
              <a:xfrm>
                <a:off x="1639885" y="424405"/>
                <a:ext cx="8751153" cy="102964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Write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5400" b="0" i="1" smtClean="0">
                            <a:latin typeface="Cambria Math" panose="02040503050406030204" pitchFamily="18" charset="0"/>
                          </a:rPr>
                          <m:t>𝐴𝐶</m:t>
                        </m:r>
                      </m:e>
                    </m:acc>
                  </m:oMath>
                </a14:m>
                <a:r>
                  <a:rPr lang="en-GB" sz="5400" dirty="0"/>
                  <a:t> in terms of</a:t>
                </a:r>
                <a:r>
                  <a:rPr lang="en-GB" sz="5400" b="1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5400" b="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5400" dirty="0"/>
                  <a:t> and </a:t>
                </a:r>
                <a:r>
                  <a:rPr lang="en-GB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n-GB" sz="5400" dirty="0"/>
                  <a:t>.  </a:t>
                </a:r>
                <a:endParaRPr lang="en-GB" sz="54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1DE36C2-80FB-9261-6733-0D7C332B05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9885" y="424405"/>
                <a:ext cx="8751153" cy="1029641"/>
              </a:xfrm>
              <a:prstGeom prst="rect">
                <a:avLst/>
              </a:prstGeom>
              <a:blipFill>
                <a:blip r:embed="rId13"/>
                <a:stretch>
                  <a:fillRect t="-513" r="-3230" b="-2410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28022868-49F1-0FD1-CB99-E047C4EA113C}"/>
                  </a:ext>
                </a:extLst>
              </p:cNvPr>
              <p:cNvSpPr/>
              <p:nvPr/>
            </p:nvSpPr>
            <p:spPr>
              <a:xfrm>
                <a:off x="6953993" y="3411919"/>
                <a:ext cx="4581427" cy="10461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5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5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𝐴𝐶</m:t>
                          </m:r>
                        </m:e>
                      </m:acc>
                      <m:r>
                        <a:rPr lang="en-US" sz="54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GB" sz="5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5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 +  </m:t>
                      </m:r>
                      <m:r>
                        <a:rPr lang="en-GB" sz="54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28022868-49F1-0FD1-CB99-E047C4EA11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3993" y="3411919"/>
                <a:ext cx="4581427" cy="104618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4960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5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Box 41"/>
          <p:cNvSpPr txBox="1"/>
          <p:nvPr/>
        </p:nvSpPr>
        <p:spPr>
          <a:xfrm>
            <a:off x="1127448" y="4941168"/>
            <a:ext cx="9721080" cy="17543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Vectors are parallel if </a:t>
            </a:r>
          </a:p>
          <a:p>
            <a:pPr algn="ctr"/>
            <a:r>
              <a:rPr lang="en-GB" sz="5400" dirty="0">
                <a:solidFill>
                  <a:schemeClr val="tx1"/>
                </a:solidFill>
              </a:rPr>
              <a:t>one is a multiple of the other.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3241" y="1851617"/>
            <a:ext cx="5498792" cy="285314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3DC9FBD-2CD9-04FC-EC64-DD775163A2BB}"/>
              </a:ext>
            </a:extLst>
          </p:cNvPr>
          <p:cNvSpPr txBox="1"/>
          <p:nvPr/>
        </p:nvSpPr>
        <p:spPr>
          <a:xfrm>
            <a:off x="3215680" y="332656"/>
            <a:ext cx="6120680" cy="110799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chemeClr val="bg1"/>
                </a:solidFill>
              </a:rPr>
              <a:t>Parallel Vectors</a:t>
            </a:r>
          </a:p>
        </p:txBody>
      </p:sp>
    </p:spTree>
    <p:extLst>
      <p:ext uri="{BB962C8B-B14F-4D97-AF65-F5344CB8AC3E}">
        <p14:creationId xmlns:p14="http://schemas.microsoft.com/office/powerpoint/2010/main" val="2473964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423592" y="1710998"/>
                <a:ext cx="4027893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GB" sz="6600" b="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6600" b="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6600" b="0" i="1">
                        <a:latin typeface="Cambria Math" panose="02040503050406030204" pitchFamily="18" charset="0"/>
                      </a:rPr>
                      <m:t>+4</m:t>
                    </m:r>
                    <m:r>
                      <a:rPr lang="en-GB" sz="6600" b="0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6600" i="1" dirty="0">
                    <a:latin typeface="Cambria Math" panose="02040503050406030204" pitchFamily="18" charset="0"/>
                  </a:rPr>
                  <a:t> </a:t>
                </a:r>
                <a:r>
                  <a:rPr lang="en-GB" sz="6600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  <a:t>=</a:t>
                </a:r>
                <a:endParaRPr lang="en-GB" sz="66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1710998"/>
                <a:ext cx="4027893" cy="1107996"/>
              </a:xfrm>
              <a:prstGeom prst="rect">
                <a:avLst/>
              </a:prstGeom>
              <a:blipFill>
                <a:blip r:embed="rId2"/>
                <a:stretch>
                  <a:fillRect t="-19337" r="-6667" b="-419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2556031" y="3257676"/>
                <a:ext cx="3940061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6600" b="0" i="1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6600" b="0" i="1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6600" b="0" i="1">
                          <a:latin typeface="Cambria Math" panose="02040503050406030204" pitchFamily="18" charset="0"/>
                        </a:rPr>
                        <m:t>+6</m:t>
                      </m:r>
                      <m:r>
                        <a:rPr lang="en-GB" sz="6600" b="0" i="1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66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6031" y="3257676"/>
                <a:ext cx="3940061" cy="11079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1904791" y="4686345"/>
            <a:ext cx="881446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5400" dirty="0">
                <a:solidFill>
                  <a:prstClr val="black"/>
                </a:solidFill>
              </a:rPr>
              <a:t>One is a multiple of the other </a:t>
            </a:r>
          </a:p>
          <a:p>
            <a:pPr lvl="0" algn="ctr"/>
            <a:r>
              <a:rPr lang="en-GB" sz="5400" dirty="0">
                <a:solidFill>
                  <a:prstClr val="black"/>
                </a:solidFill>
              </a:rPr>
              <a:t>therefore they are parallel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6240016" y="1739890"/>
                <a:ext cx="4181019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d>
                        <m:d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6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66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  <m:r>
                            <a:rPr lang="en-GB" sz="66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016" y="1739890"/>
                <a:ext cx="4181019" cy="11079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6528048" y="3284984"/>
                <a:ext cx="3892987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6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d>
                        <m:dPr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66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66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+2</m:t>
                          </m:r>
                          <m:r>
                            <a:rPr lang="en-GB" sz="6600" b="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048" y="3284984"/>
                <a:ext cx="3892987" cy="110799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4AA29B8C-97B7-4339-E2A5-A1D6F09C8C65}"/>
              </a:ext>
            </a:extLst>
          </p:cNvPr>
          <p:cNvSpPr txBox="1"/>
          <p:nvPr/>
        </p:nvSpPr>
        <p:spPr>
          <a:xfrm>
            <a:off x="657385" y="378988"/>
            <a:ext cx="10877228" cy="830997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Show 𝟐𝒂 + 𝟒𝒃 and 𝟑𝒂 + 𝟔𝒃 are parallel.</a:t>
            </a:r>
          </a:p>
        </p:txBody>
      </p:sp>
    </p:spTree>
    <p:extLst>
      <p:ext uri="{BB962C8B-B14F-4D97-AF65-F5344CB8AC3E}">
        <p14:creationId xmlns:p14="http://schemas.microsoft.com/office/powerpoint/2010/main" val="3524342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32681</TotalTime>
  <Words>357</Words>
  <Application>Microsoft Office PowerPoint</Application>
  <PresentationFormat>Widescreen</PresentationFormat>
  <Paragraphs>80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1236</cp:revision>
  <dcterms:created xsi:type="dcterms:W3CDTF">2013-02-28T07:36:55Z</dcterms:created>
  <dcterms:modified xsi:type="dcterms:W3CDTF">2025-03-10T09:01:01Z</dcterms:modified>
</cp:coreProperties>
</file>