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1" r:id="rId3"/>
    <p:sldId id="263" r:id="rId4"/>
    <p:sldId id="259" r:id="rId5"/>
    <p:sldId id="267" r:id="rId6"/>
    <p:sldId id="266" r:id="rId7"/>
    <p:sldId id="268" r:id="rId8"/>
    <p:sldId id="269" r:id="rId9"/>
    <p:sldId id="270" r:id="rId10"/>
    <p:sldId id="257" r:id="rId11"/>
    <p:sldId id="271" r:id="rId12"/>
    <p:sldId id="272" r:id="rId13"/>
    <p:sldId id="273" r:id="rId14"/>
    <p:sldId id="279" r:id="rId15"/>
    <p:sldId id="278" r:id="rId16"/>
    <p:sldId id="280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17ED8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E02B44-87F8-4B86-AB9F-11C5545DCC11}" v="1" dt="2021-12-11T07:04:00.7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BE02B44-87F8-4B86-AB9F-11C5545DCC11}"/>
    <pc:docChg chg="custSel addSld modSld">
      <pc:chgData name="Stewart Gale" userId="3647ddd2-6040-41ae-a96d-232c23482af8" providerId="ADAL" clId="{BBE02B44-87F8-4B86-AB9F-11C5545DCC11}" dt="2021-12-11T07:04:25.379" v="13" actId="1076"/>
      <pc:docMkLst>
        <pc:docMk/>
      </pc:docMkLst>
      <pc:sldChg chg="delSp modSp mod">
        <pc:chgData name="Stewart Gale" userId="3647ddd2-6040-41ae-a96d-232c23482af8" providerId="ADAL" clId="{BBE02B44-87F8-4B86-AB9F-11C5545DCC11}" dt="2021-12-11T07:04:25.379" v="13" actId="1076"/>
        <pc:sldMkLst>
          <pc:docMk/>
          <pc:sldMk cId="3483019519" sldId="264"/>
        </pc:sldMkLst>
        <pc:spChg chg="mod">
          <ac:chgData name="Stewart Gale" userId="3647ddd2-6040-41ae-a96d-232c23482af8" providerId="ADAL" clId="{BBE02B44-87F8-4B86-AB9F-11C5545DCC11}" dt="2021-12-11T07:04:25.379" v="13" actId="1076"/>
          <ac:spMkLst>
            <pc:docMk/>
            <pc:sldMk cId="3483019519" sldId="264"/>
            <ac:spMk id="4" creationId="{00000000-0000-0000-0000-000000000000}"/>
          </ac:spMkLst>
        </pc:spChg>
        <pc:spChg chg="del">
          <ac:chgData name="Stewart Gale" userId="3647ddd2-6040-41ae-a96d-232c23482af8" providerId="ADAL" clId="{BBE02B44-87F8-4B86-AB9F-11C5545DCC11}" dt="2021-12-11T07:04:13.249" v="4" actId="478"/>
          <ac:spMkLst>
            <pc:docMk/>
            <pc:sldMk cId="3483019519" sldId="264"/>
            <ac:spMk id="5" creationId="{00000000-0000-0000-0000-000000000000}"/>
          </ac:spMkLst>
        </pc:spChg>
        <pc:picChg chg="del">
          <ac:chgData name="Stewart Gale" userId="3647ddd2-6040-41ae-a96d-232c23482af8" providerId="ADAL" clId="{BBE02B44-87F8-4B86-AB9F-11C5545DCC11}" dt="2021-12-11T07:04:13.249" v="4" actId="478"/>
          <ac:picMkLst>
            <pc:docMk/>
            <pc:sldMk cId="3483019519" sldId="264"/>
            <ac:picMk id="3" creationId="{00000000-0000-0000-0000-000000000000}"/>
          </ac:picMkLst>
        </pc:picChg>
        <pc:picChg chg="del">
          <ac:chgData name="Stewart Gale" userId="3647ddd2-6040-41ae-a96d-232c23482af8" providerId="ADAL" clId="{BBE02B44-87F8-4B86-AB9F-11C5545DCC11}" dt="2021-12-11T07:04:13.249" v="4" actId="478"/>
          <ac:picMkLst>
            <pc:docMk/>
            <pc:sldMk cId="3483019519" sldId="264"/>
            <ac:picMk id="8" creationId="{00000000-0000-0000-0000-000000000000}"/>
          </ac:picMkLst>
        </pc:picChg>
      </pc:sldChg>
      <pc:sldChg chg="delSp modSp add mod">
        <pc:chgData name="Stewart Gale" userId="3647ddd2-6040-41ae-a96d-232c23482af8" providerId="ADAL" clId="{BBE02B44-87F8-4B86-AB9F-11C5545DCC11}" dt="2021-12-11T07:04:10.651" v="3" actId="1076"/>
        <pc:sldMkLst>
          <pc:docMk/>
          <pc:sldMk cId="1458591403" sldId="281"/>
        </pc:sldMkLst>
        <pc:spChg chg="del">
          <ac:chgData name="Stewart Gale" userId="3647ddd2-6040-41ae-a96d-232c23482af8" providerId="ADAL" clId="{BBE02B44-87F8-4B86-AB9F-11C5545DCC11}" dt="2021-12-11T07:04:04.171" v="1" actId="478"/>
          <ac:spMkLst>
            <pc:docMk/>
            <pc:sldMk cId="1458591403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BBE02B44-87F8-4B86-AB9F-11C5545DCC11}" dt="2021-12-11T07:04:07.172" v="2" actId="1076"/>
          <ac:spMkLst>
            <pc:docMk/>
            <pc:sldMk cId="1458591403" sldId="281"/>
            <ac:spMk id="5" creationId="{00000000-0000-0000-0000-000000000000}"/>
          </ac:spMkLst>
        </pc:spChg>
        <pc:picChg chg="mod">
          <ac:chgData name="Stewart Gale" userId="3647ddd2-6040-41ae-a96d-232c23482af8" providerId="ADAL" clId="{BBE02B44-87F8-4B86-AB9F-11C5545DCC11}" dt="2021-12-11T07:04:10.651" v="3" actId="1076"/>
          <ac:picMkLst>
            <pc:docMk/>
            <pc:sldMk cId="1458591403" sldId="281"/>
            <ac:picMk id="3" creationId="{00000000-0000-0000-0000-000000000000}"/>
          </ac:picMkLst>
        </pc:picChg>
        <pc:picChg chg="mod">
          <ac:chgData name="Stewart Gale" userId="3647ddd2-6040-41ae-a96d-232c23482af8" providerId="ADAL" clId="{BBE02B44-87F8-4B86-AB9F-11C5545DCC11}" dt="2021-12-11T07:04:10.651" v="3" actId="1076"/>
          <ac:picMkLst>
            <pc:docMk/>
            <pc:sldMk cId="1458591403" sldId="281"/>
            <ac:picMk id="8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0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58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67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43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15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35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1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66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05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37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3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13849-6117-4F8E-B1F0-522D28E095DF}" type="datetimeFigureOut">
              <a:rPr lang="en-GB" smtClean="0"/>
              <a:t>11/12/2021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29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0896" y="1522227"/>
            <a:ext cx="1023586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Enlarging Shapes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483019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05048" y="1319354"/>
            <a:ext cx="11792988" cy="5020486"/>
            <a:chOff x="60961" y="1147558"/>
            <a:chExt cx="11792988" cy="5020486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0782575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0782575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0782575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0782575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0782575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0961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32335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03708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275082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350396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5421769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6493143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7564517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60961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132335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203708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275082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4350396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5421769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6493143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7564517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0961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1132335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2203708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3275082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4350396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5421769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6493143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7564517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0961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132335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2203708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275082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350396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5421769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493143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7564517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60961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1132335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2203708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3275082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350396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5421769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6493143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7564517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8639828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9711202" y="4159850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8639828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9711202" y="3155752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8639828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9711202" y="2151655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8639828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9711202" y="5163947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8639828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9711202" y="1147558"/>
              <a:ext cx="1071374" cy="1004097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1136275" y="4156159"/>
              <a:ext cx="3214121" cy="2011885"/>
            </a:xfrm>
            <a:custGeom>
              <a:avLst/>
              <a:gdLst>
                <a:gd name="T0" fmla="*/ 0 w 816"/>
                <a:gd name="T1" fmla="*/ 2147483647 h 545"/>
                <a:gd name="T2" fmla="*/ 0 w 816"/>
                <a:gd name="T3" fmla="*/ 2147483647 h 545"/>
                <a:gd name="T4" fmla="*/ 2147483647 w 816"/>
                <a:gd name="T5" fmla="*/ 2147483647 h 545"/>
                <a:gd name="T6" fmla="*/ 2147483647 w 816"/>
                <a:gd name="T7" fmla="*/ 0 h 545"/>
                <a:gd name="T8" fmla="*/ 2147483647 w 816"/>
                <a:gd name="T9" fmla="*/ 0 h 545"/>
                <a:gd name="T10" fmla="*/ 2147483647 w 816"/>
                <a:gd name="T11" fmla="*/ 2147483647 h 545"/>
                <a:gd name="T12" fmla="*/ 2147483647 w 816"/>
                <a:gd name="T13" fmla="*/ 2147483647 h 545"/>
                <a:gd name="T14" fmla="*/ 2147483647 w 816"/>
                <a:gd name="T15" fmla="*/ 2147483647 h 545"/>
                <a:gd name="T16" fmla="*/ 0 w 816"/>
                <a:gd name="T17" fmla="*/ 2147483647 h 5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16"/>
                <a:gd name="T28" fmla="*/ 0 h 545"/>
                <a:gd name="T29" fmla="*/ 816 w 816"/>
                <a:gd name="T30" fmla="*/ 545 h 5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16" h="545">
                  <a:moveTo>
                    <a:pt x="0" y="545"/>
                  </a:moveTo>
                  <a:lnTo>
                    <a:pt x="0" y="273"/>
                  </a:lnTo>
                  <a:lnTo>
                    <a:pt x="272" y="273"/>
                  </a:lnTo>
                  <a:lnTo>
                    <a:pt x="272" y="0"/>
                  </a:lnTo>
                  <a:lnTo>
                    <a:pt x="544" y="0"/>
                  </a:lnTo>
                  <a:lnTo>
                    <a:pt x="544" y="273"/>
                  </a:lnTo>
                  <a:lnTo>
                    <a:pt x="816" y="273"/>
                  </a:lnTo>
                  <a:lnTo>
                    <a:pt x="816" y="545"/>
                  </a:lnTo>
                  <a:lnTo>
                    <a:pt x="0" y="545"/>
                  </a:lnTo>
                  <a:close/>
                </a:path>
              </a:pathLst>
            </a:custGeom>
            <a:gradFill rotWithShape="1">
              <a:gsLst>
                <a:gs pos="0">
                  <a:srgbClr val="80D0E8"/>
                </a:gs>
                <a:gs pos="100000">
                  <a:srgbClr val="4F96FF"/>
                </a:gs>
              </a:gsLst>
              <a:lin ang="5400000" scaled="1"/>
            </a:gra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5421769" y="2140582"/>
              <a:ext cx="6432180" cy="4027462"/>
            </a:xfrm>
            <a:custGeom>
              <a:avLst/>
              <a:gdLst>
                <a:gd name="T0" fmla="*/ 0 w 816"/>
                <a:gd name="T1" fmla="*/ 2147483647 h 545"/>
                <a:gd name="T2" fmla="*/ 0 w 816"/>
                <a:gd name="T3" fmla="*/ 2147483647 h 545"/>
                <a:gd name="T4" fmla="*/ 2147483647 w 816"/>
                <a:gd name="T5" fmla="*/ 2147483647 h 545"/>
                <a:gd name="T6" fmla="*/ 2147483647 w 816"/>
                <a:gd name="T7" fmla="*/ 0 h 545"/>
                <a:gd name="T8" fmla="*/ 2147483647 w 816"/>
                <a:gd name="T9" fmla="*/ 0 h 545"/>
                <a:gd name="T10" fmla="*/ 2147483647 w 816"/>
                <a:gd name="T11" fmla="*/ 2147483647 h 545"/>
                <a:gd name="T12" fmla="*/ 2147483647 w 816"/>
                <a:gd name="T13" fmla="*/ 2147483647 h 545"/>
                <a:gd name="T14" fmla="*/ 2147483647 w 816"/>
                <a:gd name="T15" fmla="*/ 2147483647 h 545"/>
                <a:gd name="T16" fmla="*/ 0 w 816"/>
                <a:gd name="T17" fmla="*/ 2147483647 h 5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16"/>
                <a:gd name="T28" fmla="*/ 0 h 545"/>
                <a:gd name="T29" fmla="*/ 816 w 816"/>
                <a:gd name="T30" fmla="*/ 545 h 5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16" h="545">
                  <a:moveTo>
                    <a:pt x="0" y="545"/>
                  </a:moveTo>
                  <a:lnTo>
                    <a:pt x="0" y="273"/>
                  </a:lnTo>
                  <a:lnTo>
                    <a:pt x="272" y="273"/>
                  </a:lnTo>
                  <a:lnTo>
                    <a:pt x="272" y="0"/>
                  </a:lnTo>
                  <a:lnTo>
                    <a:pt x="544" y="0"/>
                  </a:lnTo>
                  <a:lnTo>
                    <a:pt x="544" y="273"/>
                  </a:lnTo>
                  <a:lnTo>
                    <a:pt x="816" y="273"/>
                  </a:lnTo>
                  <a:lnTo>
                    <a:pt x="816" y="545"/>
                  </a:lnTo>
                  <a:lnTo>
                    <a:pt x="0" y="545"/>
                  </a:lnTo>
                  <a:close/>
                </a:path>
              </a:pathLst>
            </a:custGeom>
            <a:gradFill rotWithShape="1">
              <a:gsLst>
                <a:gs pos="0">
                  <a:srgbClr val="91BEFF"/>
                </a:gs>
                <a:gs pos="100000">
                  <a:srgbClr val="4F96FF"/>
                </a:gs>
              </a:gsLst>
              <a:lin ang="2700000" scaled="1"/>
            </a:gra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 Box 59"/>
            <p:cNvSpPr txBox="1">
              <a:spLocks noChangeArrowheads="1"/>
            </p:cNvSpPr>
            <p:nvPr/>
          </p:nvSpPr>
          <p:spPr bwMode="auto">
            <a:xfrm>
              <a:off x="2310057" y="4905430"/>
              <a:ext cx="96108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7200" b="1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 Box 60"/>
            <p:cNvSpPr txBox="1">
              <a:spLocks noChangeArrowheads="1"/>
            </p:cNvSpPr>
            <p:nvPr/>
          </p:nvSpPr>
          <p:spPr bwMode="auto">
            <a:xfrm>
              <a:off x="8100204" y="4495780"/>
              <a:ext cx="1271012" cy="1446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8800" b="1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8643765" y="2140582"/>
              <a:ext cx="1071374" cy="10040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7557371" y="2140581"/>
              <a:ext cx="1071374" cy="10040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" name="Straight Connector 2"/>
            <p:cNvCxnSpPr/>
            <p:nvPr/>
          </p:nvCxnSpPr>
          <p:spPr>
            <a:xfrm flipV="1">
              <a:off x="7564517" y="3144678"/>
              <a:ext cx="2146685" cy="110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592975" y="170311"/>
            <a:ext cx="1101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What's wrong with this enlargement?</a:t>
            </a:r>
          </a:p>
        </p:txBody>
      </p:sp>
    </p:spTree>
    <p:extLst>
      <p:ext uri="{BB962C8B-B14F-4D97-AF65-F5344CB8AC3E}">
        <p14:creationId xmlns:p14="http://schemas.microsoft.com/office/powerpoint/2010/main" val="2577367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4305" y="228982"/>
            <a:ext cx="11172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/>
              <a:t>What is a Centre of Enlargement ? </a:t>
            </a:r>
          </a:p>
        </p:txBody>
      </p:sp>
      <p:sp>
        <p:nvSpPr>
          <p:cNvPr id="5" name="Rectangle 4"/>
          <p:cNvSpPr/>
          <p:nvPr/>
        </p:nvSpPr>
        <p:spPr>
          <a:xfrm>
            <a:off x="913140" y="1211354"/>
            <a:ext cx="10144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This is a point that determines the position of the new shape.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1200000">
            <a:off x="4832686" y="4618352"/>
            <a:ext cx="1395363" cy="1276680"/>
          </a:xfrm>
          <a:custGeom>
            <a:avLst/>
            <a:gdLst/>
            <a:ahLst/>
            <a:cxnLst>
              <a:cxn ang="0">
                <a:pos x="0" y="864"/>
              </a:cxn>
              <a:cxn ang="0">
                <a:pos x="576" y="864"/>
              </a:cxn>
              <a:cxn ang="0">
                <a:pos x="576" y="576"/>
              </a:cxn>
              <a:cxn ang="0">
                <a:pos x="288" y="576"/>
              </a:cxn>
              <a:cxn ang="0">
                <a:pos x="288" y="0"/>
              </a:cxn>
              <a:cxn ang="0">
                <a:pos x="0" y="0"/>
              </a:cxn>
              <a:cxn ang="0">
                <a:pos x="0" y="864"/>
              </a:cxn>
            </a:cxnLst>
            <a:rect l="0" t="0" r="r" b="b"/>
            <a:pathLst>
              <a:path w="576" h="864">
                <a:moveTo>
                  <a:pt x="0" y="864"/>
                </a:moveTo>
                <a:lnTo>
                  <a:pt x="576" y="864"/>
                </a:lnTo>
                <a:lnTo>
                  <a:pt x="576" y="576"/>
                </a:lnTo>
                <a:lnTo>
                  <a:pt x="288" y="576"/>
                </a:lnTo>
                <a:lnTo>
                  <a:pt x="288" y="0"/>
                </a:lnTo>
                <a:lnTo>
                  <a:pt x="0" y="0"/>
                </a:lnTo>
                <a:lnTo>
                  <a:pt x="0" y="864"/>
                </a:lnTo>
                <a:close/>
              </a:path>
            </a:pathLst>
          </a:custGeom>
          <a:solidFill>
            <a:srgbClr val="FFFF00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7" name="Freeform 6"/>
          <p:cNvSpPr>
            <a:spLocks noChangeAspect="1"/>
          </p:cNvSpPr>
          <p:nvPr/>
        </p:nvSpPr>
        <p:spPr bwMode="auto">
          <a:xfrm rot="1200000">
            <a:off x="7339108" y="3538807"/>
            <a:ext cx="2792471" cy="2555237"/>
          </a:xfrm>
          <a:custGeom>
            <a:avLst/>
            <a:gdLst/>
            <a:ahLst/>
            <a:cxnLst>
              <a:cxn ang="0">
                <a:pos x="0" y="864"/>
              </a:cxn>
              <a:cxn ang="0">
                <a:pos x="576" y="864"/>
              </a:cxn>
              <a:cxn ang="0">
                <a:pos x="576" y="576"/>
              </a:cxn>
              <a:cxn ang="0">
                <a:pos x="288" y="576"/>
              </a:cxn>
              <a:cxn ang="0">
                <a:pos x="288" y="0"/>
              </a:cxn>
              <a:cxn ang="0">
                <a:pos x="0" y="0"/>
              </a:cxn>
              <a:cxn ang="0">
                <a:pos x="0" y="864"/>
              </a:cxn>
            </a:cxnLst>
            <a:rect l="0" t="0" r="r" b="b"/>
            <a:pathLst>
              <a:path w="576" h="864">
                <a:moveTo>
                  <a:pt x="0" y="864"/>
                </a:moveTo>
                <a:lnTo>
                  <a:pt x="576" y="864"/>
                </a:lnTo>
                <a:lnTo>
                  <a:pt x="576" y="576"/>
                </a:lnTo>
                <a:lnTo>
                  <a:pt x="288" y="576"/>
                </a:lnTo>
                <a:lnTo>
                  <a:pt x="288" y="0"/>
                </a:lnTo>
                <a:lnTo>
                  <a:pt x="0" y="0"/>
                </a:lnTo>
                <a:lnTo>
                  <a:pt x="0" y="864"/>
                </a:lnTo>
                <a:close/>
              </a:path>
            </a:pathLst>
          </a:custGeom>
          <a:solidFill>
            <a:srgbClr val="FFFF00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b="1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76874" y="5106494"/>
            <a:ext cx="4255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A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960523" y="4854259"/>
            <a:ext cx="4290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/>
              <a:t>B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>
            <a:off x="5082108" y="3125017"/>
            <a:ext cx="2757962" cy="126428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985606" y="6105309"/>
            <a:ext cx="3617163" cy="40252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2328009" y="4389300"/>
            <a:ext cx="2748866" cy="128419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2328009" y="5667858"/>
            <a:ext cx="3648876" cy="43557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293125" y="5609927"/>
            <a:ext cx="161900" cy="14663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1597582" y="3440220"/>
            <a:ext cx="2298775" cy="1486387"/>
          </a:xfrm>
          <a:prstGeom prst="wedgeRoundRectCallout">
            <a:avLst>
              <a:gd name="adj1" fmla="val -17602"/>
              <a:gd name="adj2" fmla="val 90139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2800" dirty="0">
                <a:solidFill>
                  <a:srgbClr val="FF0000"/>
                </a:solidFill>
              </a:rPr>
              <a:t>This is the centre of enlargement</a:t>
            </a:r>
          </a:p>
        </p:txBody>
      </p:sp>
    </p:spTree>
    <p:extLst>
      <p:ext uri="{BB962C8B-B14F-4D97-AF65-F5344CB8AC3E}">
        <p14:creationId xmlns:p14="http://schemas.microsoft.com/office/powerpoint/2010/main" val="285072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140"/>
          <p:cNvSpPr txBox="1"/>
          <p:nvPr/>
        </p:nvSpPr>
        <p:spPr>
          <a:xfrm>
            <a:off x="7354088" y="512681"/>
            <a:ext cx="43446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centre of enlargement?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356" b="7613"/>
          <a:stretch/>
        </p:blipFill>
        <p:spPr>
          <a:xfrm>
            <a:off x="121747" y="354288"/>
            <a:ext cx="7337849" cy="60856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43502" y="3397134"/>
            <a:ext cx="2565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(0,0)</a:t>
            </a:r>
          </a:p>
        </p:txBody>
      </p:sp>
    </p:spTree>
    <p:extLst>
      <p:ext uri="{BB962C8B-B14F-4D97-AF65-F5344CB8AC3E}">
        <p14:creationId xmlns:p14="http://schemas.microsoft.com/office/powerpoint/2010/main" val="427858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94272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78898" y="104160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394272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8898" y="1530666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394272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78898" y="201972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394272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778898" y="2508782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394272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78898" y="2995685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394272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78898" y="348474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394272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78898" y="3973801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394272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78898" y="446285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394272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78898" y="4949762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2394272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778898" y="5438820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317357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853442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317357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853442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317357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853442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317357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853442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317357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853442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317357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853442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317357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853442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317357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853442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317357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853442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317357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853442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2932729" y="104160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3468815" y="104160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2932729" y="1530666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3468815" y="1530666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2932729" y="201972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3468815" y="201972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2932729" y="2508782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3468815" y="2508782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2932729" y="2995685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3468815" y="2995685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2932729" y="348474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3468815" y="3484743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2932729" y="3973801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3468815" y="3973801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2932729" y="446285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3468815" y="4462858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2932729" y="4949762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3468815" y="4949762"/>
            <a:ext cx="538459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2932729" y="5438820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3468815" y="5438820"/>
            <a:ext cx="538459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4007274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4543359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007274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543359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07274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543359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007274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543359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007274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4543359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007274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4543359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07274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4543359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007274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4543359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007274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4543359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007274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4543359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5084189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5620275" y="104160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084189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5620275" y="1530666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5084189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5620275" y="201972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5084189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5620275" y="2508782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5084189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5620275" y="2995685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084189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5620275" y="3484743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5084189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5620275" y="3973801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5084189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5620275" y="4462858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5084189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5620275" y="4949762"/>
            <a:ext cx="538457" cy="48905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5084189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5620275" y="5438820"/>
            <a:ext cx="538457" cy="48905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Line 106"/>
          <p:cNvSpPr>
            <a:spLocks noChangeShapeType="1"/>
          </p:cNvSpPr>
          <p:nvPr/>
        </p:nvSpPr>
        <p:spPr bwMode="auto">
          <a:xfrm flipH="1">
            <a:off x="672156" y="5927878"/>
            <a:ext cx="5809176" cy="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Line 107"/>
          <p:cNvSpPr>
            <a:spLocks noChangeShapeType="1"/>
          </p:cNvSpPr>
          <p:nvPr/>
        </p:nvSpPr>
        <p:spPr bwMode="auto">
          <a:xfrm>
            <a:off x="778898" y="845554"/>
            <a:ext cx="0" cy="5179274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 Box 108"/>
          <p:cNvSpPr txBox="1">
            <a:spLocks noChangeArrowheads="1"/>
          </p:cNvSpPr>
          <p:nvPr/>
        </p:nvSpPr>
        <p:spPr bwMode="auto">
          <a:xfrm>
            <a:off x="544063" y="5915756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Text Box 109"/>
          <p:cNvSpPr txBox="1">
            <a:spLocks noChangeArrowheads="1"/>
          </p:cNvSpPr>
          <p:nvPr/>
        </p:nvSpPr>
        <p:spPr bwMode="auto">
          <a:xfrm>
            <a:off x="1200641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Text Box 110"/>
          <p:cNvSpPr txBox="1">
            <a:spLocks noChangeArrowheads="1"/>
          </p:cNvSpPr>
          <p:nvPr/>
        </p:nvSpPr>
        <p:spPr bwMode="auto">
          <a:xfrm>
            <a:off x="1739098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 Box 111"/>
          <p:cNvSpPr txBox="1">
            <a:spLocks noChangeArrowheads="1"/>
          </p:cNvSpPr>
          <p:nvPr/>
        </p:nvSpPr>
        <p:spPr bwMode="auto">
          <a:xfrm>
            <a:off x="2277558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Box 112"/>
          <p:cNvSpPr txBox="1">
            <a:spLocks noChangeArrowheads="1"/>
          </p:cNvSpPr>
          <p:nvPr/>
        </p:nvSpPr>
        <p:spPr bwMode="auto">
          <a:xfrm>
            <a:off x="2816015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 Box 113"/>
          <p:cNvSpPr txBox="1">
            <a:spLocks noChangeArrowheads="1"/>
          </p:cNvSpPr>
          <p:nvPr/>
        </p:nvSpPr>
        <p:spPr bwMode="auto">
          <a:xfrm>
            <a:off x="3354472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Text Box 114"/>
          <p:cNvSpPr txBox="1">
            <a:spLocks noChangeArrowheads="1"/>
          </p:cNvSpPr>
          <p:nvPr/>
        </p:nvSpPr>
        <p:spPr bwMode="auto">
          <a:xfrm>
            <a:off x="3890558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 Box 115"/>
          <p:cNvSpPr txBox="1">
            <a:spLocks noChangeArrowheads="1"/>
          </p:cNvSpPr>
          <p:nvPr/>
        </p:nvSpPr>
        <p:spPr bwMode="auto">
          <a:xfrm>
            <a:off x="4429015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Text Box 116"/>
          <p:cNvSpPr txBox="1">
            <a:spLocks noChangeArrowheads="1"/>
          </p:cNvSpPr>
          <p:nvPr/>
        </p:nvSpPr>
        <p:spPr bwMode="auto">
          <a:xfrm>
            <a:off x="4967475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 Box 117"/>
          <p:cNvSpPr txBox="1">
            <a:spLocks noChangeArrowheads="1"/>
          </p:cNvSpPr>
          <p:nvPr/>
        </p:nvSpPr>
        <p:spPr bwMode="auto">
          <a:xfrm>
            <a:off x="5505932" y="592787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Text Box 118"/>
          <p:cNvSpPr txBox="1">
            <a:spLocks noChangeArrowheads="1"/>
          </p:cNvSpPr>
          <p:nvPr/>
        </p:nvSpPr>
        <p:spPr bwMode="auto">
          <a:xfrm>
            <a:off x="5947134" y="5927878"/>
            <a:ext cx="6546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Text Box 119"/>
          <p:cNvSpPr txBox="1">
            <a:spLocks noChangeArrowheads="1"/>
          </p:cNvSpPr>
          <p:nvPr/>
        </p:nvSpPr>
        <p:spPr bwMode="auto">
          <a:xfrm>
            <a:off x="375041" y="517983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Text Box 120"/>
          <p:cNvSpPr txBox="1">
            <a:spLocks noChangeArrowheads="1"/>
          </p:cNvSpPr>
          <p:nvPr/>
        </p:nvSpPr>
        <p:spPr bwMode="auto">
          <a:xfrm>
            <a:off x="375041" y="4690780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Text Box 121"/>
          <p:cNvSpPr txBox="1">
            <a:spLocks noChangeArrowheads="1"/>
          </p:cNvSpPr>
          <p:nvPr/>
        </p:nvSpPr>
        <p:spPr bwMode="auto">
          <a:xfrm>
            <a:off x="375041" y="4203877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Text Box 122"/>
          <p:cNvSpPr txBox="1">
            <a:spLocks noChangeArrowheads="1"/>
          </p:cNvSpPr>
          <p:nvPr/>
        </p:nvSpPr>
        <p:spPr bwMode="auto">
          <a:xfrm>
            <a:off x="375041" y="3714818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Text Box 123"/>
          <p:cNvSpPr txBox="1">
            <a:spLocks noChangeArrowheads="1"/>
          </p:cNvSpPr>
          <p:nvPr/>
        </p:nvSpPr>
        <p:spPr bwMode="auto">
          <a:xfrm>
            <a:off x="375041" y="3225761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Text Box 124"/>
          <p:cNvSpPr txBox="1">
            <a:spLocks noChangeArrowheads="1"/>
          </p:cNvSpPr>
          <p:nvPr/>
        </p:nvSpPr>
        <p:spPr bwMode="auto">
          <a:xfrm>
            <a:off x="375041" y="2736703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Text Box 125"/>
          <p:cNvSpPr txBox="1">
            <a:spLocks noChangeArrowheads="1"/>
          </p:cNvSpPr>
          <p:nvPr/>
        </p:nvSpPr>
        <p:spPr bwMode="auto">
          <a:xfrm>
            <a:off x="375041" y="2249799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Text Box 126"/>
          <p:cNvSpPr txBox="1">
            <a:spLocks noChangeArrowheads="1"/>
          </p:cNvSpPr>
          <p:nvPr/>
        </p:nvSpPr>
        <p:spPr bwMode="auto">
          <a:xfrm>
            <a:off x="375041" y="1760742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Text Box 127"/>
          <p:cNvSpPr txBox="1">
            <a:spLocks noChangeArrowheads="1"/>
          </p:cNvSpPr>
          <p:nvPr/>
        </p:nvSpPr>
        <p:spPr bwMode="auto">
          <a:xfrm>
            <a:off x="375041" y="1271683"/>
            <a:ext cx="4649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Text Box 128"/>
          <p:cNvSpPr txBox="1">
            <a:spLocks noChangeArrowheads="1"/>
          </p:cNvSpPr>
          <p:nvPr/>
        </p:nvSpPr>
        <p:spPr bwMode="auto">
          <a:xfrm>
            <a:off x="288176" y="805247"/>
            <a:ext cx="7033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Text Box 156"/>
          <p:cNvSpPr txBox="1">
            <a:spLocks noChangeArrowheads="1"/>
          </p:cNvSpPr>
          <p:nvPr/>
        </p:nvSpPr>
        <p:spPr bwMode="auto">
          <a:xfrm>
            <a:off x="773670" y="177632"/>
            <a:ext cx="426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</a:t>
            </a:r>
          </a:p>
        </p:txBody>
      </p:sp>
      <p:sp>
        <p:nvSpPr>
          <p:cNvPr id="138" name="Text Box 157"/>
          <p:cNvSpPr txBox="1">
            <a:spLocks noChangeArrowheads="1"/>
          </p:cNvSpPr>
          <p:nvPr/>
        </p:nvSpPr>
        <p:spPr bwMode="auto">
          <a:xfrm>
            <a:off x="6436747" y="5816060"/>
            <a:ext cx="4459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</a:p>
        </p:txBody>
      </p:sp>
      <p:sp>
        <p:nvSpPr>
          <p:cNvPr id="2" name="Rectangle 1"/>
          <p:cNvSpPr/>
          <p:nvPr/>
        </p:nvSpPr>
        <p:spPr>
          <a:xfrm>
            <a:off x="1858065" y="4472787"/>
            <a:ext cx="545574" cy="50334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4004900" y="3486567"/>
            <a:ext cx="1615375" cy="147563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9" name="Line 155"/>
          <p:cNvSpPr>
            <a:spLocks noChangeShapeType="1"/>
          </p:cNvSpPr>
          <p:nvPr/>
        </p:nvSpPr>
        <p:spPr bwMode="auto">
          <a:xfrm flipV="1">
            <a:off x="778897" y="2786414"/>
            <a:ext cx="4759266" cy="2139130"/>
          </a:xfrm>
          <a:prstGeom prst="line">
            <a:avLst/>
          </a:prstGeom>
          <a:noFill/>
          <a:ln w="539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775065" y="4939050"/>
            <a:ext cx="5386040" cy="26373"/>
          </a:xfrm>
          <a:prstGeom prst="line">
            <a:avLst/>
          </a:prstGeom>
          <a:noFill/>
          <a:ln w="53975" cap="flat" cmpd="sng" algn="ctr">
            <a:solidFill>
              <a:srgbClr val="FF6600"/>
            </a:solidFill>
            <a:prstDash val="sysDot"/>
          </a:ln>
          <a:effectLst/>
        </p:spPr>
      </p:cxnSp>
      <p:sp>
        <p:nvSpPr>
          <p:cNvPr id="139" name="TextBox 138"/>
          <p:cNvSpPr txBox="1"/>
          <p:nvPr/>
        </p:nvSpPr>
        <p:spPr>
          <a:xfrm>
            <a:off x="7354088" y="512681"/>
            <a:ext cx="43446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centre of enlargement?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243502" y="3397134"/>
            <a:ext cx="2565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(0,2)</a:t>
            </a:r>
          </a:p>
        </p:txBody>
      </p:sp>
    </p:spTree>
    <p:extLst>
      <p:ext uri="{BB962C8B-B14F-4D97-AF65-F5344CB8AC3E}">
        <p14:creationId xmlns:p14="http://schemas.microsoft.com/office/powerpoint/2010/main" val="411912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38"/>
          <p:cNvSpPr txBox="1"/>
          <p:nvPr/>
        </p:nvSpPr>
        <p:spPr>
          <a:xfrm>
            <a:off x="7354088" y="512681"/>
            <a:ext cx="43446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centre of enlargement?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243502" y="3397134"/>
            <a:ext cx="2565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(1,1)</a:t>
            </a:r>
          </a:p>
        </p:txBody>
      </p:sp>
      <p:sp>
        <p:nvSpPr>
          <p:cNvPr id="133" name="Rectangle 132"/>
          <p:cNvSpPr>
            <a:spLocks noChangeArrowheads="1"/>
          </p:cNvSpPr>
          <p:nvPr/>
        </p:nvSpPr>
        <p:spPr bwMode="auto">
          <a:xfrm>
            <a:off x="287816" y="184314"/>
            <a:ext cx="7454103" cy="62719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34" name="Rectangle 133"/>
          <p:cNvSpPr>
            <a:spLocks noChangeArrowheads="1"/>
          </p:cNvSpPr>
          <p:nvPr/>
        </p:nvSpPr>
        <p:spPr bwMode="auto">
          <a:xfrm>
            <a:off x="2731784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998093" y="86252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2731784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998093" y="1333333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2731784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998093" y="1804140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4" name="Rectangle 143"/>
          <p:cNvSpPr>
            <a:spLocks noChangeArrowheads="1"/>
          </p:cNvSpPr>
          <p:nvPr/>
        </p:nvSpPr>
        <p:spPr bwMode="auto">
          <a:xfrm>
            <a:off x="2731784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5" name="Rectangle 144"/>
          <p:cNvSpPr>
            <a:spLocks noChangeArrowheads="1"/>
          </p:cNvSpPr>
          <p:nvPr/>
        </p:nvSpPr>
        <p:spPr bwMode="auto">
          <a:xfrm>
            <a:off x="998093" y="227494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6" name="Rectangle 145"/>
          <p:cNvSpPr>
            <a:spLocks noChangeArrowheads="1"/>
          </p:cNvSpPr>
          <p:nvPr/>
        </p:nvSpPr>
        <p:spPr bwMode="auto">
          <a:xfrm>
            <a:off x="2731784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47" name="Rectangle 146"/>
          <p:cNvSpPr>
            <a:spLocks noChangeArrowheads="1"/>
          </p:cNvSpPr>
          <p:nvPr/>
        </p:nvSpPr>
        <p:spPr bwMode="auto">
          <a:xfrm>
            <a:off x="998093" y="2743681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0" name="Rectangle 149"/>
          <p:cNvSpPr>
            <a:spLocks noChangeArrowheads="1"/>
          </p:cNvSpPr>
          <p:nvPr/>
        </p:nvSpPr>
        <p:spPr bwMode="auto">
          <a:xfrm>
            <a:off x="2731784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2" name="Rectangle 151"/>
          <p:cNvSpPr>
            <a:spLocks noChangeArrowheads="1"/>
          </p:cNvSpPr>
          <p:nvPr/>
        </p:nvSpPr>
        <p:spPr bwMode="auto">
          <a:xfrm>
            <a:off x="998093" y="321448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3" name="Rectangle 152"/>
          <p:cNvSpPr>
            <a:spLocks noChangeArrowheads="1"/>
          </p:cNvSpPr>
          <p:nvPr/>
        </p:nvSpPr>
        <p:spPr bwMode="auto">
          <a:xfrm>
            <a:off x="2731784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4" name="Rectangle 153"/>
          <p:cNvSpPr>
            <a:spLocks noChangeArrowheads="1"/>
          </p:cNvSpPr>
          <p:nvPr/>
        </p:nvSpPr>
        <p:spPr bwMode="auto">
          <a:xfrm>
            <a:off x="998093" y="368529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5" name="Rectangle 154"/>
          <p:cNvSpPr>
            <a:spLocks noChangeArrowheads="1"/>
          </p:cNvSpPr>
          <p:nvPr/>
        </p:nvSpPr>
        <p:spPr bwMode="auto">
          <a:xfrm>
            <a:off x="2731784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6" name="Rectangle 155"/>
          <p:cNvSpPr>
            <a:spLocks noChangeArrowheads="1"/>
          </p:cNvSpPr>
          <p:nvPr/>
        </p:nvSpPr>
        <p:spPr bwMode="auto">
          <a:xfrm>
            <a:off x="998093" y="415610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2731784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998093" y="462483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2731784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998093" y="5095646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1575991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2" name="Rectangle 161"/>
          <p:cNvSpPr>
            <a:spLocks noChangeArrowheads="1"/>
          </p:cNvSpPr>
          <p:nvPr/>
        </p:nvSpPr>
        <p:spPr bwMode="auto">
          <a:xfrm>
            <a:off x="2151341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1575991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4" name="Rectangle 163"/>
          <p:cNvSpPr>
            <a:spLocks noChangeArrowheads="1"/>
          </p:cNvSpPr>
          <p:nvPr/>
        </p:nvSpPr>
        <p:spPr bwMode="auto">
          <a:xfrm>
            <a:off x="2151341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5" name="Rectangle 164"/>
          <p:cNvSpPr>
            <a:spLocks noChangeArrowheads="1"/>
          </p:cNvSpPr>
          <p:nvPr/>
        </p:nvSpPr>
        <p:spPr bwMode="auto">
          <a:xfrm>
            <a:off x="1575991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6" name="Rectangle 165"/>
          <p:cNvSpPr>
            <a:spLocks noChangeArrowheads="1"/>
          </p:cNvSpPr>
          <p:nvPr/>
        </p:nvSpPr>
        <p:spPr bwMode="auto">
          <a:xfrm>
            <a:off x="2151341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7" name="Rectangle 166"/>
          <p:cNvSpPr>
            <a:spLocks noChangeArrowheads="1"/>
          </p:cNvSpPr>
          <p:nvPr/>
        </p:nvSpPr>
        <p:spPr bwMode="auto">
          <a:xfrm>
            <a:off x="1575991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8" name="Rectangle 167"/>
          <p:cNvSpPr>
            <a:spLocks noChangeArrowheads="1"/>
          </p:cNvSpPr>
          <p:nvPr/>
        </p:nvSpPr>
        <p:spPr bwMode="auto">
          <a:xfrm>
            <a:off x="2151341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69" name="Rectangle 168"/>
          <p:cNvSpPr>
            <a:spLocks noChangeArrowheads="1"/>
          </p:cNvSpPr>
          <p:nvPr/>
        </p:nvSpPr>
        <p:spPr bwMode="auto">
          <a:xfrm>
            <a:off x="1575991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0" name="Rectangle 169"/>
          <p:cNvSpPr>
            <a:spLocks noChangeArrowheads="1"/>
          </p:cNvSpPr>
          <p:nvPr/>
        </p:nvSpPr>
        <p:spPr bwMode="auto">
          <a:xfrm>
            <a:off x="2151341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1" name="Rectangle 170"/>
          <p:cNvSpPr>
            <a:spLocks noChangeArrowheads="1"/>
          </p:cNvSpPr>
          <p:nvPr/>
        </p:nvSpPr>
        <p:spPr bwMode="auto">
          <a:xfrm>
            <a:off x="1575991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2" name="Rectangle 171"/>
          <p:cNvSpPr>
            <a:spLocks noChangeArrowheads="1"/>
          </p:cNvSpPr>
          <p:nvPr/>
        </p:nvSpPr>
        <p:spPr bwMode="auto">
          <a:xfrm>
            <a:off x="2151341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3" name="Rectangle 172"/>
          <p:cNvSpPr>
            <a:spLocks noChangeArrowheads="1"/>
          </p:cNvSpPr>
          <p:nvPr/>
        </p:nvSpPr>
        <p:spPr bwMode="auto">
          <a:xfrm>
            <a:off x="1575991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4" name="Rectangle 173"/>
          <p:cNvSpPr>
            <a:spLocks noChangeArrowheads="1"/>
          </p:cNvSpPr>
          <p:nvPr/>
        </p:nvSpPr>
        <p:spPr bwMode="auto">
          <a:xfrm>
            <a:off x="2151341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5" name="Rectangle 174"/>
          <p:cNvSpPr>
            <a:spLocks noChangeArrowheads="1"/>
          </p:cNvSpPr>
          <p:nvPr/>
        </p:nvSpPr>
        <p:spPr bwMode="auto">
          <a:xfrm>
            <a:off x="1575991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6" name="Rectangle 175"/>
          <p:cNvSpPr>
            <a:spLocks noChangeArrowheads="1"/>
          </p:cNvSpPr>
          <p:nvPr/>
        </p:nvSpPr>
        <p:spPr bwMode="auto">
          <a:xfrm>
            <a:off x="2151341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7" name="Rectangle 176"/>
          <p:cNvSpPr>
            <a:spLocks noChangeArrowheads="1"/>
          </p:cNvSpPr>
          <p:nvPr/>
        </p:nvSpPr>
        <p:spPr bwMode="auto">
          <a:xfrm>
            <a:off x="1575991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8" name="Rectangle 177"/>
          <p:cNvSpPr>
            <a:spLocks noChangeArrowheads="1"/>
          </p:cNvSpPr>
          <p:nvPr/>
        </p:nvSpPr>
        <p:spPr bwMode="auto">
          <a:xfrm>
            <a:off x="2151341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79" name="Rectangle 178"/>
          <p:cNvSpPr>
            <a:spLocks noChangeArrowheads="1"/>
          </p:cNvSpPr>
          <p:nvPr/>
        </p:nvSpPr>
        <p:spPr bwMode="auto">
          <a:xfrm>
            <a:off x="1575991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0" name="Rectangle 179"/>
          <p:cNvSpPr>
            <a:spLocks noChangeArrowheads="1"/>
          </p:cNvSpPr>
          <p:nvPr/>
        </p:nvSpPr>
        <p:spPr bwMode="auto">
          <a:xfrm>
            <a:off x="2151341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1" name="Rectangle 180"/>
          <p:cNvSpPr>
            <a:spLocks noChangeArrowheads="1"/>
          </p:cNvSpPr>
          <p:nvPr/>
        </p:nvSpPr>
        <p:spPr bwMode="auto">
          <a:xfrm>
            <a:off x="3309680" y="86252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2" name="Rectangle 181"/>
          <p:cNvSpPr>
            <a:spLocks noChangeArrowheads="1"/>
          </p:cNvSpPr>
          <p:nvPr/>
        </p:nvSpPr>
        <p:spPr bwMode="auto">
          <a:xfrm>
            <a:off x="3885031" y="86252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3" name="Rectangle 182"/>
          <p:cNvSpPr>
            <a:spLocks noChangeArrowheads="1"/>
          </p:cNvSpPr>
          <p:nvPr/>
        </p:nvSpPr>
        <p:spPr bwMode="auto">
          <a:xfrm>
            <a:off x="3309680" y="1333333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4" name="Rectangle 183"/>
          <p:cNvSpPr>
            <a:spLocks noChangeArrowheads="1"/>
          </p:cNvSpPr>
          <p:nvPr/>
        </p:nvSpPr>
        <p:spPr bwMode="auto">
          <a:xfrm>
            <a:off x="3885031" y="1333333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5" name="Rectangle 184"/>
          <p:cNvSpPr>
            <a:spLocks noChangeArrowheads="1"/>
          </p:cNvSpPr>
          <p:nvPr/>
        </p:nvSpPr>
        <p:spPr bwMode="auto">
          <a:xfrm>
            <a:off x="3309680" y="1804140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6" name="Rectangle 185"/>
          <p:cNvSpPr>
            <a:spLocks noChangeArrowheads="1"/>
          </p:cNvSpPr>
          <p:nvPr/>
        </p:nvSpPr>
        <p:spPr bwMode="auto">
          <a:xfrm>
            <a:off x="3885031" y="1804140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7" name="Rectangle 186"/>
          <p:cNvSpPr>
            <a:spLocks noChangeArrowheads="1"/>
          </p:cNvSpPr>
          <p:nvPr/>
        </p:nvSpPr>
        <p:spPr bwMode="auto">
          <a:xfrm>
            <a:off x="3309680" y="227494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8" name="Rectangle 187"/>
          <p:cNvSpPr>
            <a:spLocks noChangeArrowheads="1"/>
          </p:cNvSpPr>
          <p:nvPr/>
        </p:nvSpPr>
        <p:spPr bwMode="auto">
          <a:xfrm>
            <a:off x="3885031" y="227494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89" name="Rectangle 188"/>
          <p:cNvSpPr>
            <a:spLocks noChangeArrowheads="1"/>
          </p:cNvSpPr>
          <p:nvPr/>
        </p:nvSpPr>
        <p:spPr bwMode="auto">
          <a:xfrm>
            <a:off x="3309680" y="2743681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0" name="Rectangle 189"/>
          <p:cNvSpPr>
            <a:spLocks noChangeArrowheads="1"/>
          </p:cNvSpPr>
          <p:nvPr/>
        </p:nvSpPr>
        <p:spPr bwMode="auto">
          <a:xfrm>
            <a:off x="3885031" y="2743681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1" name="Rectangle 190"/>
          <p:cNvSpPr>
            <a:spLocks noChangeArrowheads="1"/>
          </p:cNvSpPr>
          <p:nvPr/>
        </p:nvSpPr>
        <p:spPr bwMode="auto">
          <a:xfrm>
            <a:off x="3309680" y="321448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2" name="Rectangle 191"/>
          <p:cNvSpPr>
            <a:spLocks noChangeArrowheads="1"/>
          </p:cNvSpPr>
          <p:nvPr/>
        </p:nvSpPr>
        <p:spPr bwMode="auto">
          <a:xfrm>
            <a:off x="3885031" y="321448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3" name="Rectangle 192"/>
          <p:cNvSpPr>
            <a:spLocks noChangeArrowheads="1"/>
          </p:cNvSpPr>
          <p:nvPr/>
        </p:nvSpPr>
        <p:spPr bwMode="auto">
          <a:xfrm>
            <a:off x="3309680" y="368529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4" name="Rectangle 193"/>
          <p:cNvSpPr>
            <a:spLocks noChangeArrowheads="1"/>
          </p:cNvSpPr>
          <p:nvPr/>
        </p:nvSpPr>
        <p:spPr bwMode="auto">
          <a:xfrm>
            <a:off x="3885031" y="3685299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5" name="Rectangle 194"/>
          <p:cNvSpPr>
            <a:spLocks noChangeArrowheads="1"/>
          </p:cNvSpPr>
          <p:nvPr/>
        </p:nvSpPr>
        <p:spPr bwMode="auto">
          <a:xfrm>
            <a:off x="3309680" y="415610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6" name="Rectangle 195"/>
          <p:cNvSpPr>
            <a:spLocks noChangeArrowheads="1"/>
          </p:cNvSpPr>
          <p:nvPr/>
        </p:nvSpPr>
        <p:spPr bwMode="auto">
          <a:xfrm>
            <a:off x="3885031" y="4156105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7" name="Rectangle 196"/>
          <p:cNvSpPr>
            <a:spLocks noChangeArrowheads="1"/>
          </p:cNvSpPr>
          <p:nvPr/>
        </p:nvSpPr>
        <p:spPr bwMode="auto">
          <a:xfrm>
            <a:off x="3309680" y="462483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8" name="Rectangle 197"/>
          <p:cNvSpPr>
            <a:spLocks noChangeArrowheads="1"/>
          </p:cNvSpPr>
          <p:nvPr/>
        </p:nvSpPr>
        <p:spPr bwMode="auto">
          <a:xfrm>
            <a:off x="3885031" y="4624839"/>
            <a:ext cx="577898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199" name="Rectangle 198"/>
          <p:cNvSpPr>
            <a:spLocks noChangeArrowheads="1"/>
          </p:cNvSpPr>
          <p:nvPr/>
        </p:nvSpPr>
        <p:spPr bwMode="auto">
          <a:xfrm>
            <a:off x="3309680" y="5095646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0" name="Rectangle 199"/>
          <p:cNvSpPr>
            <a:spLocks noChangeArrowheads="1"/>
          </p:cNvSpPr>
          <p:nvPr/>
        </p:nvSpPr>
        <p:spPr bwMode="auto">
          <a:xfrm>
            <a:off x="3885031" y="5095646"/>
            <a:ext cx="577898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1" name="Rectangle 200"/>
          <p:cNvSpPr>
            <a:spLocks noChangeArrowheads="1"/>
          </p:cNvSpPr>
          <p:nvPr/>
        </p:nvSpPr>
        <p:spPr bwMode="auto">
          <a:xfrm>
            <a:off x="4462928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2" name="Rectangle 201"/>
          <p:cNvSpPr>
            <a:spLocks noChangeArrowheads="1"/>
          </p:cNvSpPr>
          <p:nvPr/>
        </p:nvSpPr>
        <p:spPr bwMode="auto">
          <a:xfrm>
            <a:off x="5038279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3" name="Rectangle 202"/>
          <p:cNvSpPr>
            <a:spLocks noChangeArrowheads="1"/>
          </p:cNvSpPr>
          <p:nvPr/>
        </p:nvSpPr>
        <p:spPr bwMode="auto">
          <a:xfrm>
            <a:off x="4462928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4" name="Rectangle 203"/>
          <p:cNvSpPr>
            <a:spLocks noChangeArrowheads="1"/>
          </p:cNvSpPr>
          <p:nvPr/>
        </p:nvSpPr>
        <p:spPr bwMode="auto">
          <a:xfrm>
            <a:off x="5038279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5" name="Rectangle 204"/>
          <p:cNvSpPr>
            <a:spLocks noChangeArrowheads="1"/>
          </p:cNvSpPr>
          <p:nvPr/>
        </p:nvSpPr>
        <p:spPr bwMode="auto">
          <a:xfrm>
            <a:off x="4462928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6" name="Rectangle 205"/>
          <p:cNvSpPr>
            <a:spLocks noChangeArrowheads="1"/>
          </p:cNvSpPr>
          <p:nvPr/>
        </p:nvSpPr>
        <p:spPr bwMode="auto">
          <a:xfrm>
            <a:off x="5038279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7" name="Rectangle 206"/>
          <p:cNvSpPr>
            <a:spLocks noChangeArrowheads="1"/>
          </p:cNvSpPr>
          <p:nvPr/>
        </p:nvSpPr>
        <p:spPr bwMode="auto">
          <a:xfrm>
            <a:off x="4462928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8" name="Rectangle 207"/>
          <p:cNvSpPr>
            <a:spLocks noChangeArrowheads="1"/>
          </p:cNvSpPr>
          <p:nvPr/>
        </p:nvSpPr>
        <p:spPr bwMode="auto">
          <a:xfrm>
            <a:off x="5038279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09" name="Rectangle 208"/>
          <p:cNvSpPr>
            <a:spLocks noChangeArrowheads="1"/>
          </p:cNvSpPr>
          <p:nvPr/>
        </p:nvSpPr>
        <p:spPr bwMode="auto">
          <a:xfrm>
            <a:off x="4462928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0" name="Rectangle 209"/>
          <p:cNvSpPr>
            <a:spLocks noChangeArrowheads="1"/>
          </p:cNvSpPr>
          <p:nvPr/>
        </p:nvSpPr>
        <p:spPr bwMode="auto">
          <a:xfrm>
            <a:off x="5038279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1" name="Rectangle 210"/>
          <p:cNvSpPr>
            <a:spLocks noChangeArrowheads="1"/>
          </p:cNvSpPr>
          <p:nvPr/>
        </p:nvSpPr>
        <p:spPr bwMode="auto">
          <a:xfrm>
            <a:off x="4462928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2" name="Rectangle 211"/>
          <p:cNvSpPr>
            <a:spLocks noChangeArrowheads="1"/>
          </p:cNvSpPr>
          <p:nvPr/>
        </p:nvSpPr>
        <p:spPr bwMode="auto">
          <a:xfrm>
            <a:off x="5038279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3" name="Rectangle 212"/>
          <p:cNvSpPr>
            <a:spLocks noChangeArrowheads="1"/>
          </p:cNvSpPr>
          <p:nvPr/>
        </p:nvSpPr>
        <p:spPr bwMode="auto">
          <a:xfrm>
            <a:off x="4462928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4" name="Rectangle 213"/>
          <p:cNvSpPr>
            <a:spLocks noChangeArrowheads="1"/>
          </p:cNvSpPr>
          <p:nvPr/>
        </p:nvSpPr>
        <p:spPr bwMode="auto">
          <a:xfrm>
            <a:off x="5038279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5" name="Rectangle 214"/>
          <p:cNvSpPr>
            <a:spLocks noChangeArrowheads="1"/>
          </p:cNvSpPr>
          <p:nvPr/>
        </p:nvSpPr>
        <p:spPr bwMode="auto">
          <a:xfrm>
            <a:off x="4462928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6" name="Rectangle 215"/>
          <p:cNvSpPr>
            <a:spLocks noChangeArrowheads="1"/>
          </p:cNvSpPr>
          <p:nvPr/>
        </p:nvSpPr>
        <p:spPr bwMode="auto">
          <a:xfrm>
            <a:off x="5038279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7" name="Rectangle 216"/>
          <p:cNvSpPr>
            <a:spLocks noChangeArrowheads="1"/>
          </p:cNvSpPr>
          <p:nvPr/>
        </p:nvSpPr>
        <p:spPr bwMode="auto">
          <a:xfrm>
            <a:off x="4462928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8" name="Rectangle 217"/>
          <p:cNvSpPr>
            <a:spLocks noChangeArrowheads="1"/>
          </p:cNvSpPr>
          <p:nvPr/>
        </p:nvSpPr>
        <p:spPr bwMode="auto">
          <a:xfrm>
            <a:off x="5038279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19" name="Rectangle 218"/>
          <p:cNvSpPr>
            <a:spLocks noChangeArrowheads="1"/>
          </p:cNvSpPr>
          <p:nvPr/>
        </p:nvSpPr>
        <p:spPr bwMode="auto">
          <a:xfrm>
            <a:off x="4462928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0" name="Rectangle 219"/>
          <p:cNvSpPr>
            <a:spLocks noChangeArrowheads="1"/>
          </p:cNvSpPr>
          <p:nvPr/>
        </p:nvSpPr>
        <p:spPr bwMode="auto">
          <a:xfrm>
            <a:off x="5038279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1" name="Rectangle 220"/>
          <p:cNvSpPr>
            <a:spLocks noChangeArrowheads="1"/>
          </p:cNvSpPr>
          <p:nvPr/>
        </p:nvSpPr>
        <p:spPr bwMode="auto">
          <a:xfrm>
            <a:off x="5618721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2" name="Rectangle 221"/>
          <p:cNvSpPr>
            <a:spLocks noChangeArrowheads="1"/>
          </p:cNvSpPr>
          <p:nvPr/>
        </p:nvSpPr>
        <p:spPr bwMode="auto">
          <a:xfrm>
            <a:off x="6194072" y="86252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3" name="Rectangle 222"/>
          <p:cNvSpPr>
            <a:spLocks noChangeArrowheads="1"/>
          </p:cNvSpPr>
          <p:nvPr/>
        </p:nvSpPr>
        <p:spPr bwMode="auto">
          <a:xfrm>
            <a:off x="5618721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4" name="Rectangle 223"/>
          <p:cNvSpPr>
            <a:spLocks noChangeArrowheads="1"/>
          </p:cNvSpPr>
          <p:nvPr/>
        </p:nvSpPr>
        <p:spPr bwMode="auto">
          <a:xfrm>
            <a:off x="6194072" y="1333333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5" name="Rectangle 224"/>
          <p:cNvSpPr>
            <a:spLocks noChangeArrowheads="1"/>
          </p:cNvSpPr>
          <p:nvPr/>
        </p:nvSpPr>
        <p:spPr bwMode="auto">
          <a:xfrm>
            <a:off x="5618721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6" name="Rectangle 225"/>
          <p:cNvSpPr>
            <a:spLocks noChangeArrowheads="1"/>
          </p:cNvSpPr>
          <p:nvPr/>
        </p:nvSpPr>
        <p:spPr bwMode="auto">
          <a:xfrm>
            <a:off x="6194072" y="1804140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7" name="Rectangle 226"/>
          <p:cNvSpPr>
            <a:spLocks noChangeArrowheads="1"/>
          </p:cNvSpPr>
          <p:nvPr/>
        </p:nvSpPr>
        <p:spPr bwMode="auto">
          <a:xfrm>
            <a:off x="5618721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8" name="Rectangle 227"/>
          <p:cNvSpPr>
            <a:spLocks noChangeArrowheads="1"/>
          </p:cNvSpPr>
          <p:nvPr/>
        </p:nvSpPr>
        <p:spPr bwMode="auto">
          <a:xfrm>
            <a:off x="6194072" y="227494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29" name="Rectangle 228"/>
          <p:cNvSpPr>
            <a:spLocks noChangeArrowheads="1"/>
          </p:cNvSpPr>
          <p:nvPr/>
        </p:nvSpPr>
        <p:spPr bwMode="auto">
          <a:xfrm>
            <a:off x="5618721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0" name="Rectangle 229"/>
          <p:cNvSpPr>
            <a:spLocks noChangeArrowheads="1"/>
          </p:cNvSpPr>
          <p:nvPr/>
        </p:nvSpPr>
        <p:spPr bwMode="auto">
          <a:xfrm>
            <a:off x="6194072" y="2743681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1" name="Rectangle 230"/>
          <p:cNvSpPr>
            <a:spLocks noChangeArrowheads="1"/>
          </p:cNvSpPr>
          <p:nvPr/>
        </p:nvSpPr>
        <p:spPr bwMode="auto">
          <a:xfrm>
            <a:off x="5618721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2" name="Rectangle 231"/>
          <p:cNvSpPr>
            <a:spLocks noChangeArrowheads="1"/>
          </p:cNvSpPr>
          <p:nvPr/>
        </p:nvSpPr>
        <p:spPr bwMode="auto">
          <a:xfrm>
            <a:off x="6194072" y="321448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3" name="Rectangle 232"/>
          <p:cNvSpPr>
            <a:spLocks noChangeArrowheads="1"/>
          </p:cNvSpPr>
          <p:nvPr/>
        </p:nvSpPr>
        <p:spPr bwMode="auto">
          <a:xfrm>
            <a:off x="5618721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4" name="Rectangle 233"/>
          <p:cNvSpPr>
            <a:spLocks noChangeArrowheads="1"/>
          </p:cNvSpPr>
          <p:nvPr/>
        </p:nvSpPr>
        <p:spPr bwMode="auto">
          <a:xfrm>
            <a:off x="6194072" y="3685299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5" name="Rectangle 234"/>
          <p:cNvSpPr>
            <a:spLocks noChangeArrowheads="1"/>
          </p:cNvSpPr>
          <p:nvPr/>
        </p:nvSpPr>
        <p:spPr bwMode="auto">
          <a:xfrm>
            <a:off x="5618721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6" name="Rectangle 235"/>
          <p:cNvSpPr>
            <a:spLocks noChangeArrowheads="1"/>
          </p:cNvSpPr>
          <p:nvPr/>
        </p:nvSpPr>
        <p:spPr bwMode="auto">
          <a:xfrm>
            <a:off x="6194072" y="4156105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7" name="Rectangle 236"/>
          <p:cNvSpPr>
            <a:spLocks noChangeArrowheads="1"/>
          </p:cNvSpPr>
          <p:nvPr/>
        </p:nvSpPr>
        <p:spPr bwMode="auto">
          <a:xfrm>
            <a:off x="5618721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8" name="Rectangle 237"/>
          <p:cNvSpPr>
            <a:spLocks noChangeArrowheads="1"/>
          </p:cNvSpPr>
          <p:nvPr/>
        </p:nvSpPr>
        <p:spPr bwMode="auto">
          <a:xfrm>
            <a:off x="6194072" y="4624839"/>
            <a:ext cx="577895" cy="470808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39" name="Rectangle 238"/>
          <p:cNvSpPr>
            <a:spLocks noChangeArrowheads="1"/>
          </p:cNvSpPr>
          <p:nvPr/>
        </p:nvSpPr>
        <p:spPr bwMode="auto">
          <a:xfrm>
            <a:off x="5618721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40" name="Rectangle 239"/>
          <p:cNvSpPr>
            <a:spLocks noChangeArrowheads="1"/>
          </p:cNvSpPr>
          <p:nvPr/>
        </p:nvSpPr>
        <p:spPr bwMode="auto">
          <a:xfrm>
            <a:off x="6194072" y="5095646"/>
            <a:ext cx="577895" cy="470807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41" name="Line 106"/>
          <p:cNvSpPr>
            <a:spLocks noChangeShapeType="1"/>
          </p:cNvSpPr>
          <p:nvPr/>
        </p:nvSpPr>
        <p:spPr bwMode="auto">
          <a:xfrm flipH="1">
            <a:off x="883532" y="5566453"/>
            <a:ext cx="623466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42" name="Line 107"/>
          <p:cNvSpPr>
            <a:spLocks noChangeShapeType="1"/>
          </p:cNvSpPr>
          <p:nvPr/>
        </p:nvSpPr>
        <p:spPr bwMode="auto">
          <a:xfrm>
            <a:off x="998093" y="673787"/>
            <a:ext cx="0" cy="49859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43" name="Text Box 108"/>
          <p:cNvSpPr txBox="1">
            <a:spLocks noChangeArrowheads="1"/>
          </p:cNvSpPr>
          <p:nvPr/>
        </p:nvSpPr>
        <p:spPr bwMode="auto">
          <a:xfrm>
            <a:off x="614687" y="553781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0</a:t>
            </a:r>
            <a:endParaRPr lang="en-GB" sz="2800" dirty="0"/>
          </a:p>
        </p:txBody>
      </p:sp>
      <p:sp>
        <p:nvSpPr>
          <p:cNvPr id="244" name="Text Box 109"/>
          <p:cNvSpPr txBox="1">
            <a:spLocks noChangeArrowheads="1"/>
          </p:cNvSpPr>
          <p:nvPr/>
        </p:nvSpPr>
        <p:spPr bwMode="auto">
          <a:xfrm>
            <a:off x="1393007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1</a:t>
            </a:r>
            <a:endParaRPr lang="en-GB" sz="2800"/>
          </a:p>
        </p:txBody>
      </p:sp>
      <p:sp>
        <p:nvSpPr>
          <p:cNvPr id="245" name="Text Box 110"/>
          <p:cNvSpPr txBox="1">
            <a:spLocks noChangeArrowheads="1"/>
          </p:cNvSpPr>
          <p:nvPr/>
        </p:nvSpPr>
        <p:spPr bwMode="auto">
          <a:xfrm>
            <a:off x="1970902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2</a:t>
            </a:r>
            <a:endParaRPr lang="en-GB" sz="2800"/>
          </a:p>
        </p:txBody>
      </p:sp>
      <p:sp>
        <p:nvSpPr>
          <p:cNvPr id="246" name="Text Box 111"/>
          <p:cNvSpPr txBox="1">
            <a:spLocks noChangeArrowheads="1"/>
          </p:cNvSpPr>
          <p:nvPr/>
        </p:nvSpPr>
        <p:spPr bwMode="auto">
          <a:xfrm>
            <a:off x="2548800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3</a:t>
            </a:r>
            <a:endParaRPr lang="en-GB" sz="2800"/>
          </a:p>
        </p:txBody>
      </p:sp>
      <p:sp>
        <p:nvSpPr>
          <p:cNvPr id="247" name="Text Box 112"/>
          <p:cNvSpPr txBox="1">
            <a:spLocks noChangeArrowheads="1"/>
          </p:cNvSpPr>
          <p:nvPr/>
        </p:nvSpPr>
        <p:spPr bwMode="auto">
          <a:xfrm>
            <a:off x="3126695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4</a:t>
            </a:r>
            <a:endParaRPr lang="en-GB" sz="2800"/>
          </a:p>
        </p:txBody>
      </p:sp>
      <p:sp>
        <p:nvSpPr>
          <p:cNvPr id="248" name="Text Box 113"/>
          <p:cNvSpPr txBox="1">
            <a:spLocks noChangeArrowheads="1"/>
          </p:cNvSpPr>
          <p:nvPr/>
        </p:nvSpPr>
        <p:spPr bwMode="auto">
          <a:xfrm>
            <a:off x="3704593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5</a:t>
            </a:r>
            <a:endParaRPr lang="en-GB" sz="2800"/>
          </a:p>
        </p:txBody>
      </p:sp>
      <p:sp>
        <p:nvSpPr>
          <p:cNvPr id="249" name="Text Box 114"/>
          <p:cNvSpPr txBox="1">
            <a:spLocks noChangeArrowheads="1"/>
          </p:cNvSpPr>
          <p:nvPr/>
        </p:nvSpPr>
        <p:spPr bwMode="auto">
          <a:xfrm>
            <a:off x="4279944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6</a:t>
            </a:r>
            <a:endParaRPr lang="en-GB" sz="2800"/>
          </a:p>
        </p:txBody>
      </p:sp>
      <p:sp>
        <p:nvSpPr>
          <p:cNvPr id="250" name="Text Box 115"/>
          <p:cNvSpPr txBox="1">
            <a:spLocks noChangeArrowheads="1"/>
          </p:cNvSpPr>
          <p:nvPr/>
        </p:nvSpPr>
        <p:spPr bwMode="auto">
          <a:xfrm>
            <a:off x="4857839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7</a:t>
            </a:r>
            <a:endParaRPr lang="en-GB" sz="2800"/>
          </a:p>
        </p:txBody>
      </p:sp>
      <p:sp>
        <p:nvSpPr>
          <p:cNvPr id="251" name="Text Box 116"/>
          <p:cNvSpPr txBox="1">
            <a:spLocks noChangeArrowheads="1"/>
          </p:cNvSpPr>
          <p:nvPr/>
        </p:nvSpPr>
        <p:spPr bwMode="auto">
          <a:xfrm>
            <a:off x="5435737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8</a:t>
            </a:r>
            <a:endParaRPr lang="en-GB" sz="2800"/>
          </a:p>
        </p:txBody>
      </p:sp>
      <p:sp>
        <p:nvSpPr>
          <p:cNvPr id="252" name="Text Box 117"/>
          <p:cNvSpPr txBox="1">
            <a:spLocks noChangeArrowheads="1"/>
          </p:cNvSpPr>
          <p:nvPr/>
        </p:nvSpPr>
        <p:spPr bwMode="auto">
          <a:xfrm>
            <a:off x="6013632" y="556645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9</a:t>
            </a:r>
            <a:endParaRPr lang="en-GB" sz="2800"/>
          </a:p>
        </p:txBody>
      </p:sp>
      <p:sp>
        <p:nvSpPr>
          <p:cNvPr id="253" name="Text Box 118"/>
          <p:cNvSpPr txBox="1">
            <a:spLocks noChangeArrowheads="1"/>
          </p:cNvSpPr>
          <p:nvPr/>
        </p:nvSpPr>
        <p:spPr bwMode="auto">
          <a:xfrm>
            <a:off x="6487152" y="5566453"/>
            <a:ext cx="702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10</a:t>
            </a:r>
            <a:endParaRPr lang="en-GB" sz="2800"/>
          </a:p>
        </p:txBody>
      </p:sp>
      <p:sp>
        <p:nvSpPr>
          <p:cNvPr id="254" name="Text Box 119"/>
          <p:cNvSpPr txBox="1">
            <a:spLocks noChangeArrowheads="1"/>
          </p:cNvSpPr>
          <p:nvPr/>
        </p:nvSpPr>
        <p:spPr bwMode="auto">
          <a:xfrm>
            <a:off x="570393" y="4817892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1</a:t>
            </a:r>
            <a:endParaRPr lang="en-GB" sz="2800"/>
          </a:p>
        </p:txBody>
      </p:sp>
      <p:sp>
        <p:nvSpPr>
          <p:cNvPr id="255" name="Text Box 120"/>
          <p:cNvSpPr txBox="1">
            <a:spLocks noChangeArrowheads="1"/>
          </p:cNvSpPr>
          <p:nvPr/>
        </p:nvSpPr>
        <p:spPr bwMode="auto">
          <a:xfrm>
            <a:off x="570393" y="4347084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2</a:t>
            </a:r>
            <a:endParaRPr lang="en-GB" sz="2800"/>
          </a:p>
        </p:txBody>
      </p:sp>
      <p:sp>
        <p:nvSpPr>
          <p:cNvPr id="256" name="Text Box 121"/>
          <p:cNvSpPr txBox="1">
            <a:spLocks noChangeArrowheads="1"/>
          </p:cNvSpPr>
          <p:nvPr/>
        </p:nvSpPr>
        <p:spPr bwMode="auto">
          <a:xfrm>
            <a:off x="570393" y="3878349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3</a:t>
            </a:r>
            <a:endParaRPr lang="en-GB" sz="2800"/>
          </a:p>
        </p:txBody>
      </p:sp>
      <p:sp>
        <p:nvSpPr>
          <p:cNvPr id="257" name="Text Box 122"/>
          <p:cNvSpPr txBox="1">
            <a:spLocks noChangeArrowheads="1"/>
          </p:cNvSpPr>
          <p:nvPr/>
        </p:nvSpPr>
        <p:spPr bwMode="auto">
          <a:xfrm>
            <a:off x="570393" y="3407541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4</a:t>
            </a:r>
            <a:endParaRPr lang="en-GB" sz="2800"/>
          </a:p>
        </p:txBody>
      </p:sp>
      <p:sp>
        <p:nvSpPr>
          <p:cNvPr id="258" name="Text Box 123"/>
          <p:cNvSpPr txBox="1">
            <a:spLocks noChangeArrowheads="1"/>
          </p:cNvSpPr>
          <p:nvPr/>
        </p:nvSpPr>
        <p:spPr bwMode="auto">
          <a:xfrm>
            <a:off x="570393" y="2936733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5</a:t>
            </a:r>
            <a:endParaRPr lang="en-GB" sz="2800"/>
          </a:p>
        </p:txBody>
      </p:sp>
      <p:sp>
        <p:nvSpPr>
          <p:cNvPr id="259" name="Text Box 124"/>
          <p:cNvSpPr txBox="1">
            <a:spLocks noChangeArrowheads="1"/>
          </p:cNvSpPr>
          <p:nvPr/>
        </p:nvSpPr>
        <p:spPr bwMode="auto">
          <a:xfrm>
            <a:off x="570393" y="2465924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6</a:t>
            </a:r>
            <a:endParaRPr lang="en-GB" sz="2800"/>
          </a:p>
        </p:txBody>
      </p:sp>
      <p:sp>
        <p:nvSpPr>
          <p:cNvPr id="260" name="Text Box 125"/>
          <p:cNvSpPr txBox="1">
            <a:spLocks noChangeArrowheads="1"/>
          </p:cNvSpPr>
          <p:nvPr/>
        </p:nvSpPr>
        <p:spPr bwMode="auto">
          <a:xfrm>
            <a:off x="570393" y="1997191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7</a:t>
            </a:r>
            <a:endParaRPr lang="en-GB" sz="2800"/>
          </a:p>
        </p:txBody>
      </p:sp>
      <p:sp>
        <p:nvSpPr>
          <p:cNvPr id="261" name="Text Box 126"/>
          <p:cNvSpPr txBox="1">
            <a:spLocks noChangeArrowheads="1"/>
          </p:cNvSpPr>
          <p:nvPr/>
        </p:nvSpPr>
        <p:spPr bwMode="auto">
          <a:xfrm>
            <a:off x="570393" y="1526388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8</a:t>
            </a:r>
            <a:endParaRPr lang="en-GB" sz="2800"/>
          </a:p>
        </p:txBody>
      </p:sp>
      <p:sp>
        <p:nvSpPr>
          <p:cNvPr id="262" name="Text Box 127"/>
          <p:cNvSpPr txBox="1">
            <a:spLocks noChangeArrowheads="1"/>
          </p:cNvSpPr>
          <p:nvPr/>
        </p:nvSpPr>
        <p:spPr bwMode="auto">
          <a:xfrm>
            <a:off x="570393" y="1055574"/>
            <a:ext cx="4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9</a:t>
            </a:r>
            <a:endParaRPr lang="en-GB" sz="2800" dirty="0"/>
          </a:p>
        </p:txBody>
      </p:sp>
      <p:sp>
        <p:nvSpPr>
          <p:cNvPr id="263" name="Text Box 128"/>
          <p:cNvSpPr txBox="1">
            <a:spLocks noChangeArrowheads="1"/>
          </p:cNvSpPr>
          <p:nvPr/>
        </p:nvSpPr>
        <p:spPr bwMode="auto">
          <a:xfrm>
            <a:off x="484507" y="601921"/>
            <a:ext cx="702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10</a:t>
            </a:r>
            <a:endParaRPr lang="en-GB" sz="2800" dirty="0"/>
          </a:p>
        </p:txBody>
      </p:sp>
      <p:sp>
        <p:nvSpPr>
          <p:cNvPr id="264" name="Line 142"/>
          <p:cNvSpPr>
            <a:spLocks noChangeShapeType="1"/>
          </p:cNvSpPr>
          <p:nvPr/>
        </p:nvSpPr>
        <p:spPr bwMode="auto">
          <a:xfrm flipV="1">
            <a:off x="1417948" y="260742"/>
            <a:ext cx="2159246" cy="5175645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65" name="Line 151"/>
          <p:cNvSpPr>
            <a:spLocks noChangeShapeType="1"/>
          </p:cNvSpPr>
          <p:nvPr/>
        </p:nvSpPr>
        <p:spPr bwMode="auto">
          <a:xfrm>
            <a:off x="1182644" y="5098901"/>
            <a:ext cx="6529977" cy="24692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800"/>
          </a:p>
        </p:txBody>
      </p:sp>
      <p:sp>
        <p:nvSpPr>
          <p:cNvPr id="266" name="Text Box 156"/>
          <p:cNvSpPr txBox="1">
            <a:spLocks noChangeArrowheads="1"/>
          </p:cNvSpPr>
          <p:nvPr/>
        </p:nvSpPr>
        <p:spPr bwMode="auto">
          <a:xfrm>
            <a:off x="793159" y="67110"/>
            <a:ext cx="5524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67" name="Text Box 157"/>
          <p:cNvSpPr txBox="1">
            <a:spLocks noChangeArrowheads="1"/>
          </p:cNvSpPr>
          <p:nvPr/>
        </p:nvSpPr>
        <p:spPr bwMode="auto">
          <a:xfrm>
            <a:off x="7097828" y="5331049"/>
            <a:ext cx="4786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8" name="Right Triangle 267"/>
          <p:cNvSpPr/>
          <p:nvPr/>
        </p:nvSpPr>
        <p:spPr>
          <a:xfrm>
            <a:off x="2171100" y="3719516"/>
            <a:ext cx="558136" cy="1387297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9" name="Right Triangle 268"/>
          <p:cNvSpPr/>
          <p:nvPr/>
        </p:nvSpPr>
        <p:spPr>
          <a:xfrm>
            <a:off x="3341435" y="950872"/>
            <a:ext cx="1775567" cy="4169465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2255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442" y="1748287"/>
            <a:ext cx="5843697" cy="50697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20408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61269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20408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61269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20408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1269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20408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61269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20408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61269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220408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61269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220408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61269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20408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61269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220408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61269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220408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61269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314316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765366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314316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765366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314316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765366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314316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65366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314316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65366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314316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765366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314316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765366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314316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765366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314316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65366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314316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765366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673454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124504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673454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124504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673454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124504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673454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124504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673454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24504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673454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3124504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2673454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124504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673454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124504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673454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124504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673454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124504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577551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028601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77551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28601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577551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028601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577551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028601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577551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028601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77551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28601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577551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028601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3577551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028601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577551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028601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577551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028601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4483643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934693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4483643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4934693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4483643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4934693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4483643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4934693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483643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934693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483643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4934693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4483643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4934693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483643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934693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4483643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4934693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4483643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4934693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Line 106"/>
          <p:cNvSpPr>
            <a:spLocks noChangeShapeType="1"/>
          </p:cNvSpPr>
          <p:nvPr/>
        </p:nvSpPr>
        <p:spPr bwMode="auto">
          <a:xfrm flipH="1">
            <a:off x="771458" y="6098782"/>
            <a:ext cx="488770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7" name="Line 107"/>
          <p:cNvSpPr>
            <a:spLocks noChangeShapeType="1"/>
          </p:cNvSpPr>
          <p:nvPr/>
        </p:nvSpPr>
        <p:spPr bwMode="auto">
          <a:xfrm>
            <a:off x="861269" y="2143938"/>
            <a:ext cx="0" cy="4030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Box 108"/>
          <p:cNvSpPr txBox="1">
            <a:spLocks noChangeArrowheads="1"/>
          </p:cNvSpPr>
          <p:nvPr/>
        </p:nvSpPr>
        <p:spPr bwMode="auto">
          <a:xfrm>
            <a:off x="560695" y="607563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  <a:endParaRPr lang="en-GB" dirty="0"/>
          </a:p>
        </p:txBody>
      </p:sp>
      <p:sp>
        <p:nvSpPr>
          <p:cNvPr id="109" name="Text Box 109"/>
          <p:cNvSpPr txBox="1">
            <a:spLocks noChangeArrowheads="1"/>
          </p:cNvSpPr>
          <p:nvPr/>
        </p:nvSpPr>
        <p:spPr bwMode="auto">
          <a:xfrm>
            <a:off x="1118728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10" name="Text Box 110"/>
          <p:cNvSpPr txBox="1">
            <a:spLocks noChangeArrowheads="1"/>
          </p:cNvSpPr>
          <p:nvPr/>
        </p:nvSpPr>
        <p:spPr bwMode="auto">
          <a:xfrm>
            <a:off x="1571773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11" name="Text Box 111"/>
          <p:cNvSpPr txBox="1">
            <a:spLocks noChangeArrowheads="1"/>
          </p:cNvSpPr>
          <p:nvPr/>
        </p:nvSpPr>
        <p:spPr bwMode="auto">
          <a:xfrm>
            <a:off x="2024820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12" name="Text Box 112"/>
          <p:cNvSpPr txBox="1">
            <a:spLocks noChangeArrowheads="1"/>
          </p:cNvSpPr>
          <p:nvPr/>
        </p:nvSpPr>
        <p:spPr bwMode="auto">
          <a:xfrm>
            <a:off x="2477865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13" name="Text Box 113"/>
          <p:cNvSpPr txBox="1">
            <a:spLocks noChangeArrowheads="1"/>
          </p:cNvSpPr>
          <p:nvPr/>
        </p:nvSpPr>
        <p:spPr bwMode="auto">
          <a:xfrm>
            <a:off x="2930912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14" name="Text Box 114"/>
          <p:cNvSpPr txBox="1">
            <a:spLocks noChangeArrowheads="1"/>
          </p:cNvSpPr>
          <p:nvPr/>
        </p:nvSpPr>
        <p:spPr bwMode="auto">
          <a:xfrm>
            <a:off x="3381963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3835008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16" name="Text Box 116"/>
          <p:cNvSpPr txBox="1">
            <a:spLocks noChangeArrowheads="1"/>
          </p:cNvSpPr>
          <p:nvPr/>
        </p:nvSpPr>
        <p:spPr bwMode="auto">
          <a:xfrm>
            <a:off x="4288055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17" name="Text Box 117"/>
          <p:cNvSpPr txBox="1">
            <a:spLocks noChangeArrowheads="1"/>
          </p:cNvSpPr>
          <p:nvPr/>
        </p:nvSpPr>
        <p:spPr bwMode="auto">
          <a:xfrm>
            <a:off x="4741100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18" name="Text Box 118"/>
          <p:cNvSpPr txBox="1">
            <a:spLocks noChangeArrowheads="1"/>
          </p:cNvSpPr>
          <p:nvPr/>
        </p:nvSpPr>
        <p:spPr bwMode="auto">
          <a:xfrm>
            <a:off x="5112319" y="6098782"/>
            <a:ext cx="55084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19" name="Text Box 119"/>
          <p:cNvSpPr txBox="1">
            <a:spLocks noChangeArrowheads="1"/>
          </p:cNvSpPr>
          <p:nvPr/>
        </p:nvSpPr>
        <p:spPr bwMode="auto">
          <a:xfrm>
            <a:off x="525970" y="5583299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20" name="Text Box 120"/>
          <p:cNvSpPr txBox="1">
            <a:spLocks noChangeArrowheads="1"/>
          </p:cNvSpPr>
          <p:nvPr/>
        </p:nvSpPr>
        <p:spPr bwMode="auto">
          <a:xfrm>
            <a:off x="525970" y="5202735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21" name="Text Box 121"/>
          <p:cNvSpPr txBox="1">
            <a:spLocks noChangeArrowheads="1"/>
          </p:cNvSpPr>
          <p:nvPr/>
        </p:nvSpPr>
        <p:spPr bwMode="auto">
          <a:xfrm>
            <a:off x="525970" y="4823847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22" name="Text Box 122"/>
          <p:cNvSpPr txBox="1">
            <a:spLocks noChangeArrowheads="1"/>
          </p:cNvSpPr>
          <p:nvPr/>
        </p:nvSpPr>
        <p:spPr bwMode="auto">
          <a:xfrm>
            <a:off x="525970" y="4443283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23" name="Text Box 123"/>
          <p:cNvSpPr txBox="1">
            <a:spLocks noChangeArrowheads="1"/>
          </p:cNvSpPr>
          <p:nvPr/>
        </p:nvSpPr>
        <p:spPr bwMode="auto">
          <a:xfrm>
            <a:off x="525970" y="4062719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24" name="Text Box 124"/>
          <p:cNvSpPr txBox="1">
            <a:spLocks noChangeArrowheads="1"/>
          </p:cNvSpPr>
          <p:nvPr/>
        </p:nvSpPr>
        <p:spPr bwMode="auto">
          <a:xfrm>
            <a:off x="525970" y="3682154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25" name="Text Box 125"/>
          <p:cNvSpPr txBox="1">
            <a:spLocks noChangeArrowheads="1"/>
          </p:cNvSpPr>
          <p:nvPr/>
        </p:nvSpPr>
        <p:spPr bwMode="auto">
          <a:xfrm>
            <a:off x="525970" y="330326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26" name="Text Box 126"/>
          <p:cNvSpPr txBox="1">
            <a:spLocks noChangeArrowheads="1"/>
          </p:cNvSpPr>
          <p:nvPr/>
        </p:nvSpPr>
        <p:spPr bwMode="auto">
          <a:xfrm>
            <a:off x="525970" y="2922708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27" name="Text Box 127"/>
          <p:cNvSpPr txBox="1">
            <a:spLocks noChangeArrowheads="1"/>
          </p:cNvSpPr>
          <p:nvPr/>
        </p:nvSpPr>
        <p:spPr bwMode="auto">
          <a:xfrm>
            <a:off x="525970" y="2542139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28" name="Text Box 128"/>
          <p:cNvSpPr txBox="1">
            <a:spLocks noChangeArrowheads="1"/>
          </p:cNvSpPr>
          <p:nvPr/>
        </p:nvSpPr>
        <p:spPr bwMode="auto">
          <a:xfrm>
            <a:off x="455110" y="2161578"/>
            <a:ext cx="550840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29" name="Line 142"/>
          <p:cNvSpPr>
            <a:spLocks noChangeShapeType="1"/>
          </p:cNvSpPr>
          <p:nvPr/>
        </p:nvSpPr>
        <p:spPr bwMode="auto">
          <a:xfrm flipV="1">
            <a:off x="861268" y="1768626"/>
            <a:ext cx="2570921" cy="4330153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Line 151"/>
          <p:cNvSpPr>
            <a:spLocks noChangeShapeType="1"/>
          </p:cNvSpPr>
          <p:nvPr/>
        </p:nvSpPr>
        <p:spPr bwMode="auto">
          <a:xfrm flipV="1">
            <a:off x="861268" y="4287335"/>
            <a:ext cx="4543179" cy="1811449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1" name="Line 155"/>
          <p:cNvSpPr>
            <a:spLocks noChangeShapeType="1"/>
          </p:cNvSpPr>
          <p:nvPr/>
        </p:nvSpPr>
        <p:spPr bwMode="auto">
          <a:xfrm flipV="1">
            <a:off x="861269" y="5126415"/>
            <a:ext cx="4693496" cy="972365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Box 156"/>
          <p:cNvSpPr txBox="1">
            <a:spLocks noChangeArrowheads="1"/>
          </p:cNvSpPr>
          <p:nvPr/>
        </p:nvSpPr>
        <p:spPr bwMode="auto">
          <a:xfrm>
            <a:off x="736857" y="1796513"/>
            <a:ext cx="433073" cy="3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133" name="Text Box 157"/>
          <p:cNvSpPr txBox="1">
            <a:spLocks noChangeArrowheads="1"/>
          </p:cNvSpPr>
          <p:nvPr/>
        </p:nvSpPr>
        <p:spPr bwMode="auto">
          <a:xfrm>
            <a:off x="5643199" y="5908500"/>
            <a:ext cx="37521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34" name="Right Triangle 133"/>
          <p:cNvSpPr/>
          <p:nvPr/>
        </p:nvSpPr>
        <p:spPr>
          <a:xfrm>
            <a:off x="1780856" y="4605865"/>
            <a:ext cx="925672" cy="1121381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5" name="Right Triangle 134"/>
          <p:cNvSpPr/>
          <p:nvPr/>
        </p:nvSpPr>
        <p:spPr>
          <a:xfrm>
            <a:off x="2670867" y="3091573"/>
            <a:ext cx="1790583" cy="2254045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7" name="Oval 136"/>
          <p:cNvSpPr/>
          <p:nvPr/>
        </p:nvSpPr>
        <p:spPr>
          <a:xfrm>
            <a:off x="766858" y="5990629"/>
            <a:ext cx="168886" cy="192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/>
          <p:cNvSpPr/>
          <p:nvPr/>
        </p:nvSpPr>
        <p:spPr>
          <a:xfrm>
            <a:off x="1694416" y="5615117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8" name="Group 147"/>
          <p:cNvGrpSpPr/>
          <p:nvPr/>
        </p:nvGrpSpPr>
        <p:grpSpPr>
          <a:xfrm>
            <a:off x="6506392" y="4429627"/>
            <a:ext cx="905168" cy="179277"/>
            <a:chOff x="6948235" y="1084045"/>
            <a:chExt cx="905168" cy="179277"/>
          </a:xfrm>
        </p:grpSpPr>
        <p:sp>
          <p:nvSpPr>
            <p:cNvPr id="149" name="Oval 148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4"/>
          <p:cNvGrpSpPr>
            <a:grpSpLocks/>
          </p:cNvGrpSpPr>
          <p:nvPr/>
        </p:nvGrpSpPr>
        <p:grpSpPr bwMode="auto">
          <a:xfrm>
            <a:off x="8037486" y="4063867"/>
            <a:ext cx="651446" cy="928688"/>
            <a:chOff x="0" y="0"/>
            <a:chExt cx="363" cy="571"/>
          </a:xfrm>
        </p:grpSpPr>
        <p:sp>
          <p:nvSpPr>
            <p:cNvPr id="154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55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1</a:t>
              </a:r>
              <a:endParaRPr lang="en-GB" altLang="en-US" sz="2400" dirty="0"/>
            </a:p>
          </p:txBody>
        </p:sp>
        <p:sp>
          <p:nvSpPr>
            <p:cNvPr id="15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2</a:t>
              </a:r>
              <a:endParaRPr lang="en-GB" altLang="en-US" sz="2400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8913006" y="4153130"/>
            <a:ext cx="1440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2 =</a:t>
            </a:r>
          </a:p>
        </p:txBody>
      </p:sp>
      <p:grpSp>
        <p:nvGrpSpPr>
          <p:cNvPr id="159" name="Group 4"/>
          <p:cNvGrpSpPr>
            <a:grpSpLocks/>
          </p:cNvGrpSpPr>
          <p:nvPr/>
        </p:nvGrpSpPr>
        <p:grpSpPr bwMode="auto">
          <a:xfrm>
            <a:off x="10353328" y="4043581"/>
            <a:ext cx="651446" cy="928688"/>
            <a:chOff x="0" y="0"/>
            <a:chExt cx="363" cy="571"/>
          </a:xfrm>
        </p:grpSpPr>
        <p:sp>
          <p:nvSpPr>
            <p:cNvPr id="160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 b="1"/>
            </a:p>
          </p:txBody>
        </p:sp>
        <p:sp>
          <p:nvSpPr>
            <p:cNvPr id="161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b="1" dirty="0"/>
                <a:t>2</a:t>
              </a:r>
              <a:endParaRPr lang="en-GB" altLang="en-US" sz="2400" b="1" dirty="0"/>
            </a:p>
          </p:txBody>
        </p:sp>
        <p:sp>
          <p:nvSpPr>
            <p:cNvPr id="16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b="1" dirty="0"/>
                <a:t>4</a:t>
              </a:r>
              <a:endParaRPr lang="en-GB" altLang="en-US" sz="2400" b="1" dirty="0"/>
            </a:p>
          </p:txBody>
        </p:sp>
      </p:grpSp>
      <p:sp>
        <p:nvSpPr>
          <p:cNvPr id="163" name="Oval 162"/>
          <p:cNvSpPr/>
          <p:nvPr/>
        </p:nvSpPr>
        <p:spPr>
          <a:xfrm>
            <a:off x="2597365" y="5269760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TextBox 163"/>
          <p:cNvSpPr txBox="1"/>
          <p:nvPr/>
        </p:nvSpPr>
        <p:spPr>
          <a:xfrm>
            <a:off x="5891295" y="1589767"/>
            <a:ext cx="60434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Enlarge shape </a:t>
            </a:r>
            <a:r>
              <a:rPr lang="en-GB" sz="3600" b="1" dirty="0"/>
              <a:t>A</a:t>
            </a:r>
          </a:p>
          <a:p>
            <a:pPr algn="ctr"/>
            <a:r>
              <a:rPr lang="en-GB" sz="3600" dirty="0"/>
              <a:t>Scale factor of 2</a:t>
            </a:r>
          </a:p>
          <a:p>
            <a:pPr algn="ctr"/>
            <a:r>
              <a:rPr lang="en-GB" sz="3600" dirty="0"/>
              <a:t>Centre of enlargement of (0,0)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9961421" y="3588364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87792" y="226229"/>
            <a:ext cx="101274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Locating your new position.</a:t>
            </a:r>
          </a:p>
        </p:txBody>
      </p:sp>
    </p:spTree>
    <p:extLst>
      <p:ext uri="{BB962C8B-B14F-4D97-AF65-F5344CB8AC3E}">
        <p14:creationId xmlns:p14="http://schemas.microsoft.com/office/powerpoint/2010/main" val="249206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1" grpId="0" animBg="1"/>
      <p:bldP spid="135" grpId="0" animBg="1"/>
      <p:bldP spid="157" grpId="0"/>
      <p:bldP spid="163" grpId="0" animBg="1"/>
      <p:bldP spid="1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442" y="1748287"/>
            <a:ext cx="5843697" cy="50697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20408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61269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20408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61269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20408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1269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20408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61269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20408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61269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220408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61269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220408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61269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20408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61269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220408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61269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220408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61269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314316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765366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314316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765366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314316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765366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314316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65366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314316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65366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314316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765366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314316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765366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314316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765366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314316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65366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314316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765366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673454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124504" y="229649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673454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124504" y="267706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673454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124504" y="305762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673454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124504" y="343819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673454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24504" y="381707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673454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3124504" y="4197641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2673454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124504" y="4578206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673454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124504" y="495876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673454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124504" y="5337656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673454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124504" y="57182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577551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028601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77551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28601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577551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028601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577551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028601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577551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028601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77551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28601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577551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028601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3577551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028601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577551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028601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577551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028601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4483643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934693" y="229649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4483643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4934693" y="267706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4483643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4934693" y="305762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4483643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4934693" y="343819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483643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934693" y="381707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483643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4934693" y="4197641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4483643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4934693" y="4578206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483643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934693" y="495876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4483643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4934693" y="5337656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4483643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4934693" y="57182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Line 106"/>
          <p:cNvSpPr>
            <a:spLocks noChangeShapeType="1"/>
          </p:cNvSpPr>
          <p:nvPr/>
        </p:nvSpPr>
        <p:spPr bwMode="auto">
          <a:xfrm flipH="1">
            <a:off x="771458" y="6098782"/>
            <a:ext cx="488770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7" name="Line 107"/>
          <p:cNvSpPr>
            <a:spLocks noChangeShapeType="1"/>
          </p:cNvSpPr>
          <p:nvPr/>
        </p:nvSpPr>
        <p:spPr bwMode="auto">
          <a:xfrm>
            <a:off x="861269" y="2143938"/>
            <a:ext cx="0" cy="4030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Box 108"/>
          <p:cNvSpPr txBox="1">
            <a:spLocks noChangeArrowheads="1"/>
          </p:cNvSpPr>
          <p:nvPr/>
        </p:nvSpPr>
        <p:spPr bwMode="auto">
          <a:xfrm>
            <a:off x="560695" y="607563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  <a:endParaRPr lang="en-GB" dirty="0"/>
          </a:p>
        </p:txBody>
      </p:sp>
      <p:sp>
        <p:nvSpPr>
          <p:cNvPr id="109" name="Text Box 109"/>
          <p:cNvSpPr txBox="1">
            <a:spLocks noChangeArrowheads="1"/>
          </p:cNvSpPr>
          <p:nvPr/>
        </p:nvSpPr>
        <p:spPr bwMode="auto">
          <a:xfrm>
            <a:off x="1118728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10" name="Text Box 110"/>
          <p:cNvSpPr txBox="1">
            <a:spLocks noChangeArrowheads="1"/>
          </p:cNvSpPr>
          <p:nvPr/>
        </p:nvSpPr>
        <p:spPr bwMode="auto">
          <a:xfrm>
            <a:off x="1571773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11" name="Text Box 111"/>
          <p:cNvSpPr txBox="1">
            <a:spLocks noChangeArrowheads="1"/>
          </p:cNvSpPr>
          <p:nvPr/>
        </p:nvSpPr>
        <p:spPr bwMode="auto">
          <a:xfrm>
            <a:off x="2024820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12" name="Text Box 112"/>
          <p:cNvSpPr txBox="1">
            <a:spLocks noChangeArrowheads="1"/>
          </p:cNvSpPr>
          <p:nvPr/>
        </p:nvSpPr>
        <p:spPr bwMode="auto">
          <a:xfrm>
            <a:off x="2477865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13" name="Text Box 113"/>
          <p:cNvSpPr txBox="1">
            <a:spLocks noChangeArrowheads="1"/>
          </p:cNvSpPr>
          <p:nvPr/>
        </p:nvSpPr>
        <p:spPr bwMode="auto">
          <a:xfrm>
            <a:off x="2930912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14" name="Text Box 114"/>
          <p:cNvSpPr txBox="1">
            <a:spLocks noChangeArrowheads="1"/>
          </p:cNvSpPr>
          <p:nvPr/>
        </p:nvSpPr>
        <p:spPr bwMode="auto">
          <a:xfrm>
            <a:off x="3381963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3835008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16" name="Text Box 116"/>
          <p:cNvSpPr txBox="1">
            <a:spLocks noChangeArrowheads="1"/>
          </p:cNvSpPr>
          <p:nvPr/>
        </p:nvSpPr>
        <p:spPr bwMode="auto">
          <a:xfrm>
            <a:off x="4288055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17" name="Text Box 117"/>
          <p:cNvSpPr txBox="1">
            <a:spLocks noChangeArrowheads="1"/>
          </p:cNvSpPr>
          <p:nvPr/>
        </p:nvSpPr>
        <p:spPr bwMode="auto">
          <a:xfrm>
            <a:off x="4741100" y="609878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18" name="Text Box 118"/>
          <p:cNvSpPr txBox="1">
            <a:spLocks noChangeArrowheads="1"/>
          </p:cNvSpPr>
          <p:nvPr/>
        </p:nvSpPr>
        <p:spPr bwMode="auto">
          <a:xfrm>
            <a:off x="5112319" y="6098782"/>
            <a:ext cx="55084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19" name="Text Box 119"/>
          <p:cNvSpPr txBox="1">
            <a:spLocks noChangeArrowheads="1"/>
          </p:cNvSpPr>
          <p:nvPr/>
        </p:nvSpPr>
        <p:spPr bwMode="auto">
          <a:xfrm>
            <a:off x="525970" y="5583299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20" name="Text Box 120"/>
          <p:cNvSpPr txBox="1">
            <a:spLocks noChangeArrowheads="1"/>
          </p:cNvSpPr>
          <p:nvPr/>
        </p:nvSpPr>
        <p:spPr bwMode="auto">
          <a:xfrm>
            <a:off x="525970" y="5202735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21" name="Text Box 121"/>
          <p:cNvSpPr txBox="1">
            <a:spLocks noChangeArrowheads="1"/>
          </p:cNvSpPr>
          <p:nvPr/>
        </p:nvSpPr>
        <p:spPr bwMode="auto">
          <a:xfrm>
            <a:off x="525970" y="4823847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22" name="Text Box 122"/>
          <p:cNvSpPr txBox="1">
            <a:spLocks noChangeArrowheads="1"/>
          </p:cNvSpPr>
          <p:nvPr/>
        </p:nvSpPr>
        <p:spPr bwMode="auto">
          <a:xfrm>
            <a:off x="525970" y="4443283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23" name="Text Box 123"/>
          <p:cNvSpPr txBox="1">
            <a:spLocks noChangeArrowheads="1"/>
          </p:cNvSpPr>
          <p:nvPr/>
        </p:nvSpPr>
        <p:spPr bwMode="auto">
          <a:xfrm>
            <a:off x="525970" y="4062719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24" name="Text Box 124"/>
          <p:cNvSpPr txBox="1">
            <a:spLocks noChangeArrowheads="1"/>
          </p:cNvSpPr>
          <p:nvPr/>
        </p:nvSpPr>
        <p:spPr bwMode="auto">
          <a:xfrm>
            <a:off x="525970" y="3682154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25" name="Text Box 125"/>
          <p:cNvSpPr txBox="1">
            <a:spLocks noChangeArrowheads="1"/>
          </p:cNvSpPr>
          <p:nvPr/>
        </p:nvSpPr>
        <p:spPr bwMode="auto">
          <a:xfrm>
            <a:off x="525970" y="330326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26" name="Text Box 126"/>
          <p:cNvSpPr txBox="1">
            <a:spLocks noChangeArrowheads="1"/>
          </p:cNvSpPr>
          <p:nvPr/>
        </p:nvSpPr>
        <p:spPr bwMode="auto">
          <a:xfrm>
            <a:off x="525970" y="2922708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27" name="Text Box 127"/>
          <p:cNvSpPr txBox="1">
            <a:spLocks noChangeArrowheads="1"/>
          </p:cNvSpPr>
          <p:nvPr/>
        </p:nvSpPr>
        <p:spPr bwMode="auto">
          <a:xfrm>
            <a:off x="525970" y="2542139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28" name="Text Box 128"/>
          <p:cNvSpPr txBox="1">
            <a:spLocks noChangeArrowheads="1"/>
          </p:cNvSpPr>
          <p:nvPr/>
        </p:nvSpPr>
        <p:spPr bwMode="auto">
          <a:xfrm>
            <a:off x="455110" y="2161578"/>
            <a:ext cx="550840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29" name="Line 142"/>
          <p:cNvSpPr>
            <a:spLocks noChangeShapeType="1"/>
          </p:cNvSpPr>
          <p:nvPr/>
        </p:nvSpPr>
        <p:spPr bwMode="auto">
          <a:xfrm flipV="1">
            <a:off x="861268" y="1768626"/>
            <a:ext cx="2570921" cy="4330153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Line 151"/>
          <p:cNvSpPr>
            <a:spLocks noChangeShapeType="1"/>
          </p:cNvSpPr>
          <p:nvPr/>
        </p:nvSpPr>
        <p:spPr bwMode="auto">
          <a:xfrm flipV="1">
            <a:off x="861268" y="4287335"/>
            <a:ext cx="4543179" cy="1811449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1" name="Line 155"/>
          <p:cNvSpPr>
            <a:spLocks noChangeShapeType="1"/>
          </p:cNvSpPr>
          <p:nvPr/>
        </p:nvSpPr>
        <p:spPr bwMode="auto">
          <a:xfrm flipV="1">
            <a:off x="861269" y="5126415"/>
            <a:ext cx="4693496" cy="972365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Box 156"/>
          <p:cNvSpPr txBox="1">
            <a:spLocks noChangeArrowheads="1"/>
          </p:cNvSpPr>
          <p:nvPr/>
        </p:nvSpPr>
        <p:spPr bwMode="auto">
          <a:xfrm>
            <a:off x="736857" y="1796513"/>
            <a:ext cx="433073" cy="3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133" name="Text Box 157"/>
          <p:cNvSpPr txBox="1">
            <a:spLocks noChangeArrowheads="1"/>
          </p:cNvSpPr>
          <p:nvPr/>
        </p:nvSpPr>
        <p:spPr bwMode="auto">
          <a:xfrm>
            <a:off x="5643199" y="5908500"/>
            <a:ext cx="37521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34" name="Right Triangle 133"/>
          <p:cNvSpPr/>
          <p:nvPr/>
        </p:nvSpPr>
        <p:spPr>
          <a:xfrm>
            <a:off x="1780856" y="4605865"/>
            <a:ext cx="925672" cy="1121381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5" name="Right Triangle 134"/>
          <p:cNvSpPr/>
          <p:nvPr/>
        </p:nvSpPr>
        <p:spPr>
          <a:xfrm>
            <a:off x="2670867" y="3091573"/>
            <a:ext cx="1790583" cy="2254045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7" name="Oval 136"/>
          <p:cNvSpPr/>
          <p:nvPr/>
        </p:nvSpPr>
        <p:spPr>
          <a:xfrm>
            <a:off x="766858" y="5990629"/>
            <a:ext cx="168886" cy="192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/>
          <p:cNvSpPr/>
          <p:nvPr/>
        </p:nvSpPr>
        <p:spPr>
          <a:xfrm>
            <a:off x="1694416" y="5615117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8" name="Group 147"/>
          <p:cNvGrpSpPr/>
          <p:nvPr/>
        </p:nvGrpSpPr>
        <p:grpSpPr>
          <a:xfrm>
            <a:off x="6506392" y="4429627"/>
            <a:ext cx="905168" cy="179277"/>
            <a:chOff x="6948235" y="1084045"/>
            <a:chExt cx="905168" cy="179277"/>
          </a:xfrm>
        </p:grpSpPr>
        <p:sp>
          <p:nvSpPr>
            <p:cNvPr id="149" name="Oval 148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4"/>
          <p:cNvGrpSpPr>
            <a:grpSpLocks/>
          </p:cNvGrpSpPr>
          <p:nvPr/>
        </p:nvGrpSpPr>
        <p:grpSpPr bwMode="auto">
          <a:xfrm>
            <a:off x="8037486" y="4063867"/>
            <a:ext cx="651446" cy="928688"/>
            <a:chOff x="0" y="0"/>
            <a:chExt cx="363" cy="571"/>
          </a:xfrm>
        </p:grpSpPr>
        <p:sp>
          <p:nvSpPr>
            <p:cNvPr id="154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55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2</a:t>
              </a:r>
              <a:endParaRPr lang="en-GB" altLang="en-US" sz="2400" dirty="0"/>
            </a:p>
          </p:txBody>
        </p:sp>
        <p:sp>
          <p:nvSpPr>
            <p:cNvPr id="15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4</a:t>
              </a:r>
              <a:endParaRPr lang="en-GB" altLang="en-US" sz="2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/>
              <p:cNvSpPr txBox="1"/>
              <p:nvPr/>
            </p:nvSpPr>
            <p:spPr>
              <a:xfrm>
                <a:off x="8861841" y="3981448"/>
                <a:ext cx="1318577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/>
                  <a:t> =</a:t>
                </a:r>
              </a:p>
            </p:txBody>
          </p:sp>
        </mc:Choice>
        <mc:Fallback xmlns="">
          <p:sp>
            <p:nvSpPr>
              <p:cNvPr id="157" name="TextBox 1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841" y="3981448"/>
                <a:ext cx="1318577" cy="961545"/>
              </a:xfrm>
              <a:prstGeom prst="rect">
                <a:avLst/>
              </a:prstGeom>
              <a:blipFill>
                <a:blip r:embed="rId2"/>
                <a:stretch>
                  <a:fillRect l="-16667" r="-7870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9" name="Group 4"/>
          <p:cNvGrpSpPr>
            <a:grpSpLocks/>
          </p:cNvGrpSpPr>
          <p:nvPr/>
        </p:nvGrpSpPr>
        <p:grpSpPr bwMode="auto">
          <a:xfrm>
            <a:off x="10353328" y="4043581"/>
            <a:ext cx="651446" cy="928688"/>
            <a:chOff x="0" y="0"/>
            <a:chExt cx="363" cy="571"/>
          </a:xfrm>
        </p:grpSpPr>
        <p:sp>
          <p:nvSpPr>
            <p:cNvPr id="160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 b="1"/>
            </a:p>
          </p:txBody>
        </p:sp>
        <p:sp>
          <p:nvSpPr>
            <p:cNvPr id="161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b="1" dirty="0"/>
                <a:t>1</a:t>
              </a:r>
              <a:endParaRPr lang="en-GB" altLang="en-US" sz="2400" b="1" dirty="0"/>
            </a:p>
          </p:txBody>
        </p:sp>
        <p:sp>
          <p:nvSpPr>
            <p:cNvPr id="16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2400" b="1" dirty="0"/>
                <a:t>2</a:t>
              </a:r>
            </a:p>
          </p:txBody>
        </p:sp>
      </p:grpSp>
      <p:sp>
        <p:nvSpPr>
          <p:cNvPr id="163" name="Oval 162"/>
          <p:cNvSpPr/>
          <p:nvPr/>
        </p:nvSpPr>
        <p:spPr>
          <a:xfrm>
            <a:off x="2597365" y="5269760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5891295" y="1486068"/>
                <a:ext cx="6043421" cy="2032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Enlarge shape </a:t>
                </a:r>
                <a:r>
                  <a:rPr lang="en-GB" sz="3600" b="1" dirty="0"/>
                  <a:t>B</a:t>
                </a:r>
              </a:p>
              <a:p>
                <a:pPr algn="ctr"/>
                <a:r>
                  <a:rPr lang="en-GB" sz="3600" dirty="0"/>
                  <a:t>Scale factor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Centre of enlargement of (0,0)</a:t>
                </a:r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1295" y="1486068"/>
                <a:ext cx="6043421" cy="2032801"/>
              </a:xfrm>
              <a:prstGeom prst="rect">
                <a:avLst/>
              </a:prstGeom>
              <a:blipFill>
                <a:blip r:embed="rId3"/>
                <a:stretch>
                  <a:fillRect l="-1210" t="-4805" r="-1109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5" name="TextBox 164"/>
          <p:cNvSpPr txBox="1"/>
          <p:nvPr/>
        </p:nvSpPr>
        <p:spPr>
          <a:xfrm>
            <a:off x="9961421" y="3588364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87792" y="226229"/>
            <a:ext cx="101274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Locating your new position.</a:t>
            </a:r>
          </a:p>
        </p:txBody>
      </p:sp>
    </p:spTree>
    <p:extLst>
      <p:ext uri="{BB962C8B-B14F-4D97-AF65-F5344CB8AC3E}">
        <p14:creationId xmlns:p14="http://schemas.microsoft.com/office/powerpoint/2010/main" val="373324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1" grpId="0" animBg="1"/>
      <p:bldP spid="134" grpId="0" animBg="1"/>
      <p:bldP spid="138" grpId="0" animBg="1"/>
      <p:bldP spid="157" grpId="0"/>
      <p:bldP spid="1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09489" y="1676243"/>
            <a:ext cx="5843697" cy="50697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25455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66316" y="222445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425455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66316" y="26050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425455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66316" y="298558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425455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66316" y="336614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425455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066316" y="374503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425455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066316" y="412559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425455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066316" y="4506162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425455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066316" y="488672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425455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066316" y="526561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425455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066316" y="564617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519363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970413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519363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970413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519363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970413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519363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970413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519363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970413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519363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970413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519363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970413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519363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970413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519363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970413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519363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970413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878501" y="222445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329551" y="222445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878501" y="26050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329551" y="260501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878501" y="298558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329551" y="298558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878501" y="336614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329551" y="336614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878501" y="374503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329551" y="3745033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878501" y="412559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3329551" y="412559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2878501" y="4506162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329551" y="4506162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878501" y="488672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329551" y="4886725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878501" y="526561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329551" y="5265612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878501" y="564617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329551" y="564617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782598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233648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782598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233648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782598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233648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782598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233648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82598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233648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782598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233648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782598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233648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3782598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233648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782598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233648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782598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233648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4688690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139740" y="222445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4688690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5139740" y="260501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4688690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5139740" y="298558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4688690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5139740" y="336614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688690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139740" y="3745033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688690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5139740" y="412559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4688690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5139740" y="4506162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688690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5139740" y="4886725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4688690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5139740" y="5265612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4688690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5139740" y="564617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Line 106"/>
          <p:cNvSpPr>
            <a:spLocks noChangeShapeType="1"/>
          </p:cNvSpPr>
          <p:nvPr/>
        </p:nvSpPr>
        <p:spPr bwMode="auto">
          <a:xfrm flipH="1">
            <a:off x="976505" y="6026738"/>
            <a:ext cx="488770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7" name="Line 107"/>
          <p:cNvSpPr>
            <a:spLocks noChangeShapeType="1"/>
          </p:cNvSpPr>
          <p:nvPr/>
        </p:nvSpPr>
        <p:spPr bwMode="auto">
          <a:xfrm>
            <a:off x="1066316" y="2071894"/>
            <a:ext cx="0" cy="4030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Box 108"/>
          <p:cNvSpPr txBox="1">
            <a:spLocks noChangeArrowheads="1"/>
          </p:cNvSpPr>
          <p:nvPr/>
        </p:nvSpPr>
        <p:spPr bwMode="auto">
          <a:xfrm>
            <a:off x="765742" y="600358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  <a:endParaRPr lang="en-GB" dirty="0"/>
          </a:p>
        </p:txBody>
      </p:sp>
      <p:sp>
        <p:nvSpPr>
          <p:cNvPr id="109" name="Text Box 109"/>
          <p:cNvSpPr txBox="1">
            <a:spLocks noChangeArrowheads="1"/>
          </p:cNvSpPr>
          <p:nvPr/>
        </p:nvSpPr>
        <p:spPr bwMode="auto">
          <a:xfrm>
            <a:off x="1323775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10" name="Text Box 110"/>
          <p:cNvSpPr txBox="1">
            <a:spLocks noChangeArrowheads="1"/>
          </p:cNvSpPr>
          <p:nvPr/>
        </p:nvSpPr>
        <p:spPr bwMode="auto">
          <a:xfrm>
            <a:off x="1776820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11" name="Text Box 111"/>
          <p:cNvSpPr txBox="1">
            <a:spLocks noChangeArrowheads="1"/>
          </p:cNvSpPr>
          <p:nvPr/>
        </p:nvSpPr>
        <p:spPr bwMode="auto">
          <a:xfrm>
            <a:off x="2229867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12" name="Text Box 112"/>
          <p:cNvSpPr txBox="1">
            <a:spLocks noChangeArrowheads="1"/>
          </p:cNvSpPr>
          <p:nvPr/>
        </p:nvSpPr>
        <p:spPr bwMode="auto">
          <a:xfrm>
            <a:off x="2682912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13" name="Text Box 113"/>
          <p:cNvSpPr txBox="1">
            <a:spLocks noChangeArrowheads="1"/>
          </p:cNvSpPr>
          <p:nvPr/>
        </p:nvSpPr>
        <p:spPr bwMode="auto">
          <a:xfrm>
            <a:off x="3135959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14" name="Text Box 114"/>
          <p:cNvSpPr txBox="1">
            <a:spLocks noChangeArrowheads="1"/>
          </p:cNvSpPr>
          <p:nvPr/>
        </p:nvSpPr>
        <p:spPr bwMode="auto">
          <a:xfrm>
            <a:off x="3587010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4040055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16" name="Text Box 116"/>
          <p:cNvSpPr txBox="1">
            <a:spLocks noChangeArrowheads="1"/>
          </p:cNvSpPr>
          <p:nvPr/>
        </p:nvSpPr>
        <p:spPr bwMode="auto">
          <a:xfrm>
            <a:off x="4493102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17" name="Text Box 117"/>
          <p:cNvSpPr txBox="1">
            <a:spLocks noChangeArrowheads="1"/>
          </p:cNvSpPr>
          <p:nvPr/>
        </p:nvSpPr>
        <p:spPr bwMode="auto">
          <a:xfrm>
            <a:off x="4946147" y="6026738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18" name="Text Box 118"/>
          <p:cNvSpPr txBox="1">
            <a:spLocks noChangeArrowheads="1"/>
          </p:cNvSpPr>
          <p:nvPr/>
        </p:nvSpPr>
        <p:spPr bwMode="auto">
          <a:xfrm>
            <a:off x="5317366" y="6026738"/>
            <a:ext cx="55084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19" name="Text Box 119"/>
          <p:cNvSpPr txBox="1">
            <a:spLocks noChangeArrowheads="1"/>
          </p:cNvSpPr>
          <p:nvPr/>
        </p:nvSpPr>
        <p:spPr bwMode="auto">
          <a:xfrm>
            <a:off x="731017" y="5511255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20" name="Text Box 120"/>
          <p:cNvSpPr txBox="1">
            <a:spLocks noChangeArrowheads="1"/>
          </p:cNvSpPr>
          <p:nvPr/>
        </p:nvSpPr>
        <p:spPr bwMode="auto">
          <a:xfrm>
            <a:off x="731017" y="5130691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21" name="Text Box 121"/>
          <p:cNvSpPr txBox="1">
            <a:spLocks noChangeArrowheads="1"/>
          </p:cNvSpPr>
          <p:nvPr/>
        </p:nvSpPr>
        <p:spPr bwMode="auto">
          <a:xfrm>
            <a:off x="731017" y="4751803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22" name="Text Box 122"/>
          <p:cNvSpPr txBox="1">
            <a:spLocks noChangeArrowheads="1"/>
          </p:cNvSpPr>
          <p:nvPr/>
        </p:nvSpPr>
        <p:spPr bwMode="auto">
          <a:xfrm>
            <a:off x="731017" y="4371239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23" name="Text Box 123"/>
          <p:cNvSpPr txBox="1">
            <a:spLocks noChangeArrowheads="1"/>
          </p:cNvSpPr>
          <p:nvPr/>
        </p:nvSpPr>
        <p:spPr bwMode="auto">
          <a:xfrm>
            <a:off x="731017" y="3990675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24" name="Text Box 124"/>
          <p:cNvSpPr txBox="1">
            <a:spLocks noChangeArrowheads="1"/>
          </p:cNvSpPr>
          <p:nvPr/>
        </p:nvSpPr>
        <p:spPr bwMode="auto">
          <a:xfrm>
            <a:off x="731017" y="361011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25" name="Text Box 125"/>
          <p:cNvSpPr txBox="1">
            <a:spLocks noChangeArrowheads="1"/>
          </p:cNvSpPr>
          <p:nvPr/>
        </p:nvSpPr>
        <p:spPr bwMode="auto">
          <a:xfrm>
            <a:off x="731017" y="3231224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26" name="Text Box 126"/>
          <p:cNvSpPr txBox="1">
            <a:spLocks noChangeArrowheads="1"/>
          </p:cNvSpPr>
          <p:nvPr/>
        </p:nvSpPr>
        <p:spPr bwMode="auto">
          <a:xfrm>
            <a:off x="731017" y="2850664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27" name="Text Box 127"/>
          <p:cNvSpPr txBox="1">
            <a:spLocks noChangeArrowheads="1"/>
          </p:cNvSpPr>
          <p:nvPr/>
        </p:nvSpPr>
        <p:spPr bwMode="auto">
          <a:xfrm>
            <a:off x="731017" y="2470095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28" name="Text Box 128"/>
          <p:cNvSpPr txBox="1">
            <a:spLocks noChangeArrowheads="1"/>
          </p:cNvSpPr>
          <p:nvPr/>
        </p:nvSpPr>
        <p:spPr bwMode="auto">
          <a:xfrm>
            <a:off x="660157" y="2089534"/>
            <a:ext cx="550840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29" name="Line 142"/>
          <p:cNvSpPr>
            <a:spLocks noChangeShapeType="1"/>
          </p:cNvSpPr>
          <p:nvPr/>
        </p:nvSpPr>
        <p:spPr bwMode="auto">
          <a:xfrm flipV="1">
            <a:off x="1395464" y="1738021"/>
            <a:ext cx="1692756" cy="4183582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Line 151"/>
          <p:cNvSpPr>
            <a:spLocks noChangeShapeType="1"/>
          </p:cNvSpPr>
          <p:nvPr/>
        </p:nvSpPr>
        <p:spPr bwMode="auto">
          <a:xfrm>
            <a:off x="1210996" y="5648806"/>
            <a:ext cx="5119222" cy="19959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Box 156"/>
          <p:cNvSpPr txBox="1">
            <a:spLocks noChangeArrowheads="1"/>
          </p:cNvSpPr>
          <p:nvPr/>
        </p:nvSpPr>
        <p:spPr bwMode="auto">
          <a:xfrm>
            <a:off x="941904" y="1724469"/>
            <a:ext cx="433073" cy="3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133" name="Text Box 157"/>
          <p:cNvSpPr txBox="1">
            <a:spLocks noChangeArrowheads="1"/>
          </p:cNvSpPr>
          <p:nvPr/>
        </p:nvSpPr>
        <p:spPr bwMode="auto">
          <a:xfrm>
            <a:off x="5848246" y="5836456"/>
            <a:ext cx="37521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34" name="Right Triangle 133"/>
          <p:cNvSpPr/>
          <p:nvPr/>
        </p:nvSpPr>
        <p:spPr>
          <a:xfrm>
            <a:off x="1985903" y="4533821"/>
            <a:ext cx="437555" cy="1121381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5" name="Right Triangle 134"/>
          <p:cNvSpPr/>
          <p:nvPr/>
        </p:nvSpPr>
        <p:spPr>
          <a:xfrm>
            <a:off x="2903395" y="2295868"/>
            <a:ext cx="1391968" cy="3370266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7" name="Oval 136"/>
          <p:cNvSpPr/>
          <p:nvPr/>
        </p:nvSpPr>
        <p:spPr>
          <a:xfrm>
            <a:off x="1428493" y="5533009"/>
            <a:ext cx="168886" cy="192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/>
          <p:cNvSpPr/>
          <p:nvPr/>
        </p:nvSpPr>
        <p:spPr>
          <a:xfrm>
            <a:off x="1899463" y="5543073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8" name="Group 147"/>
          <p:cNvGrpSpPr/>
          <p:nvPr/>
        </p:nvGrpSpPr>
        <p:grpSpPr>
          <a:xfrm>
            <a:off x="6746513" y="4618825"/>
            <a:ext cx="905168" cy="179277"/>
            <a:chOff x="6948235" y="1084045"/>
            <a:chExt cx="905168" cy="179277"/>
          </a:xfrm>
        </p:grpSpPr>
        <p:sp>
          <p:nvSpPr>
            <p:cNvPr id="149" name="Oval 148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4"/>
          <p:cNvGrpSpPr>
            <a:grpSpLocks/>
          </p:cNvGrpSpPr>
          <p:nvPr/>
        </p:nvGrpSpPr>
        <p:grpSpPr bwMode="auto">
          <a:xfrm>
            <a:off x="8147470" y="4288681"/>
            <a:ext cx="651446" cy="928688"/>
            <a:chOff x="0" y="0"/>
            <a:chExt cx="363" cy="571"/>
          </a:xfrm>
        </p:grpSpPr>
        <p:sp>
          <p:nvSpPr>
            <p:cNvPr id="154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55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0</a:t>
              </a:r>
              <a:endParaRPr lang="en-GB" altLang="en-US" sz="2400" dirty="0"/>
            </a:p>
          </p:txBody>
        </p:sp>
        <p:sp>
          <p:nvSpPr>
            <p:cNvPr id="15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1</a:t>
              </a:r>
              <a:endParaRPr lang="en-GB" altLang="en-US" sz="2400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9022990" y="4377944"/>
            <a:ext cx="1440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3 =</a:t>
            </a:r>
          </a:p>
        </p:txBody>
      </p:sp>
      <p:grpSp>
        <p:nvGrpSpPr>
          <p:cNvPr id="159" name="Group 4"/>
          <p:cNvGrpSpPr>
            <a:grpSpLocks/>
          </p:cNvGrpSpPr>
          <p:nvPr/>
        </p:nvGrpSpPr>
        <p:grpSpPr bwMode="auto">
          <a:xfrm>
            <a:off x="10463312" y="4268395"/>
            <a:ext cx="651446" cy="979107"/>
            <a:chOff x="0" y="0"/>
            <a:chExt cx="363" cy="602"/>
          </a:xfrm>
        </p:grpSpPr>
        <p:sp>
          <p:nvSpPr>
            <p:cNvPr id="160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200" b="1"/>
            </a:p>
          </p:txBody>
        </p:sp>
        <p:sp>
          <p:nvSpPr>
            <p:cNvPr id="161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0</a:t>
              </a:r>
              <a:endParaRPr lang="en-GB" altLang="en-US" sz="2800" b="1" dirty="0"/>
            </a:p>
          </p:txBody>
        </p:sp>
        <p:sp>
          <p:nvSpPr>
            <p:cNvPr id="16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3</a:t>
              </a:r>
              <a:endParaRPr lang="en-GB" altLang="en-US" sz="2800" b="1" dirty="0"/>
            </a:p>
          </p:txBody>
        </p:sp>
      </p:grpSp>
      <p:sp>
        <p:nvSpPr>
          <p:cNvPr id="163" name="Oval 162"/>
          <p:cNvSpPr/>
          <p:nvPr/>
        </p:nvSpPr>
        <p:spPr>
          <a:xfrm>
            <a:off x="2788729" y="5552801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TextBox 163"/>
          <p:cNvSpPr txBox="1"/>
          <p:nvPr/>
        </p:nvSpPr>
        <p:spPr>
          <a:xfrm>
            <a:off x="5848246" y="1685705"/>
            <a:ext cx="60434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Enlarge shape </a:t>
            </a:r>
            <a:r>
              <a:rPr lang="en-GB" sz="3600" b="1" dirty="0"/>
              <a:t>A</a:t>
            </a:r>
            <a:r>
              <a:rPr lang="en-GB" sz="3600" dirty="0"/>
              <a:t> </a:t>
            </a:r>
          </a:p>
          <a:p>
            <a:pPr algn="ctr"/>
            <a:r>
              <a:rPr lang="en-GB" sz="3600" dirty="0"/>
              <a:t>Scale factor of 3</a:t>
            </a:r>
          </a:p>
          <a:p>
            <a:pPr algn="ctr"/>
            <a:r>
              <a:rPr lang="en-GB" sz="3600" dirty="0"/>
              <a:t>Centre of enlargement of (1,1)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0071405" y="3830849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1087792" y="226229"/>
            <a:ext cx="101274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Locating your new position.</a:t>
            </a:r>
          </a:p>
        </p:txBody>
      </p:sp>
    </p:spTree>
    <p:extLst>
      <p:ext uri="{BB962C8B-B14F-4D97-AF65-F5344CB8AC3E}">
        <p14:creationId xmlns:p14="http://schemas.microsoft.com/office/powerpoint/2010/main" val="39526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5" grpId="0" animBg="1"/>
      <p:bldP spid="157" grpId="0"/>
      <p:bldP spid="163" grpId="0" animBg="1"/>
      <p:bldP spid="1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381" y="266016"/>
            <a:ext cx="1179298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 enlargement is when you make </a:t>
            </a:r>
          </a:p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shape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bigger or smaller!</a:t>
            </a:r>
            <a:r>
              <a:rPr lang="en-US" sz="6000" b="1" dirty="0"/>
              <a:t> </a:t>
            </a:r>
            <a:endParaRPr lang="en-GB" sz="6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9" y="2876204"/>
            <a:ext cx="4837695" cy="3182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999" t="17033" r="6340" b="4724"/>
          <a:stretch/>
        </p:blipFill>
        <p:spPr>
          <a:xfrm>
            <a:off x="6808169" y="2862990"/>
            <a:ext cx="3970667" cy="319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9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6197" y="349144"/>
            <a:ext cx="100029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i="0" u="none" strike="noStrike" dirty="0">
                <a:solidFill>
                  <a:srgbClr val="000000"/>
                </a:solidFill>
                <a:effectLst/>
              </a:rPr>
              <a:t>What is a scale factor</a:t>
            </a:r>
            <a:r>
              <a:rPr lang="en-US" sz="8000" dirty="0">
                <a:solidFill>
                  <a:srgbClr val="000000"/>
                </a:solidFill>
              </a:rPr>
              <a:t>?</a:t>
            </a:r>
            <a:r>
              <a:rPr lang="en-US" sz="8000" dirty="0"/>
              <a:t> </a:t>
            </a:r>
            <a:endParaRPr lang="en-GB" sz="8000" dirty="0"/>
          </a:p>
        </p:txBody>
      </p:sp>
      <p:sp>
        <p:nvSpPr>
          <p:cNvPr id="2" name="TextBox 1"/>
          <p:cNvSpPr txBox="1"/>
          <p:nvPr/>
        </p:nvSpPr>
        <p:spPr>
          <a:xfrm>
            <a:off x="2050474" y="1783495"/>
            <a:ext cx="79525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A scale factor is a </a:t>
            </a:r>
          </a:p>
          <a:p>
            <a:pPr algn="ctr"/>
            <a:r>
              <a:rPr lang="en-GB" sz="8000" dirty="0"/>
              <a:t>multiplier.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0874" y="3230513"/>
            <a:ext cx="1219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15789" y="4134876"/>
            <a:ext cx="430045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0000CC"/>
                </a:solidFill>
              </a:rPr>
              <a:t>0.25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95111" y="3188950"/>
            <a:ext cx="296487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00B050"/>
                </a:solidFill>
              </a:rPr>
              <a:t>1.3</a:t>
            </a:r>
          </a:p>
        </p:txBody>
      </p:sp>
    </p:spTree>
    <p:extLst>
      <p:ext uri="{BB962C8B-B14F-4D97-AF65-F5344CB8AC3E}">
        <p14:creationId xmlns:p14="http://schemas.microsoft.com/office/powerpoint/2010/main" val="368333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228562" y="2976435"/>
            <a:ext cx="433924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0" u="none" strike="noStrike" dirty="0">
                <a:effectLst/>
                <a:latin typeface="Arial" panose="020B0604020202020204" pitchFamily="34" charset="0"/>
              </a:rPr>
              <a:t>The</a:t>
            </a:r>
            <a:r>
              <a:rPr lang="en-US" sz="4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Scale factor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4400" dirty="0"/>
              <a:t> </a:t>
            </a:r>
            <a:endParaRPr lang="en-GB" sz="44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5125391" y="1324169"/>
            <a:ext cx="5945025" cy="5249010"/>
            <a:chOff x="3110841" y="722132"/>
            <a:chExt cx="4767485" cy="4340728"/>
          </a:xfrm>
        </p:grpSpPr>
        <p:grpSp>
          <p:nvGrpSpPr>
            <p:cNvPr id="3" name="Group 2"/>
            <p:cNvGrpSpPr/>
            <p:nvPr/>
          </p:nvGrpSpPr>
          <p:grpSpPr>
            <a:xfrm>
              <a:off x="3110841" y="722132"/>
              <a:ext cx="4767485" cy="4340728"/>
              <a:chOff x="3646195" y="1625740"/>
              <a:chExt cx="4767485" cy="4340728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1625740"/>
                <a:ext cx="4767485" cy="2170364"/>
              </a:xfrm>
              <a:prstGeom prst="rect">
                <a:avLst/>
              </a:prstGeom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3796104"/>
                <a:ext cx="4767485" cy="2170364"/>
              </a:xfrm>
              <a:prstGeom prst="rect">
                <a:avLst/>
              </a:prstGeom>
            </p:spPr>
          </p:pic>
        </p:grpSp>
        <p:sp>
          <p:nvSpPr>
            <p:cNvPr id="131" name="Rectangle 130"/>
            <p:cNvSpPr/>
            <p:nvPr/>
          </p:nvSpPr>
          <p:spPr bwMode="auto">
            <a:xfrm>
              <a:off x="3559218" y="3760795"/>
              <a:ext cx="825496" cy="847996"/>
            </a:xfrm>
            <a:prstGeom prst="rect">
              <a:avLst/>
            </a:prstGeom>
            <a:solidFill>
              <a:srgbClr val="FF6D6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9" name="Rectangle 8"/>
          <p:cNvSpPr/>
          <p:nvPr/>
        </p:nvSpPr>
        <p:spPr bwMode="auto">
          <a:xfrm>
            <a:off x="7316912" y="2903854"/>
            <a:ext cx="3195917" cy="3108651"/>
          </a:xfrm>
          <a:prstGeom prst="rect">
            <a:avLst/>
          </a:prstGeom>
          <a:solidFill>
            <a:srgbClr val="FF6D6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120084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A to B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9006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ctangle 113"/>
              <p:cNvSpPr/>
              <p:nvPr/>
            </p:nvSpPr>
            <p:spPr>
              <a:xfrm>
                <a:off x="228562" y="2976435"/>
                <a:ext cx="4339242" cy="2369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i="0" u="none" strike="noStrike" dirty="0">
                    <a:effectLst/>
                    <a:latin typeface="Arial" panose="020B0604020202020204" pitchFamily="34" charset="0"/>
                  </a:rPr>
                  <a:t>The</a:t>
                </a:r>
                <a:r>
                  <a:rPr lang="en-US" sz="4400" i="0" u="none" strike="noStrike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sz="440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Scale factor </a:t>
                </a: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is</a:t>
                </a:r>
                <a:r>
                  <a:rPr lang="en-US" sz="440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endParaRPr lang="en-GB" sz="4400" dirty="0"/>
              </a:p>
            </p:txBody>
          </p:sp>
        </mc:Choice>
        <mc:Fallback xmlns="">
          <p:sp>
            <p:nvSpPr>
              <p:cNvPr id="114" name="Rectangle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62" y="2976435"/>
                <a:ext cx="4339242" cy="2369880"/>
              </a:xfrm>
              <a:prstGeom prst="rect">
                <a:avLst/>
              </a:prstGeom>
              <a:blipFill>
                <a:blip r:embed="rId2"/>
                <a:stretch>
                  <a:fillRect l="-4916" t="-5398" r="-80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5" name="Group 114"/>
          <p:cNvGrpSpPr/>
          <p:nvPr/>
        </p:nvGrpSpPr>
        <p:grpSpPr>
          <a:xfrm>
            <a:off x="5125391" y="1324169"/>
            <a:ext cx="5945025" cy="5249010"/>
            <a:chOff x="3110841" y="722132"/>
            <a:chExt cx="4767485" cy="4340728"/>
          </a:xfrm>
        </p:grpSpPr>
        <p:grpSp>
          <p:nvGrpSpPr>
            <p:cNvPr id="3" name="Group 2"/>
            <p:cNvGrpSpPr/>
            <p:nvPr/>
          </p:nvGrpSpPr>
          <p:grpSpPr>
            <a:xfrm>
              <a:off x="3110841" y="722132"/>
              <a:ext cx="4767485" cy="4340728"/>
              <a:chOff x="3646195" y="1625740"/>
              <a:chExt cx="4767485" cy="4340728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6195" y="1625740"/>
                <a:ext cx="4767485" cy="2170364"/>
              </a:xfrm>
              <a:prstGeom prst="rect">
                <a:avLst/>
              </a:prstGeom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46195" y="3796104"/>
                <a:ext cx="4767485" cy="2170364"/>
              </a:xfrm>
              <a:prstGeom prst="rect">
                <a:avLst/>
              </a:prstGeom>
            </p:spPr>
          </p:pic>
        </p:grpSp>
        <p:sp>
          <p:nvSpPr>
            <p:cNvPr id="131" name="Rectangle 130"/>
            <p:cNvSpPr/>
            <p:nvPr/>
          </p:nvSpPr>
          <p:spPr bwMode="auto">
            <a:xfrm>
              <a:off x="3559218" y="3760795"/>
              <a:ext cx="825496" cy="84799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9" name="Rectangle 8"/>
          <p:cNvSpPr/>
          <p:nvPr/>
        </p:nvSpPr>
        <p:spPr bwMode="auto">
          <a:xfrm>
            <a:off x="7316912" y="2903854"/>
            <a:ext cx="3195917" cy="31086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120084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dirty="0">
                <a:solidFill>
                  <a:srgbClr val="000000"/>
                </a:solidFill>
              </a:rPr>
              <a:t>B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 to A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21445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159456" y="2821264"/>
            <a:ext cx="43392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0" u="none" strike="noStrike" dirty="0">
                <a:effectLst/>
                <a:latin typeface="Arial" panose="020B0604020202020204" pitchFamily="34" charset="0"/>
              </a:rPr>
              <a:t>The</a:t>
            </a:r>
            <a:r>
              <a:rPr lang="en-US" sz="4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Scale factor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½</a:t>
            </a:r>
            <a:r>
              <a:rPr lang="en-US" sz="6600" b="1" dirty="0"/>
              <a:t> </a:t>
            </a:r>
            <a:endParaRPr lang="en-GB" sz="6600" b="1" dirty="0"/>
          </a:p>
        </p:txBody>
      </p:sp>
      <p:sp>
        <p:nvSpPr>
          <p:cNvPr id="10" name="Rectangle 9"/>
          <p:cNvSpPr/>
          <p:nvPr/>
        </p:nvSpPr>
        <p:spPr>
          <a:xfrm>
            <a:off x="404553" y="25730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A to B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4815782" y="1089580"/>
            <a:ext cx="6742965" cy="5591069"/>
            <a:chOff x="3110841" y="722132"/>
            <a:chExt cx="4767485" cy="4340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110841" y="722132"/>
              <a:ext cx="4767485" cy="4340728"/>
              <a:chOff x="3646195" y="1625740"/>
              <a:chExt cx="4767485" cy="4340728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1625740"/>
                <a:ext cx="4767485" cy="217036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3796104"/>
                <a:ext cx="4767485" cy="2170364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 bwMode="auto">
            <a:xfrm>
              <a:off x="3559218" y="1177721"/>
              <a:ext cx="1739999" cy="3431071"/>
            </a:xfrm>
            <a:prstGeom prst="rect">
              <a:avLst/>
            </a:prstGeom>
            <a:solidFill>
              <a:srgbClr val="B17ED8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9091572" y="3885113"/>
            <a:ext cx="1208493" cy="2210673"/>
          </a:xfrm>
          <a:prstGeom prst="rect">
            <a:avLst/>
          </a:prstGeom>
          <a:solidFill>
            <a:srgbClr val="B17ED8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0774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159456" y="2821264"/>
            <a:ext cx="43392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0" u="none" strike="noStrike" dirty="0">
                <a:effectLst/>
                <a:latin typeface="Arial" panose="020B0604020202020204" pitchFamily="34" charset="0"/>
              </a:rPr>
              <a:t>The</a:t>
            </a:r>
            <a:r>
              <a:rPr lang="en-US" sz="4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Scale factor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6600" b="1" dirty="0"/>
              <a:t> </a:t>
            </a:r>
            <a:endParaRPr lang="en-GB" sz="6600" b="1" dirty="0"/>
          </a:p>
        </p:txBody>
      </p:sp>
      <p:sp>
        <p:nvSpPr>
          <p:cNvPr id="10" name="Rectangle 9"/>
          <p:cNvSpPr/>
          <p:nvPr/>
        </p:nvSpPr>
        <p:spPr>
          <a:xfrm>
            <a:off x="404553" y="25730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dirty="0">
                <a:solidFill>
                  <a:srgbClr val="000000"/>
                </a:solidFill>
              </a:rPr>
              <a:t>B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 to A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4815782" y="1089580"/>
            <a:ext cx="6742965" cy="5591069"/>
            <a:chOff x="3110841" y="722132"/>
            <a:chExt cx="4767485" cy="4340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110841" y="722132"/>
              <a:ext cx="4767485" cy="4340728"/>
              <a:chOff x="3646195" y="1625740"/>
              <a:chExt cx="4767485" cy="4340728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1625740"/>
                <a:ext cx="4767485" cy="217036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46195" y="3796104"/>
                <a:ext cx="4767485" cy="2170364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 bwMode="auto">
            <a:xfrm>
              <a:off x="3559218" y="1189822"/>
              <a:ext cx="1684812" cy="3418969"/>
            </a:xfrm>
            <a:prstGeom prst="rect">
              <a:avLst/>
            </a:prstGeom>
            <a:solidFill>
              <a:srgbClr val="B17ED8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9091572" y="3885113"/>
            <a:ext cx="1208493" cy="2210673"/>
          </a:xfrm>
          <a:prstGeom prst="rect">
            <a:avLst/>
          </a:prstGeom>
          <a:solidFill>
            <a:srgbClr val="B17ED8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567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159456" y="2821264"/>
            <a:ext cx="43392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0" u="none" strike="noStrike" dirty="0">
                <a:effectLst/>
                <a:latin typeface="Arial" panose="020B0604020202020204" pitchFamily="34" charset="0"/>
              </a:rPr>
              <a:t>The</a:t>
            </a:r>
            <a:r>
              <a:rPr lang="en-US" sz="4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Scale factor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en-US" sz="44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6600" b="1" dirty="0"/>
              <a:t> </a:t>
            </a:r>
            <a:endParaRPr lang="en-GB" sz="6600" b="1" dirty="0"/>
          </a:p>
        </p:txBody>
      </p:sp>
      <p:sp>
        <p:nvSpPr>
          <p:cNvPr id="10" name="Rectangle 9"/>
          <p:cNvSpPr/>
          <p:nvPr/>
        </p:nvSpPr>
        <p:spPr>
          <a:xfrm>
            <a:off x="404553" y="25730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6000" b="1" dirty="0">
                <a:solidFill>
                  <a:srgbClr val="000000"/>
                </a:solidFill>
              </a:rPr>
              <a:t>A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to </a:t>
            </a:r>
            <a:r>
              <a:rPr lang="en-US" sz="6000" b="1" dirty="0">
                <a:solidFill>
                  <a:srgbClr val="000000"/>
                </a:solidFill>
              </a:rPr>
              <a:t>B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782" y="1089580"/>
            <a:ext cx="6742965" cy="2795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782" y="3885114"/>
            <a:ext cx="6742965" cy="279553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5449951" y="5541818"/>
            <a:ext cx="607256" cy="5539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691376" y="3341717"/>
            <a:ext cx="2984639" cy="27540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243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ectangle 113"/>
              <p:cNvSpPr/>
              <p:nvPr/>
            </p:nvSpPr>
            <p:spPr>
              <a:xfrm>
                <a:off x="159456" y="2821264"/>
                <a:ext cx="4339242" cy="2369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i="0" u="none" strike="noStrike" dirty="0">
                    <a:effectLst/>
                    <a:latin typeface="Arial" panose="020B0604020202020204" pitchFamily="34" charset="0"/>
                  </a:rPr>
                  <a:t>The</a:t>
                </a:r>
                <a:r>
                  <a:rPr lang="en-US" sz="4400" i="0" u="none" strike="noStrike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sz="440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Scale factor </a:t>
                </a: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sz="6600" b="1" dirty="0"/>
                  <a:t> </a:t>
                </a:r>
                <a:endParaRPr lang="en-GB" sz="6600" b="1" dirty="0"/>
              </a:p>
            </p:txBody>
          </p:sp>
        </mc:Choice>
        <mc:Fallback xmlns="">
          <p:sp>
            <p:nvSpPr>
              <p:cNvPr id="114" name="Rectangle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56" y="2821264"/>
                <a:ext cx="4339242" cy="2369880"/>
              </a:xfrm>
              <a:prstGeom prst="rect">
                <a:avLst/>
              </a:prstGeom>
              <a:blipFill>
                <a:blip r:embed="rId2"/>
                <a:stretch>
                  <a:fillRect l="-4916" t="-5656" r="-80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04553" y="25730"/>
            <a:ext cx="112720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i="0" u="none" strike="noStrike" dirty="0">
                <a:solidFill>
                  <a:srgbClr val="000000"/>
                </a:solidFill>
                <a:effectLst/>
              </a:rPr>
              <a:t>What is a scale factor for mapping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6000" b="1" dirty="0">
                <a:solidFill>
                  <a:srgbClr val="000000"/>
                </a:solidFill>
              </a:rPr>
              <a:t>B </a:t>
            </a:r>
            <a:r>
              <a:rPr lang="en-US" sz="6000" b="1" i="0" u="none" strike="noStrike" dirty="0">
                <a:solidFill>
                  <a:srgbClr val="000000"/>
                </a:solidFill>
                <a:effectLst/>
              </a:rPr>
              <a:t>to </a:t>
            </a:r>
            <a:r>
              <a:rPr lang="en-US" sz="6000" b="1" dirty="0">
                <a:solidFill>
                  <a:srgbClr val="000000"/>
                </a:solidFill>
              </a:rPr>
              <a:t>A</a:t>
            </a:r>
            <a:r>
              <a:rPr lang="en-US" sz="6000" dirty="0">
                <a:solidFill>
                  <a:srgbClr val="000000"/>
                </a:solidFill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82" y="1089580"/>
            <a:ext cx="6742965" cy="2795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82" y="3885114"/>
            <a:ext cx="6742965" cy="279553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5449951" y="5541818"/>
            <a:ext cx="607256" cy="5539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6691376" y="3341717"/>
            <a:ext cx="2984639" cy="27540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46722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415</Words>
  <Application>Microsoft Office PowerPoint</Application>
  <PresentationFormat>Widescreen</PresentationFormat>
  <Paragraphs>202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2016-01-19T03:36:40Z</dcterms:created>
  <dcterms:modified xsi:type="dcterms:W3CDTF">2021-12-11T07:04:28Z</dcterms:modified>
</cp:coreProperties>
</file>