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EAE17CC-7364-4E91-AD92-2AACBE4920AE}"/>
    <pc:docChg chg="modSld">
      <pc:chgData name="Stewart Gale" userId="3647ddd2-6040-41ae-a96d-232c23482af8" providerId="ADAL" clId="{5EAE17CC-7364-4E91-AD92-2AACBE4920AE}" dt="2022-08-22T17:57:42.198" v="15" actId="20577"/>
      <pc:docMkLst>
        <pc:docMk/>
      </pc:docMkLst>
      <pc:sldChg chg="modSp mod">
        <pc:chgData name="Stewart Gale" userId="3647ddd2-6040-41ae-a96d-232c23482af8" providerId="ADAL" clId="{5EAE17CC-7364-4E91-AD92-2AACBE4920AE}" dt="2022-08-22T17:57:42.198" v="15" actId="20577"/>
        <pc:sldMkLst>
          <pc:docMk/>
          <pc:sldMk cId="3220382278" sldId="272"/>
        </pc:sldMkLst>
        <pc:spChg chg="mod">
          <ac:chgData name="Stewart Gale" userId="3647ddd2-6040-41ae-a96d-232c23482af8" providerId="ADAL" clId="{5EAE17CC-7364-4E91-AD92-2AACBE4920AE}" dt="2022-08-22T17:57:42.198" v="15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469926"/>
            <a:ext cx="27651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Quadratic Sequences </a:t>
            </a:r>
          </a:p>
          <a:p>
            <a:pPr algn="ctr"/>
            <a:r>
              <a:rPr lang="en-GB" sz="2000" b="1" dirty="0"/>
              <a:t>Expanding Brackets</a:t>
            </a:r>
          </a:p>
          <a:p>
            <a:pPr algn="ctr"/>
            <a:r>
              <a:rPr lang="en-GB" sz="2000" b="1" dirty="0"/>
              <a:t>Factorising</a:t>
            </a:r>
          </a:p>
          <a:p>
            <a:pPr algn="ctr"/>
            <a:r>
              <a:rPr lang="en-GB" sz="2000" b="1" dirty="0"/>
              <a:t>Solving Quadratics by Factorising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Expanding Brackets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724" t="24988" r="46238" b="67758"/>
          <a:stretch/>
        </p:blipFill>
        <p:spPr>
          <a:xfrm>
            <a:off x="2737972" y="1564106"/>
            <a:ext cx="6430091" cy="10587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495" t="-1" b="-4272"/>
          <a:stretch/>
        </p:blipFill>
        <p:spPr>
          <a:xfrm>
            <a:off x="3874167" y="2758332"/>
            <a:ext cx="5122659" cy="127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Expanding Brackets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4423728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−9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−52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x² + 4x - 13x - 52 = x² - 9x - 52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−52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multiplied the first terms and second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62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combine all of the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−61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incorrectly added the -52 with the -6x.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4423728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3495" r="-315812" b="-386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x² + 4x - 13x - 52 = x² - 9x - 52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5686" r="-315812" b="-209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multiplied the first terms and second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2136" r="-315812" b="-1077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combine all of the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6667" r="-315812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incorrectly added the -52 with the -6x.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724" t="25023" r="20165" b="67089"/>
          <a:stretch/>
        </p:blipFill>
        <p:spPr>
          <a:xfrm>
            <a:off x="819168" y="1275347"/>
            <a:ext cx="10578961" cy="10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Expanding Brackets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935" t="11973" r="34473" b="71316"/>
          <a:stretch/>
        </p:blipFill>
        <p:spPr>
          <a:xfrm>
            <a:off x="2057841" y="1215190"/>
            <a:ext cx="8076317" cy="33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Expanding Brackets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8635724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−12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−9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/>
                            <a:t>We have (2y - 3)(2y - 3) = 4y² - 6y - 6y + 9 = 4y² -12y + 9</a:t>
                          </a:r>
                          <a:endParaRPr lang="en-GB" sz="28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(2</a:t>
                          </a:r>
                          <a:r>
                            <a:rPr lang="en-GB" sz="28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</a:t>
                          </a:r>
                          <a:r>
                            <a:rPr lang="en-GB" sz="28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3)(2</a:t>
                          </a:r>
                          <a:r>
                            <a:rPr lang="en-GB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3)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first step, but has not expanded.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−9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the first term and squared the second terms, and has not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double negative.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squared the first term and squared the second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8635724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92473" r="-315812" b="-4602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 smtClean="0"/>
                            <a:t>We have (2y - 3)(2y - 3) = 4y² - 6y - 6y + 9 = 4y² -12y + 9</a:t>
                          </a:r>
                          <a:endParaRPr lang="en-GB" sz="28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(2</a:t>
                          </a:r>
                          <a:r>
                            <a:rPr lang="en-GB" sz="28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</a:t>
                          </a:r>
                          <a:r>
                            <a:rPr lang="en-GB" sz="28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3)(2</a:t>
                          </a:r>
                          <a:r>
                            <a:rPr lang="en-GB" sz="28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3)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first step, but has not expanded.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6853" r="-315812" b="-776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the first term and squared the second terms, and has not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double negative.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86275" r="-315812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squared the first term and squared the second terms.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935" t="14100" r="34473" b="74719"/>
          <a:stretch/>
        </p:blipFill>
        <p:spPr>
          <a:xfrm>
            <a:off x="3251677" y="1079739"/>
            <a:ext cx="5936877" cy="162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Factorising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605" t="18158" r="27171" b="70789"/>
          <a:stretch/>
        </p:blipFill>
        <p:spPr>
          <a:xfrm>
            <a:off x="1624264" y="1491916"/>
            <a:ext cx="953588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07431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8)(x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10)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We have -8 -10 = -18 for the coefficient of x, and -8 × - 10 = 80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+ 8)(x +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10)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used the wrong signs.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8)(x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+ 10)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have miscalculated -8 + 10 = -18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+ 8)(x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10)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have miscalculated +8 - 10 = -18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05" t="19773" r="27171" b="73246"/>
          <a:stretch/>
        </p:blipFill>
        <p:spPr>
          <a:xfrm>
            <a:off x="1340708" y="1191126"/>
            <a:ext cx="9535881" cy="115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Factorising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822" t="15275" r="31974" b="69035"/>
          <a:stretch/>
        </p:blipFill>
        <p:spPr>
          <a:xfrm>
            <a:off x="1467851" y="1287379"/>
            <a:ext cx="9436006" cy="298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667552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6)(x + 1)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We have -6 + 1 = -5 for the x coefficient, and -6 × 1 = -6 for the final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2)(x – 3)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not </a:t>
                      </a:r>
                      <a:r>
                        <a:rPr lang="en-US" sz="2400" dirty="0" err="1"/>
                        <a:t>recognised</a:t>
                      </a:r>
                      <a:r>
                        <a:rPr lang="en-US" sz="2400" dirty="0"/>
                        <a:t> that -2 × -3 is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2)(x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+ 3)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not </a:t>
                      </a:r>
                      <a:r>
                        <a:rPr lang="en-US" sz="2400" dirty="0" err="1"/>
                        <a:t>recognised</a:t>
                      </a:r>
                      <a:r>
                        <a:rPr lang="en-US" sz="2400" dirty="0"/>
                        <a:t> that this gives the wrong x coefficient.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(x – 1)(x – 6)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used the wrong signs.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0822" t="15275" r="31974" b="71733"/>
          <a:stretch/>
        </p:blipFill>
        <p:spPr>
          <a:xfrm>
            <a:off x="2659361" y="923330"/>
            <a:ext cx="6873278" cy="180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Factorising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105" t="28721" r="43249" b="63102"/>
          <a:stretch/>
        </p:blipFill>
        <p:spPr>
          <a:xfrm>
            <a:off x="4441657" y="2329064"/>
            <a:ext cx="3597442" cy="17445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6489" y="1221068"/>
            <a:ext cx="44877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Factorising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9989633"/>
                  </p:ext>
                </p:extLst>
              </p:nvPr>
            </p:nvGraphicFramePr>
            <p:xfrm>
              <a:off x="173362" y="2947776"/>
              <a:ext cx="11845276" cy="370026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2)(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+ 2)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the difference of two squares. As the square root of 4 is 2,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brackets must be (x+2)(x-2) so the x term cancels out.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4)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</a:t>
                          </a:r>
                          <a:r>
                            <a:rPr lang="en-US" sz="2400" dirty="0" err="1"/>
                            <a:t>factorised</a:t>
                          </a:r>
                          <a:r>
                            <a:rPr lang="en-US" sz="2400" dirty="0"/>
                            <a:t> x² - 4x.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just square rooted each term separately.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be factorised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not </a:t>
                          </a:r>
                          <a:r>
                            <a:rPr lang="en-US" sz="2400" dirty="0" err="1"/>
                            <a:t>recognised</a:t>
                          </a:r>
                          <a:r>
                            <a:rPr lang="en-US" sz="2400" dirty="0"/>
                            <a:t> this as the difference of two squares.</a:t>
                          </a:r>
                          <a:endParaRPr lang="en-GB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9989633"/>
                  </p:ext>
                </p:extLst>
              </p:nvPr>
            </p:nvGraphicFramePr>
            <p:xfrm>
              <a:off x="173362" y="2947776"/>
              <a:ext cx="11845276" cy="370026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2)(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+ 2)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is the difference of two squares. As the square root of 4 is 2,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brackets must be (x+2)(x-2) so the x term cancels out.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(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4)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</a:t>
                          </a:r>
                          <a:r>
                            <a:rPr lang="en-US" sz="2400" dirty="0" err="1" smtClean="0"/>
                            <a:t>factorised</a:t>
                          </a:r>
                          <a:r>
                            <a:rPr lang="en-US" sz="2400" dirty="0" smtClean="0"/>
                            <a:t> x² - 4x.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00971" r="-315812" b="-1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just square rooted each term separately.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</a:t>
                          </a:r>
                          <a:r>
                            <a:rPr lang="en-GB" sz="20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be factorised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not </a:t>
                          </a:r>
                          <a:r>
                            <a:rPr lang="en-US" sz="2400" dirty="0" err="1" smtClean="0"/>
                            <a:t>recognised</a:t>
                          </a:r>
                          <a:r>
                            <a:rPr lang="en-US" sz="2400" dirty="0" smtClean="0"/>
                            <a:t> this as the difference of two squares.</a:t>
                          </a:r>
                          <a:endParaRPr lang="en-GB" sz="24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4105" t="30152" r="43249" b="63102"/>
          <a:stretch/>
        </p:blipFill>
        <p:spPr>
          <a:xfrm>
            <a:off x="5931568" y="1118937"/>
            <a:ext cx="3597442" cy="1439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1" y="1090930"/>
            <a:ext cx="3637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Quadratic Sequences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007" t="9605" r="18881" b="60000"/>
          <a:stretch/>
        </p:blipFill>
        <p:spPr>
          <a:xfrm>
            <a:off x="1455819" y="1443789"/>
            <a:ext cx="9702819" cy="374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Solving Quadratics by Factorising </a:t>
            </a:r>
          </a:p>
        </p:txBody>
      </p:sp>
      <p:pic>
        <p:nvPicPr>
          <p:cNvPr id="3074" name="Picture 2" descr="https://images.diagnosticquestions.com/uploads/questions/f32dad79-a574-457b-90fe-45e66383b1c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3" t="27750" r="31111" b="63970"/>
          <a:stretch/>
        </p:blipFill>
        <p:spPr bwMode="auto">
          <a:xfrm>
            <a:off x="1153364" y="2610851"/>
            <a:ext cx="10246217" cy="158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8441" y="1491916"/>
            <a:ext cx="11855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solutions for the following quadratic?</a:t>
            </a:r>
          </a:p>
        </p:txBody>
      </p:sp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10 – Solving Quadratics by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203587"/>
              </p:ext>
            </p:extLst>
          </p:nvPr>
        </p:nvGraphicFramePr>
        <p:xfrm>
          <a:off x="173362" y="2969788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or 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can simply take the negative of the two numbers inside the brackets i.e. -2 and - - 7=7.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or -7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copied the signs from inside the brackets.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or 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have ignored the signs.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or -7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believe that the solutions are always negative.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2" descr="https://images.diagnosticquestions.com/uploads/questions/f32dad79-a574-457b-90fe-45e66383b1c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3" t="27750" r="31111" b="65789"/>
          <a:stretch/>
        </p:blipFill>
        <p:spPr bwMode="auto">
          <a:xfrm>
            <a:off x="1697624" y="1703139"/>
            <a:ext cx="8673597" cy="10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6884" y="933698"/>
            <a:ext cx="11855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solutions for the following quadratic?</a:t>
            </a:r>
          </a:p>
        </p:txBody>
      </p:sp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Solving Quadratics by Factorising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678" t="37310" r="31908" b="54211"/>
          <a:stretch/>
        </p:blipFill>
        <p:spPr>
          <a:xfrm>
            <a:off x="1342215" y="2479608"/>
            <a:ext cx="9507570" cy="16603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8442" y="1270582"/>
            <a:ext cx="11855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solutions for the following quadratic?</a:t>
            </a:r>
          </a:p>
        </p:txBody>
      </p:sp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11 – Solving Quadratics by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541217"/>
              </p:ext>
            </p:extLst>
          </p:nvPr>
        </p:nvGraphicFramePr>
        <p:xfrm>
          <a:off x="173362" y="2933693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-0.5 or -3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Make each bracket equal 0 and solve to find 2 values of x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2x + 1 = 0 and x + 3 = 0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-1 or -3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The student has not noticed that 2𝑥 = -1 so we need to divide -1 by 2. 𝑥 = -0.5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0.5 or -3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The student has the wrong sign on 0.5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 or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The student has not noticed that 2𝑥 = -1 so we need to divide -1 by 2. 𝑥 = -0.5</a:t>
                      </a:r>
                      <a:endParaRPr lang="en-GB" sz="22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678" t="37310" r="31908" b="57359"/>
          <a:stretch/>
        </p:blipFill>
        <p:spPr>
          <a:xfrm>
            <a:off x="2184425" y="1667867"/>
            <a:ext cx="8090543" cy="8883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6011" y="898426"/>
            <a:ext cx="11855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solutions for the following quadratic?</a:t>
            </a:r>
          </a:p>
        </p:txBody>
      </p:sp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Solving Quadratics by Factorising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65" t="10000" r="7698" b="64474"/>
          <a:stretch/>
        </p:blipFill>
        <p:spPr>
          <a:xfrm>
            <a:off x="493294" y="1118936"/>
            <a:ext cx="10964862" cy="240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12 – Solving Quadratics by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812564"/>
              </p:ext>
            </p:extLst>
          </p:nvPr>
        </p:nvGraphicFramePr>
        <p:xfrm>
          <a:off x="173361" y="2826604"/>
          <a:ext cx="11845276" cy="3927377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69138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-8 or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We first </a:t>
                      </a:r>
                      <a:r>
                        <a:rPr lang="en-US" sz="2000" dirty="0" err="1"/>
                        <a:t>factorise</a:t>
                      </a:r>
                      <a:r>
                        <a:rPr lang="en-US" sz="2000" dirty="0"/>
                        <a:t> the quadratic into (𝑥+8)(𝑥-1)=0. We can then see that the solutions must be 𝑥=-8 and 𝑥=1.</a:t>
                      </a:r>
                      <a:endParaRPr lang="en-GB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 or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student has </a:t>
                      </a:r>
                      <a:r>
                        <a:rPr lang="en-US" sz="2000" dirty="0" err="1"/>
                        <a:t>factorised</a:t>
                      </a:r>
                      <a:r>
                        <a:rPr lang="en-US" sz="2000" dirty="0"/>
                        <a:t>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-1 or 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have </a:t>
                      </a:r>
                      <a:r>
                        <a:rPr lang="en-US" sz="2000" dirty="0" err="1"/>
                        <a:t>factorised</a:t>
                      </a:r>
                      <a:r>
                        <a:rPr lang="en-US" sz="2000" dirty="0"/>
                        <a:t> correctly, but has then taken the signs of the numbers inside the brackets.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-4 or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</a:t>
                      </a:r>
                      <a:r>
                        <a:rPr lang="en-US" sz="2000" dirty="0" err="1"/>
                        <a:t>factorised</a:t>
                      </a:r>
                      <a:r>
                        <a:rPr lang="en-US" sz="2000" dirty="0"/>
                        <a:t>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65" t="12583" r="7698" b="66046"/>
          <a:stretch/>
        </p:blipFill>
        <p:spPr>
          <a:xfrm>
            <a:off x="1511948" y="986591"/>
            <a:ext cx="8847242" cy="162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Solving Quadratics by Factorising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737" t="11184" r="4079" b="15132"/>
          <a:stretch/>
        </p:blipFill>
        <p:spPr>
          <a:xfrm>
            <a:off x="1816768" y="1034715"/>
            <a:ext cx="8855243" cy="536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13 – Solving Quadratics by Factorising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301594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solve a quadratic, we first make one side equal to 0. This is achieved by subtracting 8 from both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not recall that to solve a quadratic we need one side equal to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may be attempting to remove the 𝑥² term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be attempting to remove the 𝑥 term.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37" t="39266" r="8657" b="15132"/>
          <a:stretch/>
        </p:blipFill>
        <p:spPr>
          <a:xfrm>
            <a:off x="6809874" y="998393"/>
            <a:ext cx="4872789" cy="19243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67717"/>
          <a:stretch/>
        </p:blipFill>
        <p:spPr>
          <a:xfrm>
            <a:off x="391524" y="1011222"/>
            <a:ext cx="6089140" cy="11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31318"/>
              </p:ext>
            </p:extLst>
          </p:nvPr>
        </p:nvGraphicFramePr>
        <p:xfrm>
          <a:off x="173362" y="2982826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We substitute n = 3 to get 3 × 3² - 2 × 3 + 1 = 27 - 6 + 1 = 22.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substituted incorrectly. They may benefit from revising substitution in expressions.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used the wrong order of operations. 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added the second term, rather than subtracting.</a:t>
                      </a:r>
                      <a:endParaRPr lang="en-GB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Quadratic Sequences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039" y="861234"/>
            <a:ext cx="5499069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Quadratic Sequences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283" t="13553" r="16316" b="63026"/>
          <a:stretch/>
        </p:blipFill>
        <p:spPr>
          <a:xfrm>
            <a:off x="854242" y="1359568"/>
            <a:ext cx="10156540" cy="264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Quadratic Sequences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4311877"/>
                  </p:ext>
                </p:extLst>
              </p:nvPr>
            </p:nvGraphicFramePr>
            <p:xfrm>
              <a:off x="173361" y="3068979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oMath>
                          </a14:m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second difference is 6. Dividing this by 2 gives the coefficient of n². Then we can adjust the sequence by considering 3 - 4 = -1 for the first term.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−4</m:t>
                              </m:r>
                            </m:oMath>
                          </a14:m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treated it as a linear sequence using the first difference.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−10</m:t>
                              </m:r>
                            </m:oMath>
                          </a14:m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/>
                            <a:t>The student has found the first difference and used this as the n² coefficient.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oMath>
                          </a14:m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/>
                            <a:t>The student has added the second term, rather than subtracting.</a:t>
                          </a:r>
                          <a:endParaRPr lang="en-GB" sz="22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4311877"/>
                  </p:ext>
                </p:extLst>
              </p:nvPr>
            </p:nvGraphicFramePr>
            <p:xfrm>
              <a:off x="173361" y="3068979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195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second difference is 6. Dividing this by 2 gives the coefficient of n². Then we can adjust the sequence by considering 3 - 4 = -1 for the first term.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85294" r="-315812" b="-20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treated it as a linear sequence using the first difference.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81553" r="-315812" b="-102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/>
                            <a:t>The student has found the first difference and used this as the n² coefficient.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86275" r="-315812" b="-39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/>
                            <a:t>The student has added the second term, rather than subtracting.</a:t>
                          </a:r>
                          <a:endParaRPr lang="en-GB" sz="22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283" t="13553" r="16316" b="66976"/>
          <a:stretch/>
        </p:blipFill>
        <p:spPr>
          <a:xfrm>
            <a:off x="1780983" y="923330"/>
            <a:ext cx="8542112" cy="185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Quadratic Sequences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563" t="21134" r="20263" b="55921"/>
          <a:stretch/>
        </p:blipFill>
        <p:spPr>
          <a:xfrm>
            <a:off x="614443" y="1179095"/>
            <a:ext cx="10963113" cy="31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Quadratic Sequences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7910058"/>
                  </p:ext>
                </p:extLst>
              </p:nvPr>
            </p:nvGraphicFramePr>
            <p:xfrm>
              <a:off x="197425" y="2929057"/>
              <a:ext cx="11845276" cy="373688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−3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second difference is 2, so halving this gives the coefficient of n². We can now solve n² + an = -2, when n = 1 to get the value of a. This leads 1 + a = -2 and a = -3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−4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realise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that you need to halve the 2nd difference to get the coefficient of n².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used 2n as the sequence is going up in even differences.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−2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guessed, as there are two -2n at the start.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7910058"/>
                  </p:ext>
                </p:extLst>
              </p:nvPr>
            </p:nvGraphicFramePr>
            <p:xfrm>
              <a:off x="197425" y="2929057"/>
              <a:ext cx="11845276" cy="373688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341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second difference is 2, so halving this gives the coefficient of n². We can now solve n² + an = -2, when n = 1 to get the value of a. This leads 1 + a = -2 and a = -3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38525" r="-315812" b="-1696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realise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that you need to halve the 2nd difference to get the coefficient of n².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00971" r="-315812" b="-1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used 2n as the sequence is going up in even differences.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05882" r="-315812" b="-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guessed, as there are two -2n at the start.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0563" t="24412" r="20263" b="58469"/>
          <a:stretch/>
        </p:blipFill>
        <p:spPr>
          <a:xfrm>
            <a:off x="2002513" y="923330"/>
            <a:ext cx="8110175" cy="175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Quadratic Sequences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54" t="13289" r="20658" b="79226"/>
          <a:stretch/>
        </p:blipFill>
        <p:spPr>
          <a:xfrm>
            <a:off x="485009" y="1431757"/>
            <a:ext cx="11221982" cy="830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680" t="47437" r="22230" b="5574"/>
          <a:stretch/>
        </p:blipFill>
        <p:spPr>
          <a:xfrm>
            <a:off x="3950824" y="2610855"/>
            <a:ext cx="4985675" cy="85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Quadratic Sequences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0481542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Half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2</a:t>
                          </a:r>
                          <a:r>
                            <a:rPr lang="en-US" sz="2000" b="0" baseline="30000" dirty="0">
                              <a:solidFill>
                                <a:schemeClr val="tx1"/>
                              </a:solidFill>
                              <a:effectLst/>
                            </a:rPr>
                            <a:t>nd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difference to get 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 The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difference between the sequence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b="0" i="0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the given sequence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is 1, 4, 7, 10. The nth term of this sequence is 3n – 2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did not calculated the linear sequence correctly.  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half the 2</a:t>
                          </a:r>
                          <a:r>
                            <a:rPr lang="en-US" sz="2800" b="0" baseline="30000" dirty="0">
                              <a:solidFill>
                                <a:schemeClr val="tx1"/>
                              </a:solidFill>
                              <a:effectLst/>
                            </a:rPr>
                            <a:t>nd</a:t>
                          </a: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differen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ce.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know who to calculate the linear sequence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0481542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235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69919" r="-136" b="-3235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85294" r="-315812" b="-209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did not calculated the linear sequence correctly.   </a:t>
                          </a:r>
                          <a:endParaRPr lang="en-US" sz="28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81553" r="-315812" b="-1077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half the 2</a:t>
                          </a:r>
                          <a:r>
                            <a:rPr lang="en-US" sz="2800" b="0" baseline="300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nd</a:t>
                          </a:r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differen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ce.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86275" r="-315812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not know who to calculate the linear sequence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54" t="13289" r="20658" b="79226"/>
          <a:stretch/>
        </p:blipFill>
        <p:spPr>
          <a:xfrm>
            <a:off x="497658" y="923330"/>
            <a:ext cx="11221982" cy="830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0680" t="47437" r="22230" b="5574"/>
          <a:stretch/>
        </p:blipFill>
        <p:spPr>
          <a:xfrm>
            <a:off x="3806445" y="1846660"/>
            <a:ext cx="4985675" cy="85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1481</Words>
  <Application>Microsoft Office PowerPoint</Application>
  <PresentationFormat>Widescreen</PresentationFormat>
  <Paragraphs>196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49</cp:revision>
  <dcterms:created xsi:type="dcterms:W3CDTF">2020-06-17T17:33:36Z</dcterms:created>
  <dcterms:modified xsi:type="dcterms:W3CDTF">2022-08-22T17:57:42Z</dcterms:modified>
</cp:coreProperties>
</file>