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9" r:id="rId4"/>
    <p:sldId id="260" r:id="rId5"/>
    <p:sldId id="257" r:id="rId6"/>
    <p:sldId id="261" r:id="rId7"/>
    <p:sldId id="264" r:id="rId8"/>
    <p:sldId id="263" r:id="rId9"/>
    <p:sldId id="265" r:id="rId10"/>
    <p:sldId id="266" r:id="rId11"/>
    <p:sldId id="267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571F9E1-E80A-4055-912D-E1BCE0D7D4BA}"/>
    <pc:docChg chg="modSld">
      <pc:chgData name="Stewart Gale" userId="3647ddd2-6040-41ae-a96d-232c23482af8" providerId="ADAL" clId="{B571F9E1-E80A-4055-912D-E1BCE0D7D4BA}" dt="2022-01-16T16:59:19.540" v="4" actId="1076"/>
      <pc:docMkLst>
        <pc:docMk/>
      </pc:docMkLst>
      <pc:sldChg chg="modSp mod">
        <pc:chgData name="Stewart Gale" userId="3647ddd2-6040-41ae-a96d-232c23482af8" providerId="ADAL" clId="{B571F9E1-E80A-4055-912D-E1BCE0D7D4BA}" dt="2022-01-16T16:59:19.540" v="4" actId="1076"/>
        <pc:sldMkLst>
          <pc:docMk/>
          <pc:sldMk cId="944399735" sldId="270"/>
        </pc:sldMkLst>
        <pc:spChg chg="mod">
          <ac:chgData name="Stewart Gale" userId="3647ddd2-6040-41ae-a96d-232c23482af8" providerId="ADAL" clId="{B571F9E1-E80A-4055-912D-E1BCE0D7D4BA}" dt="2022-01-16T16:59:19.540" v="4" actId="1076"/>
          <ac:spMkLst>
            <pc:docMk/>
            <pc:sldMk cId="944399735" sldId="270"/>
            <ac:spMk id="4" creationId="{3031F719-AD8B-4C56-AE3F-45B16C4D9DA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6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02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9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74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41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13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09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58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35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95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087C6-9865-44D1-BE15-C34A26A6AAE1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AA00-D568-4328-8CDA-01ED664CEC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15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31F719-AD8B-4C56-AE3F-45B16C4D9DA4}"/>
              </a:ext>
            </a:extLst>
          </p:cNvPr>
          <p:cNvSpPr txBox="1"/>
          <p:nvPr/>
        </p:nvSpPr>
        <p:spPr>
          <a:xfrm>
            <a:off x="876992" y="1382286"/>
            <a:ext cx="104380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0" b="1" u="sng" dirty="0"/>
              <a:t>LO: Circles and </a:t>
            </a:r>
          </a:p>
          <a:p>
            <a:pPr algn="ctr"/>
            <a:r>
              <a:rPr lang="en-GB" sz="13000" b="1" u="sng" dirty="0"/>
              <a:t>Tangents</a:t>
            </a:r>
          </a:p>
        </p:txBody>
      </p:sp>
    </p:spTree>
    <p:extLst>
      <p:ext uri="{BB962C8B-B14F-4D97-AF65-F5344CB8AC3E}">
        <p14:creationId xmlns:p14="http://schemas.microsoft.com/office/powerpoint/2010/main" val="944399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1801091" y="4808326"/>
            <a:ext cx="1649997" cy="1520430"/>
          </a:xfrm>
          <a:prstGeom prst="line">
            <a:avLst/>
          </a:prstGeom>
          <a:ln w="698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7982" y="127764"/>
            <a:ext cx="110891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lines are </a:t>
            </a:r>
            <a:r>
              <a:rPr lang="en-GB" sz="5400" b="1" dirty="0"/>
              <a:t>perpendicular</a:t>
            </a:r>
            <a:r>
              <a:rPr lang="en-GB" sz="5400" dirty="0"/>
              <a:t>. </a:t>
            </a:r>
          </a:p>
          <a:p>
            <a:pPr algn="ctr"/>
            <a:r>
              <a:rPr lang="en-GB" sz="5400" dirty="0"/>
              <a:t>The green line has a gradient of </a:t>
            </a:r>
            <a:r>
              <a:rPr lang="en-GB" sz="5400" dirty="0">
                <a:solidFill>
                  <a:srgbClr val="00B050"/>
                </a:solidFill>
              </a:rPr>
              <a:t>4</a:t>
            </a:r>
            <a:r>
              <a:rPr lang="en-GB" sz="5400" dirty="0"/>
              <a:t>.</a:t>
            </a:r>
          </a:p>
          <a:p>
            <a:pPr algn="ctr"/>
            <a:r>
              <a:rPr lang="en-GB" sz="5400" dirty="0"/>
              <a:t>What is the gradient of the blue line?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801091" y="3203170"/>
            <a:ext cx="2926080" cy="2820786"/>
          </a:xfrm>
          <a:prstGeom prst="line">
            <a:avLst/>
          </a:prstGeom>
          <a:ln w="698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358341" y="4698075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25933" y="2798651"/>
                <a:ext cx="5924204" cy="1687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4</a:t>
                </a:r>
                <a:r>
                  <a:rPr lang="en-GB" sz="7200" dirty="0"/>
                  <a:t> x </a:t>
                </a:r>
                <a14:m>
                  <m:oMath xmlns:m="http://schemas.openxmlformats.org/officeDocument/2006/math"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7200" b="1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7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)=−1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933" y="2798651"/>
                <a:ext cx="5924204" cy="1687450"/>
              </a:xfrm>
              <a:prstGeom prst="rect">
                <a:avLst/>
              </a:prstGeom>
              <a:blipFill>
                <a:blip r:embed="rId2"/>
                <a:stretch>
                  <a:fillRect l="-7716" b="-158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25933" y="4698075"/>
                <a:ext cx="6134794" cy="1687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Gradient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r>
                      <a:rPr lang="en-GB" sz="72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7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933" y="4698075"/>
                <a:ext cx="6134794" cy="1687450"/>
              </a:xfrm>
              <a:prstGeom prst="rect">
                <a:avLst/>
              </a:prstGeom>
              <a:blipFill>
                <a:blip r:embed="rId3"/>
                <a:stretch>
                  <a:fillRect l="-7448" b="-16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44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96785" y="3535680"/>
            <a:ext cx="1601585" cy="1455420"/>
          </a:xfrm>
          <a:prstGeom prst="line">
            <a:avLst/>
          </a:prstGeom>
          <a:ln w="698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982" y="127764"/>
                <a:ext cx="11089179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lines are </a:t>
                </a:r>
                <a:r>
                  <a:rPr lang="en-GB" sz="5400" b="1" dirty="0"/>
                  <a:t>perpendicular</a:t>
                </a:r>
                <a:r>
                  <a:rPr lang="en-GB" sz="5400" dirty="0"/>
                  <a:t>. </a:t>
                </a:r>
              </a:p>
              <a:p>
                <a:pPr algn="ctr"/>
                <a:r>
                  <a:rPr lang="en-GB" sz="5400" dirty="0"/>
                  <a:t>The green line has a gradient of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5400" dirty="0"/>
                  <a:t>.</a:t>
                </a:r>
              </a:p>
              <a:p>
                <a:pPr algn="ctr"/>
                <a:r>
                  <a:rPr lang="en-GB" sz="5400" dirty="0"/>
                  <a:t>What is the gradient of the red line?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2" y="127764"/>
                <a:ext cx="11089179" cy="2585323"/>
              </a:xfrm>
              <a:prstGeom prst="rect">
                <a:avLst/>
              </a:prstGeom>
              <a:blipFill>
                <a:blip r:embed="rId2"/>
                <a:stretch>
                  <a:fillRect t="-6604" b="-134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1457497" y="3602182"/>
            <a:ext cx="2737659" cy="2842955"/>
          </a:xfrm>
          <a:prstGeom prst="line">
            <a:avLst/>
          </a:prstGeom>
          <a:ln w="698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740427" y="4882342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25933" y="2798651"/>
                <a:ext cx="5924204" cy="1687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7200" dirty="0"/>
                  <a:t> x </a:t>
                </a:r>
                <a14:m>
                  <m:oMath xmlns:m="http://schemas.openxmlformats.org/officeDocument/2006/math"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7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)=−1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933" y="2798651"/>
                <a:ext cx="5924204" cy="1687450"/>
              </a:xfrm>
              <a:prstGeom prst="rect">
                <a:avLst/>
              </a:prstGeom>
              <a:blipFill>
                <a:blip r:embed="rId3"/>
                <a:stretch>
                  <a:fillRect b="-158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109554" y="4626031"/>
                <a:ext cx="5242562" cy="1687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Gradient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554" y="4626031"/>
                <a:ext cx="5242562" cy="1687450"/>
              </a:xfrm>
              <a:prstGeom prst="rect">
                <a:avLst/>
              </a:prstGeom>
              <a:blipFill>
                <a:blip r:embed="rId4"/>
                <a:stretch>
                  <a:fillRect l="-8721" b="-158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69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356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 </a:t>
            </a:r>
            <a:r>
              <a:rPr lang="en-GB" sz="6000" b="1" dirty="0"/>
              <a:t>tangent</a:t>
            </a:r>
            <a:r>
              <a:rPr lang="en-GB" sz="6000" dirty="0"/>
              <a:t>?</a:t>
            </a:r>
          </a:p>
        </p:txBody>
      </p:sp>
      <p:sp>
        <p:nvSpPr>
          <p:cNvPr id="5" name="Oval 4"/>
          <p:cNvSpPr/>
          <p:nvPr/>
        </p:nvSpPr>
        <p:spPr>
          <a:xfrm>
            <a:off x="1000508" y="2505329"/>
            <a:ext cx="3696394" cy="3352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>
            <a:off x="2355058" y="1479666"/>
            <a:ext cx="4240769" cy="3480262"/>
          </a:xfrm>
          <a:prstGeom prst="line">
            <a:avLst/>
          </a:prstGeom>
          <a:ln w="666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54546" y="2732543"/>
            <a:ext cx="221673" cy="2105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819291" y="2133813"/>
            <a:ext cx="29414" cy="43680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0073" y="4181729"/>
            <a:ext cx="5022166" cy="692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52452" y="1931324"/>
            <a:ext cx="1568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(2,4)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05183" y="1211362"/>
                <a:ext cx="5336984" cy="768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of radius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000" dirty="0"/>
                  <a:t> =</a:t>
                </a:r>
                <a:r>
                  <a:rPr lang="en-GB" sz="4000" b="1" dirty="0"/>
                  <a:t> </a:t>
                </a:r>
                <a:r>
                  <a:rPr lang="en-GB" sz="4000" dirty="0"/>
                  <a:t>2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183" y="1211362"/>
                <a:ext cx="5336984" cy="768095"/>
              </a:xfrm>
              <a:prstGeom prst="rect">
                <a:avLst/>
              </a:prstGeom>
              <a:blipFill>
                <a:blip r:embed="rId2"/>
                <a:stretch>
                  <a:fillRect l="-4114" t="-13492" r="-3200" b="-26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05183" y="2154725"/>
                <a:ext cx="5336984" cy="782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of tangent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GB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000" dirty="0"/>
                  <a:t> </a:t>
                </a:r>
                <a:endParaRPr lang="en-GB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183" y="2154725"/>
                <a:ext cx="5336984" cy="782778"/>
              </a:xfrm>
              <a:prstGeom prst="rect">
                <a:avLst/>
              </a:prstGeom>
              <a:blipFill>
                <a:blip r:embed="rId3"/>
                <a:stretch>
                  <a:fillRect l="-4114" t="-13178" b="-23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85091" y="2995567"/>
                <a:ext cx="3782505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5400" b="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+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091" y="2995567"/>
                <a:ext cx="3782505" cy="1288686"/>
              </a:xfrm>
              <a:prstGeom prst="rect">
                <a:avLst/>
              </a:prstGeom>
              <a:blipFill>
                <a:blip r:embed="rId4"/>
                <a:stretch>
                  <a:fillRect l="-2415" t="-1415" r="-2415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03204" y="4437528"/>
                <a:ext cx="40400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cs typeface="Times New Roman" panose="02020603050405020304" pitchFamily="18" charset="0"/>
                  </a:rPr>
                  <a:t>4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5400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5400" dirty="0"/>
                  <a:t> +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204" y="4437528"/>
                <a:ext cx="4040092" cy="923330"/>
              </a:xfrm>
              <a:prstGeom prst="rect">
                <a:avLst/>
              </a:prstGeom>
              <a:blipFill>
                <a:blip r:embed="rId5"/>
                <a:stretch>
                  <a:fillRect t="-20530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339177" y="5360858"/>
                <a:ext cx="4040092" cy="1421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b="1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6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6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6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60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000" b="1" dirty="0">
                    <a:solidFill>
                      <a:srgbClr val="00B050"/>
                    </a:solidFill>
                  </a:rPr>
                  <a:t> + </a:t>
                </a:r>
                <a:r>
                  <a:rPr lang="en-GB" sz="6000" b="1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5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177" y="5360858"/>
                <a:ext cx="4040092" cy="1421608"/>
              </a:xfrm>
              <a:prstGeom prst="rect">
                <a:avLst/>
              </a:prstGeom>
              <a:blipFill>
                <a:blip r:embed="rId6"/>
                <a:stretch>
                  <a:fillRect l="-5732" r="-5732" b="-149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92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356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equation of the </a:t>
            </a:r>
            <a:r>
              <a:rPr lang="en-GB" sz="6000" b="1" dirty="0"/>
              <a:t>tangent</a:t>
            </a:r>
            <a:r>
              <a:rPr lang="en-GB" sz="6000" dirty="0"/>
              <a:t>?</a:t>
            </a:r>
          </a:p>
        </p:txBody>
      </p:sp>
      <p:sp>
        <p:nvSpPr>
          <p:cNvPr id="5" name="Oval 4"/>
          <p:cNvSpPr/>
          <p:nvPr/>
        </p:nvSpPr>
        <p:spPr>
          <a:xfrm>
            <a:off x="1615649" y="2607853"/>
            <a:ext cx="3696394" cy="33528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958734" y="1331750"/>
            <a:ext cx="3140930" cy="2744258"/>
          </a:xfrm>
          <a:prstGeom prst="line">
            <a:avLst/>
          </a:prstGeom>
          <a:ln w="666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079404" y="2957604"/>
            <a:ext cx="221673" cy="2105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434432" y="2236337"/>
            <a:ext cx="29414" cy="43680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95214" y="4284253"/>
            <a:ext cx="5022166" cy="692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65265" y="1966090"/>
            <a:ext cx="1756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(-3,9)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17380" y="1211362"/>
                <a:ext cx="6091740" cy="785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of radius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000" dirty="0"/>
                  <a:t> =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380" y="1211362"/>
                <a:ext cx="6091740" cy="785151"/>
              </a:xfrm>
              <a:prstGeom prst="rect">
                <a:avLst/>
              </a:prstGeom>
              <a:blipFill>
                <a:blip r:embed="rId2"/>
                <a:stretch>
                  <a:fillRect l="-3604" t="-13178" b="-23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52441" y="2166709"/>
                <a:ext cx="5336984" cy="782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Gradient of tangent = 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4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441" y="2166709"/>
                <a:ext cx="5336984" cy="782778"/>
              </a:xfrm>
              <a:prstGeom prst="rect">
                <a:avLst/>
              </a:prstGeom>
              <a:blipFill>
                <a:blip r:embed="rId3"/>
                <a:stretch>
                  <a:fillRect l="-3995" t="-13178" b="-23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85091" y="2995567"/>
                <a:ext cx="3782505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54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dirty="0"/>
                  <a:t> +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091" y="2995567"/>
                <a:ext cx="3782505" cy="1288686"/>
              </a:xfrm>
              <a:prstGeom prst="rect">
                <a:avLst/>
              </a:prstGeom>
              <a:blipFill>
                <a:blip r:embed="rId4"/>
                <a:stretch>
                  <a:fillRect t="-1415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03204" y="4437528"/>
                <a:ext cx="40400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>
                    <a:cs typeface="Times New Roman" panose="02020603050405020304" pitchFamily="18" charset="0"/>
                  </a:rPr>
                  <a:t>9</a:t>
                </a:r>
                <a:r>
                  <a:rPr lang="en-GB" sz="5400" dirty="0"/>
                  <a:t> = </a:t>
                </a:r>
                <a14:m>
                  <m:oMath xmlns:m="http://schemas.openxmlformats.org/officeDocument/2006/math">
                    <m:r>
                      <m:rPr>
                        <m:brk m:alnAt="63"/>
                      </m:rPr>
                      <a:rPr lang="en-GB" sz="5400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5400" dirty="0"/>
                  <a:t> +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204" y="4437528"/>
                <a:ext cx="4040092" cy="923330"/>
              </a:xfrm>
              <a:prstGeom prst="rect">
                <a:avLst/>
              </a:prstGeom>
              <a:blipFill>
                <a:blip r:embed="rId5"/>
                <a:stretch>
                  <a:fillRect t="-20530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156297" y="5453018"/>
                <a:ext cx="4040092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5400" b="1" dirty="0">
                    <a:solidFill>
                      <a:srgbClr val="00B05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sz="5400" b="1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5400" b="1" dirty="0">
                    <a:solidFill>
                      <a:srgbClr val="00B050"/>
                    </a:solidFill>
                  </a:rPr>
                  <a:t> + </a:t>
                </a:r>
                <a:r>
                  <a:rPr lang="en-GB" sz="5400" b="1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10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297" y="5453018"/>
                <a:ext cx="4040092" cy="1288686"/>
              </a:xfrm>
              <a:prstGeom prst="rect">
                <a:avLst/>
              </a:prstGeom>
              <a:blipFill>
                <a:blip r:embed="rId6"/>
                <a:stretch>
                  <a:fillRect b="-156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868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624349" y="1485206"/>
            <a:ext cx="4898968" cy="47825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/>
          <p:nvPr/>
        </p:nvCxnSpPr>
        <p:spPr>
          <a:xfrm>
            <a:off x="3070167" y="1889760"/>
            <a:ext cx="6334298" cy="259911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4305" y="271549"/>
            <a:ext cx="11299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many points of </a:t>
            </a:r>
            <a:r>
              <a:rPr lang="en-GB" sz="4800" b="1" dirty="0"/>
              <a:t>intersection</a:t>
            </a:r>
            <a:r>
              <a:rPr lang="en-GB" sz="4800" dirty="0"/>
              <a:t> are there?</a:t>
            </a:r>
          </a:p>
        </p:txBody>
      </p:sp>
      <p:sp>
        <p:nvSpPr>
          <p:cNvPr id="10" name="Oval 9"/>
          <p:cNvSpPr/>
          <p:nvPr/>
        </p:nvSpPr>
        <p:spPr>
          <a:xfrm>
            <a:off x="4067695" y="2249978"/>
            <a:ext cx="221673" cy="2105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412480" y="4031673"/>
            <a:ext cx="221673" cy="2105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9847811" y="1341120"/>
            <a:ext cx="1102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90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704705" y="1274617"/>
            <a:ext cx="4898968" cy="47825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/>
          <p:nvPr/>
        </p:nvCxnSpPr>
        <p:spPr>
          <a:xfrm>
            <a:off x="1474123" y="6057206"/>
            <a:ext cx="7841673" cy="4350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4305" y="271549"/>
            <a:ext cx="11299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many points of </a:t>
            </a:r>
            <a:r>
              <a:rPr lang="en-GB" sz="4800" b="1" dirty="0"/>
              <a:t>intersection</a:t>
            </a:r>
            <a:r>
              <a:rPr lang="en-GB" sz="4800" dirty="0"/>
              <a:t> are there?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47811" y="1341120"/>
            <a:ext cx="1102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0200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77686" y="1640378"/>
            <a:ext cx="4898968" cy="47825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/>
          <p:nvPr/>
        </p:nvCxnSpPr>
        <p:spPr>
          <a:xfrm>
            <a:off x="4289368" y="1205346"/>
            <a:ext cx="6334298" cy="259911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4305" y="271549"/>
            <a:ext cx="11299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many points of </a:t>
            </a:r>
            <a:r>
              <a:rPr lang="en-GB" sz="4800" b="1" dirty="0"/>
              <a:t>intersection</a:t>
            </a:r>
            <a:r>
              <a:rPr lang="en-GB" sz="4800" dirty="0"/>
              <a:t> are there?</a:t>
            </a:r>
          </a:p>
        </p:txBody>
      </p:sp>
      <p:sp>
        <p:nvSpPr>
          <p:cNvPr id="10" name="Oval 9"/>
          <p:cNvSpPr/>
          <p:nvPr/>
        </p:nvSpPr>
        <p:spPr>
          <a:xfrm>
            <a:off x="5569527" y="1712422"/>
            <a:ext cx="221673" cy="2105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9936481" y="1036320"/>
            <a:ext cx="1102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0101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tc.usf.edu/clipart/48600/48667/48667_graph_blank_lg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94" y="642031"/>
            <a:ext cx="5184576" cy="51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1702470" y="1919023"/>
            <a:ext cx="2592287" cy="25905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2259824" y="1005258"/>
            <a:ext cx="3312368" cy="2448272"/>
          </a:xfrm>
          <a:prstGeom prst="line">
            <a:avLst/>
          </a:prstGeom>
          <a:ln w="698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666626" y="2064312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402764" y="903360"/>
            <a:ext cx="6135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What is a </a:t>
            </a:r>
            <a:r>
              <a:rPr lang="en-GB" sz="6000" b="1" dirty="0">
                <a:solidFill>
                  <a:srgbClr val="00B050"/>
                </a:solidFill>
              </a:rPr>
              <a:t>tangent</a:t>
            </a:r>
            <a:r>
              <a:rPr lang="en-GB" sz="6000" dirty="0"/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7454" y="2441654"/>
            <a:ext cx="51238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line that only touches a </a:t>
            </a:r>
          </a:p>
          <a:p>
            <a:pPr algn="ctr"/>
            <a:r>
              <a:rPr lang="en-GB" sz="6000" dirty="0"/>
              <a:t>circle once.</a:t>
            </a:r>
          </a:p>
        </p:txBody>
      </p:sp>
    </p:spTree>
    <p:extLst>
      <p:ext uri="{BB962C8B-B14F-4D97-AF65-F5344CB8AC3E}">
        <p14:creationId xmlns:p14="http://schemas.microsoft.com/office/powerpoint/2010/main" val="197182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1398898" y="2222270"/>
            <a:ext cx="3660783" cy="3358342"/>
          </a:xfrm>
          <a:prstGeom prst="line">
            <a:avLst/>
          </a:prstGeom>
          <a:ln w="698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262633" y="2706486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82633" y="331182"/>
            <a:ext cx="11367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</a:t>
            </a:r>
            <a:r>
              <a:rPr lang="en-GB" sz="6600" b="1" dirty="0"/>
              <a:t>gradient</a:t>
            </a:r>
            <a:r>
              <a:rPr lang="en-GB" sz="6600" dirty="0"/>
              <a:t> of the line?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9003" y="1911324"/>
            <a:ext cx="1767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(2,8)</a:t>
            </a:r>
          </a:p>
        </p:txBody>
      </p:sp>
      <p:sp>
        <p:nvSpPr>
          <p:cNvPr id="15" name="Oval 14"/>
          <p:cNvSpPr/>
          <p:nvPr/>
        </p:nvSpPr>
        <p:spPr>
          <a:xfrm>
            <a:off x="1650230" y="5121393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1709650" y="5072780"/>
            <a:ext cx="1767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(0,0)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55725" y="2100222"/>
                <a:ext cx="3552304" cy="1653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8 −0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2 −0</m:t>
                          </m:r>
                        </m:den>
                      </m:f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725" y="2100222"/>
                <a:ext cx="3552304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324599" y="4326231"/>
            <a:ext cx="4082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Gradient = </a:t>
            </a:r>
            <a:r>
              <a:rPr lang="en-GB" sz="6000" b="1" dirty="0">
                <a:solidFill>
                  <a:srgbClr val="00B05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4652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 flipV="1">
            <a:off x="1483694" y="2324523"/>
            <a:ext cx="2987040" cy="3461558"/>
          </a:xfrm>
          <a:prstGeom prst="line">
            <a:avLst/>
          </a:prstGeom>
          <a:ln w="698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689997" y="2607371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82633" y="331182"/>
            <a:ext cx="11367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</a:t>
            </a:r>
            <a:r>
              <a:rPr lang="en-GB" sz="6600" b="1" dirty="0"/>
              <a:t>gradient</a:t>
            </a:r>
            <a:r>
              <a:rPr lang="en-GB" sz="6600" dirty="0"/>
              <a:t> of the line?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8195" y="1777444"/>
            <a:ext cx="2031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(-2,8)</a:t>
            </a:r>
          </a:p>
        </p:txBody>
      </p:sp>
      <p:sp>
        <p:nvSpPr>
          <p:cNvPr id="15" name="Oval 14"/>
          <p:cNvSpPr/>
          <p:nvPr/>
        </p:nvSpPr>
        <p:spPr>
          <a:xfrm>
            <a:off x="3706244" y="4932971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005724" y="4975706"/>
            <a:ext cx="1767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(0,0)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01823" y="2188014"/>
                <a:ext cx="4577540" cy="1653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8 −0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−2 −0</m:t>
                          </m:r>
                        </m:den>
                      </m:f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823" y="2188014"/>
                <a:ext cx="4577540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83612" y="4542362"/>
                <a:ext cx="489204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Gradient =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000" b="1" dirty="0">
                    <a:solidFill>
                      <a:srgbClr val="0000FF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612" y="4542362"/>
                <a:ext cx="4892041" cy="1015663"/>
              </a:xfrm>
              <a:prstGeom prst="rect">
                <a:avLst/>
              </a:prstGeom>
              <a:blipFill>
                <a:blip r:embed="rId3"/>
                <a:stretch>
                  <a:fillRect l="-4110" t="-17964" r="-4110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82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94834" y="3111163"/>
            <a:ext cx="3312368" cy="2448272"/>
          </a:xfrm>
          <a:prstGeom prst="line">
            <a:avLst/>
          </a:prstGeom>
          <a:ln w="698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715490" y="4149435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61109" y="331182"/>
            <a:ext cx="110891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the line given the gradient is 4?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40181" y="3244022"/>
            <a:ext cx="1767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(2,3)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4656" y="2537969"/>
            <a:ext cx="41355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4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2055" y="3861408"/>
            <a:ext cx="4412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cs typeface="Times New Roman" panose="02020603050405020304" pitchFamily="18" charset="0"/>
              </a:rPr>
              <a:t>3</a:t>
            </a:r>
            <a:r>
              <a:rPr lang="en-GB" sz="8000" dirty="0"/>
              <a:t> =  8  +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86949" y="5184847"/>
            <a:ext cx="41355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FFC000"/>
                </a:solidFill>
              </a:rPr>
              <a:t> = 4</a:t>
            </a:r>
            <a:r>
              <a:rPr lang="en-GB" sz="8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rgbClr val="FFC000"/>
                </a:solidFill>
              </a:rPr>
              <a:t> – 5</a:t>
            </a:r>
            <a:endParaRPr lang="en-GB" sz="8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8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853440" y="3114502"/>
            <a:ext cx="4067695" cy="2211185"/>
          </a:xfrm>
          <a:prstGeom prst="line">
            <a:avLst/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715490" y="4149435"/>
            <a:ext cx="249382" cy="22050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61109" y="331182"/>
            <a:ext cx="110891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equation of the line given the gradient is 2?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1101" y="3133772"/>
            <a:ext cx="1767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(4,5)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4656" y="2537969"/>
            <a:ext cx="41355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 = 2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86949" y="3861408"/>
            <a:ext cx="4402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cs typeface="Times New Roman" panose="02020603050405020304" pitchFamily="18" charset="0"/>
              </a:rPr>
              <a:t>5</a:t>
            </a:r>
            <a:r>
              <a:rPr lang="en-GB" sz="8000" dirty="0"/>
              <a:t> =  8  +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86949" y="5184847"/>
            <a:ext cx="41355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chemeClr val="accent2">
                    <a:lumMod val="75000"/>
                  </a:schemeClr>
                </a:solidFill>
              </a:rPr>
              <a:t> = 4</a:t>
            </a:r>
            <a:r>
              <a:rPr lang="en-GB" sz="8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b="1" dirty="0">
                <a:solidFill>
                  <a:schemeClr val="accent2">
                    <a:lumMod val="75000"/>
                  </a:schemeClr>
                </a:solidFill>
              </a:rPr>
              <a:t> – 3</a:t>
            </a:r>
            <a:endParaRPr lang="en-GB" sz="8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304</Words>
  <Application>Microsoft Office PowerPoint</Application>
  <PresentationFormat>Widescreen</PresentationFormat>
  <Paragraphs>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2020-05-25T10:26:43Z</dcterms:created>
  <dcterms:modified xsi:type="dcterms:W3CDTF">2022-01-16T16:59:24Z</dcterms:modified>
</cp:coreProperties>
</file>