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585" r:id="rId2"/>
    <p:sldId id="586" r:id="rId3"/>
    <p:sldId id="593" r:id="rId4"/>
    <p:sldId id="592" r:id="rId5"/>
    <p:sldId id="587" r:id="rId6"/>
    <p:sldId id="570" r:id="rId7"/>
    <p:sldId id="588" r:id="rId8"/>
    <p:sldId id="571" r:id="rId9"/>
    <p:sldId id="572" r:id="rId10"/>
    <p:sldId id="591" r:id="rId11"/>
    <p:sldId id="59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ie Frost" initials="JF" lastIdx="0" clrIdx="0">
    <p:extLst>
      <p:ext uri="{19B8F6BF-5375-455C-9EA6-DF929625EA0E}">
        <p15:presenceInfo xmlns:p15="http://schemas.microsoft.com/office/powerpoint/2012/main" userId="13ffd922e6d1d98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9DEB42-EEF1-4087-9B69-7FD441C94F87}" v="363" dt="2025-03-12T06:47:00.1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0" autoAdjust="0"/>
    <p:restoredTop sz="88534" autoAdjust="0"/>
  </p:normalViewPr>
  <p:slideViewPr>
    <p:cSldViewPr>
      <p:cViewPr varScale="1">
        <p:scale>
          <a:sx n="80" d="100"/>
          <a:sy n="80" d="100"/>
        </p:scale>
        <p:origin x="411" y="5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29DEB42-EEF1-4087-9B69-7FD441C94F87}"/>
    <pc:docChg chg="undo custSel addSld delSld modSld modMainMaster modNotesMaster">
      <pc:chgData name="Stewart Gale" userId="3647ddd2-6040-41ae-a96d-232c23482af8" providerId="ADAL" clId="{829DEB42-EEF1-4087-9B69-7FD441C94F87}" dt="2025-03-12T06:47:00.193" v="954"/>
      <pc:docMkLst>
        <pc:docMk/>
      </pc:docMkLst>
      <pc:sldChg chg="addSp delSp modSp mod modAnim">
        <pc:chgData name="Stewart Gale" userId="3647ddd2-6040-41ae-a96d-232c23482af8" providerId="ADAL" clId="{829DEB42-EEF1-4087-9B69-7FD441C94F87}" dt="2025-03-12T06:14:32.554" v="781" actId="14100"/>
        <pc:sldMkLst>
          <pc:docMk/>
          <pc:sldMk cId="200122475" sldId="570"/>
        </pc:sldMkLst>
        <pc:spChg chg="add mod">
          <ac:chgData name="Stewart Gale" userId="3647ddd2-6040-41ae-a96d-232c23482af8" providerId="ADAL" clId="{829DEB42-EEF1-4087-9B69-7FD441C94F87}" dt="2025-03-12T06:14:32.554" v="781" actId="14100"/>
          <ac:spMkLst>
            <pc:docMk/>
            <pc:sldMk cId="200122475" sldId="570"/>
            <ac:spMk id="24" creationId="{B2EF1746-6E06-2CFF-4EB2-28A70D73EFC1}"/>
          </ac:spMkLst>
        </pc:spChg>
      </pc:sldChg>
      <pc:sldChg chg="addSp delSp modSp mod modAnim">
        <pc:chgData name="Stewart Gale" userId="3647ddd2-6040-41ae-a96d-232c23482af8" providerId="ADAL" clId="{829DEB42-EEF1-4087-9B69-7FD441C94F87}" dt="2024-07-02T10:24:23.980" v="431" actId="1076"/>
        <pc:sldMkLst>
          <pc:docMk/>
          <pc:sldMk cId="3234836420" sldId="571"/>
        </pc:sldMkLst>
      </pc:sldChg>
      <pc:sldChg chg="delSp modSp mod">
        <pc:chgData name="Stewart Gale" userId="3647ddd2-6040-41ae-a96d-232c23482af8" providerId="ADAL" clId="{829DEB42-EEF1-4087-9B69-7FD441C94F87}" dt="2025-03-12T06:21:44.553" v="784" actId="20577"/>
        <pc:sldMkLst>
          <pc:docMk/>
          <pc:sldMk cId="3239571201" sldId="572"/>
        </pc:sldMkLst>
        <pc:spChg chg="mod">
          <ac:chgData name="Stewart Gale" userId="3647ddd2-6040-41ae-a96d-232c23482af8" providerId="ADAL" clId="{829DEB42-EEF1-4087-9B69-7FD441C94F87}" dt="2025-03-12T06:21:44.553" v="784" actId="20577"/>
          <ac:spMkLst>
            <pc:docMk/>
            <pc:sldMk cId="3239571201" sldId="572"/>
            <ac:spMk id="6" creationId="{B2B11243-BFEC-4F00-8C48-A4DC89D35333}"/>
          </ac:spMkLst>
        </pc:spChg>
      </pc:sldChg>
      <pc:sldChg chg="delSp modSp mod">
        <pc:chgData name="Stewart Gale" userId="3647ddd2-6040-41ae-a96d-232c23482af8" providerId="ADAL" clId="{829DEB42-EEF1-4087-9B69-7FD441C94F87}" dt="2024-07-02T10:47:55.907" v="775" actId="14100"/>
        <pc:sldMkLst>
          <pc:docMk/>
          <pc:sldMk cId="209955161" sldId="585"/>
        </pc:sldMkLst>
      </pc:sldChg>
      <pc:sldChg chg="delSp modSp mod">
        <pc:chgData name="Stewart Gale" userId="3647ddd2-6040-41ae-a96d-232c23482af8" providerId="ADAL" clId="{829DEB42-EEF1-4087-9B69-7FD441C94F87}" dt="2024-07-02T10:08:10.894" v="117" actId="1076"/>
        <pc:sldMkLst>
          <pc:docMk/>
          <pc:sldMk cId="1370177426" sldId="586"/>
        </pc:sldMkLst>
      </pc:sldChg>
      <pc:sldChg chg="delSp modSp mod">
        <pc:chgData name="Stewart Gale" userId="3647ddd2-6040-41ae-a96d-232c23482af8" providerId="ADAL" clId="{829DEB42-EEF1-4087-9B69-7FD441C94F87}" dt="2024-07-02T10:11:56.333" v="171" actId="1036"/>
        <pc:sldMkLst>
          <pc:docMk/>
          <pc:sldMk cId="2309225012" sldId="587"/>
        </pc:sldMkLst>
      </pc:sldChg>
      <pc:sldChg chg="addSp delSp modSp mod">
        <pc:chgData name="Stewart Gale" userId="3647ddd2-6040-41ae-a96d-232c23482af8" providerId="ADAL" clId="{829DEB42-EEF1-4087-9B69-7FD441C94F87}" dt="2024-07-02T10:20:04.563" v="332" actId="1076"/>
        <pc:sldMkLst>
          <pc:docMk/>
          <pc:sldMk cId="3982772631" sldId="588"/>
        </pc:sldMkLst>
      </pc:sldChg>
      <pc:sldChg chg="addSp delSp modSp mod modAnim">
        <pc:chgData name="Stewart Gale" userId="3647ddd2-6040-41ae-a96d-232c23482af8" providerId="ADAL" clId="{829DEB42-EEF1-4087-9B69-7FD441C94F87}" dt="2025-03-12T06:47:00.193" v="954"/>
        <pc:sldMkLst>
          <pc:docMk/>
          <pc:sldMk cId="2791399385" sldId="590"/>
        </pc:sldMkLst>
        <pc:spChg chg="add mod">
          <ac:chgData name="Stewart Gale" userId="3647ddd2-6040-41ae-a96d-232c23482af8" providerId="ADAL" clId="{829DEB42-EEF1-4087-9B69-7FD441C94F87}" dt="2025-03-12T06:46:29.953" v="950" actId="6549"/>
          <ac:spMkLst>
            <pc:docMk/>
            <pc:sldMk cId="2791399385" sldId="590"/>
            <ac:spMk id="3" creationId="{6C412196-C21B-5C74-C724-241B0CA1F625}"/>
          </ac:spMkLst>
        </pc:spChg>
        <pc:spChg chg="mod">
          <ac:chgData name="Stewart Gale" userId="3647ddd2-6040-41ae-a96d-232c23482af8" providerId="ADAL" clId="{829DEB42-EEF1-4087-9B69-7FD441C94F87}" dt="2025-03-12T06:35:03.437" v="789" actId="404"/>
          <ac:spMkLst>
            <pc:docMk/>
            <pc:sldMk cId="2791399385" sldId="590"/>
            <ac:spMk id="7" creationId="{CB5FA791-EB29-A68D-F8F9-3E0EFC99D0AC}"/>
          </ac:spMkLst>
        </pc:spChg>
        <pc:spChg chg="mod">
          <ac:chgData name="Stewart Gale" userId="3647ddd2-6040-41ae-a96d-232c23482af8" providerId="ADAL" clId="{829DEB42-EEF1-4087-9B69-7FD441C94F87}" dt="2025-03-12T06:46:52.302" v="952" actId="1076"/>
          <ac:spMkLst>
            <pc:docMk/>
            <pc:sldMk cId="2791399385" sldId="590"/>
            <ac:spMk id="22" creationId="{90ABB804-396F-AF72-F83B-F253711954D9}"/>
          </ac:spMkLst>
        </pc:spChg>
        <pc:spChg chg="mod">
          <ac:chgData name="Stewart Gale" userId="3647ddd2-6040-41ae-a96d-232c23482af8" providerId="ADAL" clId="{829DEB42-EEF1-4087-9B69-7FD441C94F87}" dt="2025-03-12T06:46:55.473" v="953" actId="14100"/>
          <ac:spMkLst>
            <pc:docMk/>
            <pc:sldMk cId="2791399385" sldId="590"/>
            <ac:spMk id="27" creationId="{41D3E810-02CC-97A2-F571-CA1195DCA451}"/>
          </ac:spMkLst>
        </pc:spChg>
      </pc:sldChg>
      <pc:sldChg chg="addSp delSp modSp mod modAnim">
        <pc:chgData name="Stewart Gale" userId="3647ddd2-6040-41ae-a96d-232c23482af8" providerId="ADAL" clId="{829DEB42-EEF1-4087-9B69-7FD441C94F87}" dt="2025-03-12T06:25:23.840" v="787" actId="20577"/>
        <pc:sldMkLst>
          <pc:docMk/>
          <pc:sldMk cId="1139999347" sldId="591"/>
        </pc:sldMkLst>
        <pc:spChg chg="mod">
          <ac:chgData name="Stewart Gale" userId="3647ddd2-6040-41ae-a96d-232c23482af8" providerId="ADAL" clId="{829DEB42-EEF1-4087-9B69-7FD441C94F87}" dt="2025-03-12T06:25:23.840" v="787" actId="20577"/>
          <ac:spMkLst>
            <pc:docMk/>
            <pc:sldMk cId="1139999347" sldId="591"/>
            <ac:spMk id="22" creationId="{FA5831A1-B32D-3B89-0243-5384AF7B962E}"/>
          </ac:spMkLst>
        </pc:spChg>
      </pc:sldChg>
      <pc:sldChg chg="delSp modSp mod">
        <pc:chgData name="Stewart Gale" userId="3647ddd2-6040-41ae-a96d-232c23482af8" providerId="ADAL" clId="{829DEB42-EEF1-4087-9B69-7FD441C94F87}" dt="2024-07-02T10:07:19.874" v="72" actId="1076"/>
        <pc:sldMkLst>
          <pc:docMk/>
          <pc:sldMk cId="3348478194" sldId="592"/>
        </pc:sldMkLst>
      </pc:sldChg>
      <pc:sldChg chg="delSp modSp mod modNotes">
        <pc:chgData name="Stewart Gale" userId="3647ddd2-6040-41ae-a96d-232c23482af8" providerId="ADAL" clId="{829DEB42-EEF1-4087-9B69-7FD441C94F87}" dt="2024-07-02T10:01:16.040" v="55" actId="1076"/>
        <pc:sldMkLst>
          <pc:docMk/>
          <pc:sldMk cId="2677986439" sldId="593"/>
        </pc:sldMkLst>
      </pc:sldChg>
      <pc:sldChg chg="add del">
        <pc:chgData name="Stewart Gale" userId="3647ddd2-6040-41ae-a96d-232c23482af8" providerId="ADAL" clId="{829DEB42-EEF1-4087-9B69-7FD441C94F87}" dt="2024-07-02T10:20:08.589" v="333" actId="47"/>
        <pc:sldMkLst>
          <pc:docMk/>
          <pc:sldMk cId="3909624131" sldId="594"/>
        </pc:sldMkLst>
      </pc:sldChg>
      <pc:sldMasterChg chg="modSp modSldLayout">
        <pc:chgData name="Stewart Gale" userId="3647ddd2-6040-41ae-a96d-232c23482af8" providerId="ADAL" clId="{829DEB42-EEF1-4087-9B69-7FD441C94F87}" dt="2024-07-02T09:54:50.624" v="2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829DEB42-EEF1-4087-9B69-7FD441C94F87}" dt="2024-07-02T09:54:50.624" v="2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829DEB42-EEF1-4087-9B69-7FD441C94F87}" dt="2024-07-02T09:54:50.624" v="2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829DEB42-EEF1-4087-9B69-7FD441C94F87}" dt="2024-07-02T09:54:50.624" v="2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829DEB42-EEF1-4087-9B69-7FD441C94F87}" dt="2024-07-02T09:54:50.624" v="2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829DEB42-EEF1-4087-9B69-7FD441C94F87}" dt="2024-07-02T09:54:50.624" v="2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829DEB42-EEF1-4087-9B69-7FD441C94F87}" dt="2024-07-02T09:54:50.624" v="2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829DEB42-EEF1-4087-9B69-7FD441C94F87}" dt="2024-07-02T09:54:50.624" v="2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12/03/2025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02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0.png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07368" y="188640"/>
            <a:ext cx="11449272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9600" b="1" dirty="0">
                <a:solidFill>
                  <a:prstClr val="black"/>
                </a:solidFill>
              </a:rPr>
              <a:t>Further Kinematics</a:t>
            </a:r>
          </a:p>
          <a:p>
            <a:pPr lvl="0" algn="ctr"/>
            <a:r>
              <a:rPr lang="en-GB" sz="9600" b="1" dirty="0">
                <a:solidFill>
                  <a:prstClr val="black"/>
                </a:solidFill>
              </a:rPr>
              <a:t>Vectors</a:t>
            </a:r>
          </a:p>
          <a:p>
            <a:pPr lvl="0" algn="ctr"/>
            <a:endParaRPr lang="en-GB" sz="2400" b="1" dirty="0">
              <a:solidFill>
                <a:prstClr val="black"/>
              </a:solidFill>
            </a:endParaRPr>
          </a:p>
          <a:p>
            <a:pPr algn="ctr"/>
            <a:r>
              <a:rPr lang="en-GB" sz="9600" dirty="0"/>
              <a:t>Chapter 8 </a:t>
            </a:r>
          </a:p>
          <a:p>
            <a:pPr algn="ctr"/>
            <a:r>
              <a:rPr lang="en-GB" sz="9600" dirty="0"/>
              <a:t>(Part 1 of 5)</a:t>
            </a:r>
          </a:p>
        </p:txBody>
      </p:sp>
    </p:spTree>
    <p:extLst>
      <p:ext uri="{BB962C8B-B14F-4D97-AF65-F5344CB8AC3E}">
        <p14:creationId xmlns:p14="http://schemas.microsoft.com/office/powerpoint/2010/main" val="209955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2B11243-BFEC-4F00-8C48-A4DC89D35333}"/>
                  </a:ext>
                </a:extLst>
              </p:cNvPr>
              <p:cNvSpPr txBox="1"/>
              <p:nvPr/>
            </p:nvSpPr>
            <p:spPr>
              <a:xfrm>
                <a:off x="263352" y="116632"/>
                <a:ext cx="11665296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An ice skater is skating on a large flat ice rink. At time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600" dirty="0"/>
                  <a:t> the skater is at a fixed point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600" dirty="0"/>
                  <a:t> and is travelling with velocity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2.4</m:t>
                        </m:r>
                        <m:r>
                          <a:rPr lang="en-GB" sz="16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−0.6</m:t>
                        </m:r>
                        <m:r>
                          <a:rPr lang="en-GB" sz="16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1600" dirty="0"/>
                  <a:t> ms</a:t>
                </a:r>
                <a:r>
                  <a:rPr lang="en-GB" sz="1600" baseline="30000" dirty="0"/>
                  <a:t>-1</a:t>
                </a:r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At time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r>
                  <a:rPr lang="en-GB" sz="1600" dirty="0"/>
                  <a:t> s the skater is travelling with velocity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−5.6</m:t>
                        </m:r>
                        <m:r>
                          <a:rPr lang="en-GB" sz="16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+3.4</m:t>
                        </m:r>
                        <m:r>
                          <a:rPr lang="en-GB" sz="16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1600" dirty="0"/>
                  <a:t> ms</a:t>
                </a:r>
                <a:r>
                  <a:rPr lang="en-GB" sz="1600" baseline="30000" dirty="0"/>
                  <a:t>-1</a:t>
                </a:r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Relative to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600" dirty="0"/>
                  <a:t>, the skater has position vector </a:t>
                </a:r>
                <a14:m>
                  <m:oMath xmlns:m="http://schemas.openxmlformats.org/officeDocument/2006/math">
                    <m:r>
                      <a:rPr lang="en-GB" sz="1600" b="1" i="1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GB" sz="1600" dirty="0"/>
                  <a:t> at time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600" dirty="0"/>
                  <a:t> seconds.</a:t>
                </a:r>
              </a:p>
              <a:p>
                <a:r>
                  <a:rPr lang="en-GB" sz="1600" dirty="0"/>
                  <a:t>Modelling the ice skater as a particle with constant acceleration, find:</a:t>
                </a:r>
              </a:p>
              <a:p>
                <a:pPr marL="342900" indent="-342900">
                  <a:buAutoNum type="alphaLcParenBoth"/>
                </a:pPr>
                <a:r>
                  <a:rPr lang="en-GB" sz="1600" dirty="0"/>
                  <a:t>The acceleration of the ice skater</a:t>
                </a:r>
              </a:p>
              <a:p>
                <a:pPr marL="342900" indent="-342900">
                  <a:buAutoNum type="alphaLcParenBoth"/>
                </a:pPr>
                <a:r>
                  <a:rPr lang="en-GB" sz="1600" dirty="0"/>
                  <a:t>An expression for </a:t>
                </a:r>
                <a14:m>
                  <m:oMath xmlns:m="http://schemas.openxmlformats.org/officeDocument/2006/math">
                    <m:r>
                      <a:rPr lang="en-GB" sz="1600" b="1" i="1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GB" sz="1600" dirty="0"/>
                  <a:t> in terms of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GB" sz="1600" dirty="0"/>
              </a:p>
              <a:p>
                <a:pPr marL="342900" indent="-342900">
                  <a:buAutoNum type="alphaLcParenBoth"/>
                </a:pPr>
                <a:r>
                  <a:rPr lang="en-GB" sz="1600" dirty="0"/>
                  <a:t>The time at which the skater is directly north-east of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A second skater travels so that she has position vector</a:t>
                </a:r>
                <a:r>
                  <a:rPr lang="en-GB" sz="1600" b="1" dirty="0"/>
                  <a:t> </a:t>
                </a:r>
                <a14:m>
                  <m:oMath xmlns:m="http://schemas.openxmlformats.org/officeDocument/2006/math">
                    <m:r>
                      <a:rPr lang="en-GB" sz="1600" b="1" i="1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1.1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−6</m:t>
                        </m:r>
                      </m:e>
                    </m:d>
                    <m:r>
                      <a:rPr lang="en-GB" sz="16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1600" dirty="0"/>
                  <a:t> m relative to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600" dirty="0"/>
                  <a:t> at time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(d) Show that the two skaters will meet.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2B11243-BFEC-4F00-8C48-A4DC89D353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6632"/>
                <a:ext cx="11665296" cy="23083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1D50CEB-9E99-46AE-A97B-11322CD5BC68}"/>
                  </a:ext>
                </a:extLst>
              </p:cNvPr>
              <p:cNvSpPr txBox="1"/>
              <p:nvPr/>
            </p:nvSpPr>
            <p:spPr>
              <a:xfrm>
                <a:off x="983432" y="2688250"/>
                <a:ext cx="43204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Using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𝑎𝑡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1D50CEB-9E99-46AE-A97B-11322CD5B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2688250"/>
                <a:ext cx="4320480" cy="523220"/>
              </a:xfrm>
              <a:prstGeom prst="rect">
                <a:avLst/>
              </a:prstGeom>
              <a:blipFill>
                <a:blip r:embed="rId3"/>
                <a:stretch>
                  <a:fillRect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748553" y="2646165"/>
                <a:ext cx="3384376" cy="613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2400" dirty="0">
                    <a:solidFill>
                      <a:prstClr val="black"/>
                    </a:solidFill>
                  </a:rPr>
                  <a:t>Using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𝑢𝑡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8553" y="2646165"/>
                <a:ext cx="3384376" cy="613886"/>
              </a:xfrm>
              <a:prstGeom prst="rect">
                <a:avLst/>
              </a:prstGeom>
              <a:blipFill>
                <a:blip r:embed="rId4"/>
                <a:stretch>
                  <a:fillRect b="-99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B6BAFC3D-D558-CA58-446C-043E7F92EB59}"/>
              </a:ext>
            </a:extLst>
          </p:cNvPr>
          <p:cNvSpPr/>
          <p:nvPr/>
        </p:nvSpPr>
        <p:spPr>
          <a:xfrm>
            <a:off x="335360" y="2780928"/>
            <a:ext cx="432046" cy="3756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8DD770-63BF-243F-A790-5FCD76B755A2}"/>
              </a:ext>
            </a:extLst>
          </p:cNvPr>
          <p:cNvSpPr/>
          <p:nvPr/>
        </p:nvSpPr>
        <p:spPr>
          <a:xfrm>
            <a:off x="6081998" y="2717521"/>
            <a:ext cx="432046" cy="3756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B3DFC61-82F9-3EB2-1055-642A92A7AB9D}"/>
                  </a:ext>
                </a:extLst>
              </p:cNvPr>
              <p:cNvSpPr txBox="1"/>
              <p:nvPr/>
            </p:nvSpPr>
            <p:spPr>
              <a:xfrm>
                <a:off x="119336" y="3498698"/>
                <a:ext cx="3528392" cy="745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−5.6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3.4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2.4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−0.6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+20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</m:oMath>
                  </m:oMathPara>
                </a14:m>
                <a:b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B3DFC61-82F9-3EB2-1055-642A92A7AB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36" y="3498698"/>
                <a:ext cx="3528392" cy="7455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9C133E7-3767-E377-BED2-17E1C3FB7474}"/>
                  </a:ext>
                </a:extLst>
              </p:cNvPr>
              <p:cNvSpPr txBox="1"/>
              <p:nvPr/>
            </p:nvSpPr>
            <p:spPr>
              <a:xfrm>
                <a:off x="274104" y="4588582"/>
                <a:ext cx="2509528" cy="745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20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−8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kumimoji="0" lang="en-GB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9C133E7-3767-E377-BED2-17E1C3FB74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104" y="4588582"/>
                <a:ext cx="2509528" cy="7455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7AC75F6-152F-B47F-8C6A-9C0884005491}"/>
                  </a:ext>
                </a:extLst>
              </p:cNvPr>
              <p:cNvSpPr txBox="1"/>
              <p:nvPr/>
            </p:nvSpPr>
            <p:spPr>
              <a:xfrm>
                <a:off x="826847" y="5589240"/>
                <a:ext cx="2316825" cy="7454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−0.4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0.2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7AC75F6-152F-B47F-8C6A-9C08840054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847" y="5589240"/>
                <a:ext cx="2316825" cy="74546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6BD478B-931B-3C4D-FAA0-969971B28C63}"/>
                  </a:ext>
                </a:extLst>
              </p:cNvPr>
              <p:cNvSpPr txBox="1"/>
              <p:nvPr/>
            </p:nvSpPr>
            <p:spPr>
              <a:xfrm>
                <a:off x="6298021" y="3399268"/>
                <a:ext cx="4406492" cy="7940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2.4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−0.6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−0.4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0.2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6BD478B-931B-3C4D-FAA0-969971B28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021" y="3399268"/>
                <a:ext cx="4406492" cy="7940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E890FA3-C26C-AE6D-2085-8BDC03595E7C}"/>
                  </a:ext>
                </a:extLst>
              </p:cNvPr>
              <p:cNvSpPr txBox="1"/>
              <p:nvPr/>
            </p:nvSpPr>
            <p:spPr>
              <a:xfrm>
                <a:off x="2757558" y="5731137"/>
                <a:ext cx="317681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GB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m</m:t>
                      </m:r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GB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E890FA3-C26C-AE6D-2085-8BDC03595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7558" y="5731137"/>
                <a:ext cx="3176818" cy="461665"/>
              </a:xfrm>
              <a:prstGeom prst="rect">
                <a:avLst/>
              </a:prstGeom>
              <a:blipFill>
                <a:blip r:embed="rId9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A5831A1-B32D-3B89-0243-5384AF7B962E}"/>
                  </a:ext>
                </a:extLst>
              </p:cNvPr>
              <p:cNvSpPr txBox="1"/>
              <p:nvPr/>
            </p:nvSpPr>
            <p:spPr>
              <a:xfrm>
                <a:off x="6354584" y="5538749"/>
                <a:ext cx="7186798" cy="5091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2.4</m:t>
                          </m:r>
                          <m:r>
                            <a:rPr lang="en-GB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−0.2</m:t>
                          </m:r>
                          <m:sSup>
                            <m:sSup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−0.6</m:t>
                          </m:r>
                          <m:r>
                            <a:rPr lang="en-GB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+0.1</m:t>
                          </m:r>
                          <m:sSup>
                            <m:sSup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2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sz="1600" b="1" i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A5831A1-B32D-3B89-0243-5384AF7B9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4584" y="5538749"/>
                <a:ext cx="7186798" cy="50917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F1B9976-4120-C1D6-5F9B-F37761FC11BF}"/>
                  </a:ext>
                </a:extLst>
              </p:cNvPr>
              <p:cNvSpPr txBox="1"/>
              <p:nvPr/>
            </p:nvSpPr>
            <p:spPr>
              <a:xfrm>
                <a:off x="6297804" y="4490589"/>
                <a:ext cx="2966549" cy="7616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GB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s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2.4</m:t>
                                </m:r>
                                <m:r>
                                  <a:rPr kumimoji="0" lang="en-GB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𝑡</m:t>
                                </m:r>
                                <m:r>
                                  <a:rPr kumimoji="0" lang="en-GB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−0.2</m:t>
                                </m:r>
                                <m:sSup>
                                  <m:sSupPr>
                                    <m:ctrlPr>
                                      <a:rPr kumimoji="0" lang="en-GB" sz="24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GB" sz="24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kumimoji="0" lang="en-GB" sz="24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r>
                                  <a:rPr kumimoji="0" lang="en-GB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−0.6</m:t>
                                </m:r>
                                <m:r>
                                  <a:rPr kumimoji="0" lang="en-GB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𝑡</m:t>
                                </m:r>
                                <m:r>
                                  <a:rPr kumimoji="0" lang="en-GB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+0.1</m:t>
                                </m:r>
                                <m:sSup>
                                  <m:sSupPr>
                                    <m:ctrlPr>
                                      <a:rPr kumimoji="0" lang="en-GB" sz="24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GB" sz="24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kumimoji="0" lang="en-GB" sz="24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F1B9976-4120-C1D6-5F9B-F37761FC11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7804" y="4490589"/>
                <a:ext cx="2966549" cy="76161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9999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11" grpId="0"/>
      <p:bldP spid="15" grpId="0"/>
      <p:bldP spid="17" grpId="0"/>
      <p:bldP spid="19" grpId="0"/>
      <p:bldP spid="21" grpId="0"/>
      <p:bldP spid="22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A824AD8-E740-4CE9-8471-8F1E29ABB392}"/>
              </a:ext>
            </a:extLst>
          </p:cNvPr>
          <p:cNvSpPr txBox="1"/>
          <p:nvPr/>
        </p:nvSpPr>
        <p:spPr>
          <a:xfrm>
            <a:off x="7035603" y="2659383"/>
            <a:ext cx="4250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Vectors will be the same: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916329" y="2780928"/>
                <a:ext cx="5040560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2400" dirty="0">
                    <a:solidFill>
                      <a:prstClr val="black"/>
                    </a:solidFill>
                  </a:rPr>
                  <a:t>When north-east of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, </a:t>
                </a:r>
              </a:p>
              <a:p>
                <a:pPr lvl="0" algn="ctr"/>
                <a:r>
                  <a:rPr lang="en-GB" sz="2400" dirty="0">
                    <a:solidFill>
                      <a:prstClr val="black"/>
                    </a:solidFill>
                  </a:rPr>
                  <a:t>the </a:t>
                </a:r>
                <a14:m>
                  <m:oMath xmlns:m="http://schemas.openxmlformats.org/officeDocument/2006/math"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component will be the same as </a:t>
                </a:r>
              </a:p>
              <a:p>
                <a:pPr lvl="0" algn="ctr"/>
                <a:r>
                  <a:rPr lang="en-GB" sz="2400" dirty="0">
                    <a:solidFill>
                      <a:prstClr val="black"/>
                    </a:solidFill>
                  </a:rPr>
                  <a:t>the </a:t>
                </a:r>
                <a14:m>
                  <m:oMath xmlns:m="http://schemas.openxmlformats.org/officeDocument/2006/math"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component.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329" y="2780928"/>
                <a:ext cx="5040560" cy="1200329"/>
              </a:xfrm>
              <a:prstGeom prst="rect">
                <a:avLst/>
              </a:prstGeom>
              <a:blipFill>
                <a:blip r:embed="rId2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5FA791-EB29-A68D-F8F9-3E0EFC99D0AC}"/>
                  </a:ext>
                </a:extLst>
              </p:cNvPr>
              <p:cNvSpPr txBox="1"/>
              <p:nvPr/>
            </p:nvSpPr>
            <p:spPr>
              <a:xfrm>
                <a:off x="263352" y="116632"/>
                <a:ext cx="11665296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An ice skater is skating on a large flat ice rink. At time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600" dirty="0"/>
                  <a:t> the skater is at a fixed point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600" dirty="0"/>
                  <a:t> and is travelling with velocity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2.4</m:t>
                        </m:r>
                        <m:r>
                          <a:rPr lang="en-GB" sz="16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−0.6</m:t>
                        </m:r>
                        <m:r>
                          <a:rPr lang="en-GB" sz="16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1600" dirty="0"/>
                  <a:t> ms</a:t>
                </a:r>
                <a:r>
                  <a:rPr lang="en-GB" sz="1600" baseline="30000" dirty="0"/>
                  <a:t>-1</a:t>
                </a:r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At time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r>
                  <a:rPr lang="en-GB" sz="1600" dirty="0"/>
                  <a:t> s the skater is travelling with velocity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−5.6</m:t>
                        </m:r>
                        <m:r>
                          <a:rPr lang="en-GB" sz="16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+3.4</m:t>
                        </m:r>
                        <m:r>
                          <a:rPr lang="en-GB" sz="16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1600" dirty="0"/>
                  <a:t> ms</a:t>
                </a:r>
                <a:r>
                  <a:rPr lang="en-GB" sz="1600" baseline="30000" dirty="0"/>
                  <a:t>-1</a:t>
                </a:r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Relative to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600" dirty="0"/>
                  <a:t>, the skater has position vector </a:t>
                </a:r>
                <a14:m>
                  <m:oMath xmlns:m="http://schemas.openxmlformats.org/officeDocument/2006/math">
                    <m:r>
                      <a:rPr lang="en-GB" sz="1600" b="1" i="1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GB" sz="1600" dirty="0"/>
                  <a:t> at time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600" dirty="0"/>
                  <a:t> seconds.</a:t>
                </a:r>
              </a:p>
              <a:p>
                <a:r>
                  <a:rPr lang="en-GB" sz="1600" dirty="0"/>
                  <a:t>Modelling the ice skater as a particle with constant acceleration, find:</a:t>
                </a:r>
              </a:p>
              <a:p>
                <a:pPr marL="342900" indent="-342900">
                  <a:buAutoNum type="alphaLcParenBoth"/>
                </a:pPr>
                <a:r>
                  <a:rPr lang="en-GB" sz="1600" dirty="0"/>
                  <a:t>The acceleration of the ice skater</a:t>
                </a:r>
              </a:p>
              <a:p>
                <a:pPr marL="342900" indent="-342900">
                  <a:buAutoNum type="alphaLcParenBoth"/>
                </a:pPr>
                <a:r>
                  <a:rPr lang="en-GB" sz="1600" dirty="0"/>
                  <a:t>An expression for </a:t>
                </a:r>
                <a14:m>
                  <m:oMath xmlns:m="http://schemas.openxmlformats.org/officeDocument/2006/math">
                    <m:r>
                      <a:rPr lang="en-GB" sz="1600" b="1" i="1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GB" sz="1600" dirty="0"/>
                  <a:t> in terms of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GB" sz="1600" dirty="0"/>
              </a:p>
              <a:p>
                <a:pPr marL="342900" indent="-342900">
                  <a:buAutoNum type="alphaLcParenBoth"/>
                </a:pPr>
                <a:r>
                  <a:rPr lang="en-GB" sz="1600" dirty="0"/>
                  <a:t>The time at which the skater is directly north-east of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A second skater travels so that she has position vector</a:t>
                </a:r>
                <a:r>
                  <a:rPr lang="en-GB" sz="1600" b="1" dirty="0"/>
                  <a:t> </a:t>
                </a:r>
                <a14:m>
                  <m:oMath xmlns:m="http://schemas.openxmlformats.org/officeDocument/2006/math">
                    <m:r>
                      <a:rPr lang="en-GB" sz="1600" b="1" i="1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1.1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−6</m:t>
                        </m:r>
                      </m:e>
                    </m:d>
                    <m:r>
                      <a:rPr lang="en-GB" sz="16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1600" dirty="0"/>
                  <a:t> m relative to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600" dirty="0"/>
                  <a:t> at time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(d) Show that the two skaters will meet.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5FA791-EB29-A68D-F8F9-3E0EFC99D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6632"/>
                <a:ext cx="11665296" cy="23083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6EC56A1E-01A4-2BE5-4078-872F3E77B58F}"/>
              </a:ext>
            </a:extLst>
          </p:cNvPr>
          <p:cNvSpPr/>
          <p:nvPr/>
        </p:nvSpPr>
        <p:spPr>
          <a:xfrm>
            <a:off x="335360" y="2780928"/>
            <a:ext cx="432046" cy="3756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434969-9570-DD70-ED45-1D24C0C2BE7E}"/>
              </a:ext>
            </a:extLst>
          </p:cNvPr>
          <p:cNvSpPr/>
          <p:nvPr/>
        </p:nvSpPr>
        <p:spPr>
          <a:xfrm>
            <a:off x="6081998" y="2717521"/>
            <a:ext cx="432046" cy="3756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4AA4E61-21C7-0913-C2A3-0926CF24A208}"/>
                  </a:ext>
                </a:extLst>
              </p:cNvPr>
              <p:cNvSpPr txBox="1"/>
              <p:nvPr/>
            </p:nvSpPr>
            <p:spPr>
              <a:xfrm>
                <a:off x="333707" y="4140657"/>
                <a:ext cx="609492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2.4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−0.2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=−0.6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+0.1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4AA4E61-21C7-0913-C2A3-0926CF24A2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707" y="4140657"/>
                <a:ext cx="609492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74D893D-FC21-F834-257F-000E47C9DCC0}"/>
                  </a:ext>
                </a:extLst>
              </p:cNvPr>
              <p:cNvSpPr txBox="1"/>
              <p:nvPr/>
            </p:nvSpPr>
            <p:spPr>
              <a:xfrm>
                <a:off x="551383" y="4980945"/>
                <a:ext cx="331236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1−0.1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</m:d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74D893D-FC21-F834-257F-000E47C9DC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3" y="4980945"/>
                <a:ext cx="331236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05F3793-FECB-02BE-96AD-373F1AE7B820}"/>
                  </a:ext>
                </a:extLst>
              </p:cNvPr>
              <p:cNvSpPr txBox="1"/>
              <p:nvPr/>
            </p:nvSpPr>
            <p:spPr>
              <a:xfrm>
                <a:off x="1543018" y="5805264"/>
                <a:ext cx="324036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𝑜𝑟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05F3793-FECB-02BE-96AD-373F1AE7B8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018" y="5805264"/>
                <a:ext cx="3240361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843293C-A6C6-3B8A-E46B-11F24D6ECC2A}"/>
                  </a:ext>
                </a:extLst>
              </p:cNvPr>
              <p:cNvSpPr txBox="1"/>
              <p:nvPr/>
            </p:nvSpPr>
            <p:spPr>
              <a:xfrm>
                <a:off x="6863793" y="3231947"/>
                <a:ext cx="4752528" cy="8731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2.4</m:t>
                                </m:r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𝑡</m:t>
                                </m:r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−0.2</m:t>
                                </m:r>
                                <m:sSup>
                                  <m:sSupPr>
                                    <m:ctrlPr>
                                      <a:rPr kumimoji="0" lang="en-GB" sz="2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GB" sz="2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kumimoji="0" lang="en-GB" sz="2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−0.6</m:t>
                                </m:r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𝑡</m:t>
                                </m:r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+0.1</m:t>
                                </m:r>
                                <m:sSup>
                                  <m:sSupPr>
                                    <m:ctrlPr>
                                      <a:rPr kumimoji="0" lang="en-GB" sz="2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GB" sz="2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kumimoji="0" lang="en-GB" sz="2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1.1</m:t>
                                </m:r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𝑡</m:t>
                                </m:r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−6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843293C-A6C6-3B8A-E46B-11F24D6ECC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793" y="3231947"/>
                <a:ext cx="4752528" cy="87312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0ABB804-396F-AF72-F83B-F253711954D9}"/>
                  </a:ext>
                </a:extLst>
              </p:cNvPr>
              <p:cNvSpPr txBox="1"/>
              <p:nvPr/>
            </p:nvSpPr>
            <p:spPr>
              <a:xfrm>
                <a:off x="6465965" y="4565446"/>
                <a:ext cx="268422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2.4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−0.2</m:t>
                      </m:r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  </m:t>
                      </m:r>
                    </m:oMath>
                  </m:oMathPara>
                </a14:m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 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𝑜𝑟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=12</m:t>
                      </m:r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0ABB804-396F-AF72-F83B-F25371195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5965" y="4565446"/>
                <a:ext cx="2684222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1D3E810-02CC-97A2-F571-CA1195DCA451}"/>
                  </a:ext>
                </a:extLst>
              </p:cNvPr>
              <p:cNvSpPr txBox="1"/>
              <p:nvPr/>
            </p:nvSpPr>
            <p:spPr>
              <a:xfrm>
                <a:off x="9170779" y="4556870"/>
                <a:ext cx="297389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−1.7+6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  </m:t>
                      </m:r>
                    </m:oMath>
                  </m:oMathPara>
                </a14:m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 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1D3E810-02CC-97A2-F571-CA1195DCA4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0779" y="4556870"/>
                <a:ext cx="2973894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C412196-C21B-5C74-C724-241B0CA1F625}"/>
                  </a:ext>
                </a:extLst>
              </p:cNvPr>
              <p:cNvSpPr txBox="1"/>
              <p:nvPr/>
            </p:nvSpPr>
            <p:spPr>
              <a:xfrm>
                <a:off x="6514044" y="5763771"/>
                <a:ext cx="550325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=12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2400" dirty="0">
                    <a:solidFill>
                      <a:prstClr val="black"/>
                    </a:solidFill>
                    <a:latin typeface="Calibri"/>
                  </a:rPr>
                  <a:t>Skater A and Skater B are both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=7.5</m:t>
                    </m:r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𝑗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C412196-C21B-5C74-C724-241B0CA1F6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4044" y="5763771"/>
                <a:ext cx="5503256" cy="830997"/>
              </a:xfrm>
              <a:prstGeom prst="rect">
                <a:avLst/>
              </a:prstGeom>
              <a:blipFill>
                <a:blip r:embed="rId10"/>
                <a:stretch>
                  <a:fillRect t="-5882" b="-154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1399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12" grpId="0"/>
      <p:bldP spid="14" grpId="0"/>
      <p:bldP spid="18" grpId="0"/>
      <p:bldP spid="20" grpId="0"/>
      <p:bldP spid="22" grpId="0"/>
      <p:bldP spid="27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260648"/>
            <a:ext cx="11521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To describe the motion of a particle </a:t>
            </a:r>
          </a:p>
          <a:p>
            <a:pPr algn="ctr"/>
            <a:r>
              <a:rPr lang="en-GB" sz="4800" dirty="0"/>
              <a:t>you can use the equation: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5F1DC5E-02C3-4295-A35F-01A3A24FC97F}"/>
                  </a:ext>
                </a:extLst>
              </p:cNvPr>
              <p:cNvSpPr txBox="1"/>
              <p:nvPr/>
            </p:nvSpPr>
            <p:spPr>
              <a:xfrm>
                <a:off x="1235460" y="2009608"/>
                <a:ext cx="9865096" cy="221599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13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13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3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GB" sz="13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GB" sz="13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38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GB" sz="13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13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5F1DC5E-02C3-4295-A35F-01A3A24FC9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460" y="2009608"/>
                <a:ext cx="9865096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999656" y="4404899"/>
                <a:ext cx="7056784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GB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GB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GB" sz="4800" dirty="0">
                    <a:solidFill>
                      <a:prstClr val="black"/>
                    </a:solidFill>
                  </a:rPr>
                  <a:t> = initial position (vector)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GB" sz="4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en-GB" sz="4800" dirty="0">
                    <a:solidFill>
                      <a:prstClr val="black"/>
                    </a:solidFill>
                  </a:rPr>
                  <a:t> = velocity (vector)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GB" sz="4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GB" sz="4800" dirty="0">
                    <a:solidFill>
                      <a:prstClr val="black"/>
                    </a:solidFill>
                  </a:rPr>
                  <a:t> = time (scalar)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4404899"/>
                <a:ext cx="7056784" cy="2308324"/>
              </a:xfrm>
              <a:prstGeom prst="rect">
                <a:avLst/>
              </a:prstGeom>
              <a:blipFill>
                <a:blip r:embed="rId3"/>
                <a:stretch>
                  <a:fillRect t="-5820" r="-2850" b="-134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0177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2C35CFC-B036-4D16-A3B6-A4E52B1937DB}"/>
                  </a:ext>
                </a:extLst>
              </p:cNvPr>
              <p:cNvSpPr txBox="1"/>
              <p:nvPr/>
            </p:nvSpPr>
            <p:spPr>
              <a:xfrm>
                <a:off x="2279576" y="524260"/>
                <a:ext cx="9721080" cy="11809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b="1" dirty="0"/>
                  <a:t>Position Vector: </a:t>
                </a:r>
                <a:r>
                  <a:rPr lang="en-GB" sz="4000" dirty="0"/>
                  <a:t>this is your starting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4000" dirty="0"/>
                  <a:t> 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2C35CFC-B036-4D16-A3B6-A4E52B1937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524260"/>
                <a:ext cx="9721080" cy="1180901"/>
              </a:xfrm>
              <a:prstGeom prst="rect">
                <a:avLst/>
              </a:prstGeom>
              <a:blipFill>
                <a:blip r:embed="rId3"/>
                <a:stretch>
                  <a:fillRect l="-1818" b="-20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/>
          <p:cNvSpPr/>
          <p:nvPr/>
        </p:nvSpPr>
        <p:spPr>
          <a:xfrm>
            <a:off x="5123892" y="4764331"/>
            <a:ext cx="216024" cy="21406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9" name="Straight Arrow Connector 28"/>
          <p:cNvCxnSpPr/>
          <p:nvPr/>
        </p:nvCxnSpPr>
        <p:spPr>
          <a:xfrm flipH="1" flipV="1">
            <a:off x="4007768" y="2132855"/>
            <a:ext cx="2470" cy="331236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4007768" y="5445224"/>
            <a:ext cx="4827006" cy="113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979876" y="5599799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55740" y="5442697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95221" y="4642575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</a:t>
            </a:r>
          </a:p>
        </p:txBody>
      </p:sp>
      <p:cxnSp>
        <p:nvCxnSpPr>
          <p:cNvPr id="10" name="Straight Connector 9"/>
          <p:cNvCxnSpPr>
            <a:endCxn id="15" idx="3"/>
          </p:cNvCxnSpPr>
          <p:nvPr/>
        </p:nvCxnSpPr>
        <p:spPr>
          <a:xfrm>
            <a:off x="3863753" y="4904185"/>
            <a:ext cx="1355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1904" y="5442697"/>
            <a:ext cx="0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79376" y="329881"/>
                <a:ext cx="1712135" cy="156966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9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9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GB" sz="9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29881"/>
                <a:ext cx="1712135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7986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5E53DBF-DC8F-4A19-83A1-1FE8F110875C}"/>
              </a:ext>
            </a:extLst>
          </p:cNvPr>
          <p:cNvCxnSpPr/>
          <p:nvPr/>
        </p:nvCxnSpPr>
        <p:spPr>
          <a:xfrm flipV="1">
            <a:off x="5125127" y="4317511"/>
            <a:ext cx="1224136" cy="576064"/>
          </a:xfrm>
          <a:prstGeom prst="straightConnector1">
            <a:avLst/>
          </a:prstGeom>
          <a:ln w="76200"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2C35CFC-B036-4D16-A3B6-A4E52B1937DB}"/>
                  </a:ext>
                </a:extLst>
              </p:cNvPr>
              <p:cNvSpPr txBox="1"/>
              <p:nvPr/>
            </p:nvSpPr>
            <p:spPr>
              <a:xfrm>
                <a:off x="1726830" y="433510"/>
                <a:ext cx="9695292" cy="13985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b="1" dirty="0"/>
                  <a:t>Velocity: </a:t>
                </a:r>
                <a:r>
                  <a:rPr lang="en-GB" sz="4800" dirty="0"/>
                  <a:t>every second it moves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2C35CFC-B036-4D16-A3B6-A4E52B1937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6830" y="433510"/>
                <a:ext cx="9695292" cy="1398588"/>
              </a:xfrm>
              <a:prstGeom prst="rect">
                <a:avLst/>
              </a:prstGeom>
              <a:blipFill>
                <a:blip r:embed="rId2"/>
                <a:stretch>
                  <a:fillRect b="-3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/>
          <p:cNvSpPr/>
          <p:nvPr/>
        </p:nvSpPr>
        <p:spPr>
          <a:xfrm>
            <a:off x="5017115" y="4817386"/>
            <a:ext cx="216024" cy="21406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5E53DBF-DC8F-4A19-83A1-1FE8F110875C}"/>
              </a:ext>
            </a:extLst>
          </p:cNvPr>
          <p:cNvCxnSpPr/>
          <p:nvPr/>
        </p:nvCxnSpPr>
        <p:spPr>
          <a:xfrm flipV="1">
            <a:off x="6268263" y="3776744"/>
            <a:ext cx="1224136" cy="576064"/>
          </a:xfrm>
          <a:prstGeom prst="straightConnector1">
            <a:avLst/>
          </a:prstGeom>
          <a:ln w="76200"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5E53DBF-DC8F-4A19-83A1-1FE8F110875C}"/>
              </a:ext>
            </a:extLst>
          </p:cNvPr>
          <p:cNvCxnSpPr/>
          <p:nvPr/>
        </p:nvCxnSpPr>
        <p:spPr>
          <a:xfrm flipV="1">
            <a:off x="7411399" y="3236359"/>
            <a:ext cx="1224136" cy="576064"/>
          </a:xfrm>
          <a:prstGeom prst="straightConnector1">
            <a:avLst/>
          </a:prstGeom>
          <a:ln w="76200"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677943" y="4623845"/>
                <a:ext cx="445955" cy="62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7943" y="4623845"/>
                <a:ext cx="445955" cy="6223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880332" y="4050955"/>
                <a:ext cx="445955" cy="62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0332" y="4050955"/>
                <a:ext cx="445955" cy="6223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041060" y="3538412"/>
                <a:ext cx="445955" cy="62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1060" y="3538412"/>
                <a:ext cx="445955" cy="6223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/>
          <p:nvPr/>
        </p:nvCxnSpPr>
        <p:spPr>
          <a:xfrm flipH="1" flipV="1">
            <a:off x="3935760" y="2204863"/>
            <a:ext cx="2470" cy="331236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3935760" y="5517232"/>
            <a:ext cx="4827006" cy="113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907868" y="5671807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83732" y="5514705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423213" y="4714583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</a:t>
            </a:r>
          </a:p>
        </p:txBody>
      </p:sp>
      <p:cxnSp>
        <p:nvCxnSpPr>
          <p:cNvPr id="33" name="Straight Connector 32"/>
          <p:cNvCxnSpPr>
            <a:endCxn id="31" idx="3"/>
          </p:cNvCxnSpPr>
          <p:nvPr/>
        </p:nvCxnSpPr>
        <p:spPr>
          <a:xfrm>
            <a:off x="3791745" y="4976193"/>
            <a:ext cx="1355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159896" y="5514705"/>
            <a:ext cx="0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6155824" y="4255097"/>
            <a:ext cx="216024" cy="214069"/>
          </a:xfrm>
          <a:prstGeom prst="ellipse">
            <a:avLst/>
          </a:prstGeom>
          <a:solidFill>
            <a:schemeClr val="tx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/>
          <p:cNvSpPr/>
          <p:nvPr/>
        </p:nvSpPr>
        <p:spPr>
          <a:xfrm>
            <a:off x="7364146" y="3672609"/>
            <a:ext cx="216024" cy="214069"/>
          </a:xfrm>
          <a:prstGeom prst="ellipse">
            <a:avLst/>
          </a:prstGeom>
          <a:solidFill>
            <a:schemeClr val="tx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/>
          <p:cNvSpPr/>
          <p:nvPr/>
        </p:nvSpPr>
        <p:spPr>
          <a:xfrm>
            <a:off x="8546742" y="3129469"/>
            <a:ext cx="216024" cy="214069"/>
          </a:xfrm>
          <a:prstGeom prst="ellipse">
            <a:avLst/>
          </a:prstGeom>
          <a:solidFill>
            <a:schemeClr val="tx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79376" y="260648"/>
                <a:ext cx="1202572" cy="156966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60648"/>
                <a:ext cx="1202572" cy="15696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772512" y="3240305"/>
            <a:ext cx="829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2800" dirty="0"/>
              <a:t> = 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1085" y="3825171"/>
            <a:ext cx="829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2800" dirty="0"/>
              <a:t> = 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936359" y="2659694"/>
            <a:ext cx="829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2800" dirty="0"/>
              <a:t> = 3</a:t>
            </a:r>
          </a:p>
        </p:txBody>
      </p:sp>
    </p:spTree>
    <p:extLst>
      <p:ext uri="{BB962C8B-B14F-4D97-AF65-F5344CB8AC3E}">
        <p14:creationId xmlns:p14="http://schemas.microsoft.com/office/powerpoint/2010/main" val="334847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DF5F1719-A3E2-43A7-8568-9B8851BEB496}"/>
              </a:ext>
            </a:extLst>
          </p:cNvPr>
          <p:cNvSpPr txBox="1"/>
          <p:nvPr/>
        </p:nvSpPr>
        <p:spPr>
          <a:xfrm>
            <a:off x="2999656" y="406099"/>
            <a:ext cx="5725209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>
                <a:latin typeface="+mj-lt"/>
              </a:rPr>
              <a:t>Vector Notation</a:t>
            </a:r>
            <a:endParaRPr lang="en-GB" sz="6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07368" y="2601484"/>
                <a:ext cx="11233248" cy="10464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6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6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sz="6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6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GB" sz="6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  <m:r>
                        <a:rPr lang="en-GB" sz="6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6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6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sz="6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6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  <m:r>
                        <a:rPr lang="en-GB" sz="6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6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6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sz="6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6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GB" sz="6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</m:oMath>
                  </m:oMathPara>
                </a14:m>
                <a:endParaRPr lang="en-GB" sz="6200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1484"/>
                <a:ext cx="11233248" cy="1046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423592" y="4257668"/>
                <a:ext cx="7656007" cy="20516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72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7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7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72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72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72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72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72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72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4257668"/>
                <a:ext cx="7656007" cy="20516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91344" y="1610216"/>
            <a:ext cx="11881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dirty="0"/>
              <a:t>Make life easier for yourself by using column vectors.</a:t>
            </a:r>
          </a:p>
        </p:txBody>
      </p:sp>
    </p:spTree>
    <p:extLst>
      <p:ext uri="{BB962C8B-B14F-4D97-AF65-F5344CB8AC3E}">
        <p14:creationId xmlns:p14="http://schemas.microsoft.com/office/powerpoint/2010/main" val="2309225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2FF8E14-AAB1-4397-A8B5-CDFFC9AC0041}"/>
                  </a:ext>
                </a:extLst>
              </p:cNvPr>
              <p:cNvSpPr txBox="1"/>
              <p:nvPr/>
            </p:nvSpPr>
            <p:spPr>
              <a:xfrm>
                <a:off x="335360" y="285048"/>
                <a:ext cx="10513168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starts from the position vector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(3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+7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800" dirty="0"/>
                  <a:t> m and moves with constant velocity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(2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800" dirty="0"/>
                  <a:t> ms</a:t>
                </a:r>
                <a:r>
                  <a:rPr lang="en-GB" sz="2800" baseline="30000" dirty="0"/>
                  <a:t>-1</a:t>
                </a:r>
                <a:r>
                  <a:rPr lang="en-GB" sz="2800" dirty="0"/>
                  <a:t>.</a:t>
                </a:r>
              </a:p>
              <a:p>
                <a:r>
                  <a:rPr lang="en-GB" sz="2800" dirty="0"/>
                  <a:t>a) Find the position vector of the particle 4 seconds later.</a:t>
                </a:r>
              </a:p>
              <a:p>
                <a:r>
                  <a:rPr lang="en-GB" sz="2800" dirty="0"/>
                  <a:t>b) Find the time at which the particle is due east of the origin.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2FF8E14-AAB1-4397-A8B5-CDFFC9AC00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85048"/>
                <a:ext cx="10513168" cy="1815882"/>
              </a:xfrm>
              <a:prstGeom prst="rect">
                <a:avLst/>
              </a:prstGeom>
              <a:blipFill>
                <a:blip r:embed="rId2"/>
                <a:stretch>
                  <a:fillRect b="-36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31F5FD-6C95-4936-86E6-0D8B794CE647}"/>
                  </a:ext>
                </a:extLst>
              </p:cNvPr>
              <p:cNvSpPr txBox="1"/>
              <p:nvPr/>
            </p:nvSpPr>
            <p:spPr>
              <a:xfrm>
                <a:off x="7211740" y="2344786"/>
                <a:ext cx="4320481" cy="10720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0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3600" b="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600" b="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600" b="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3600" b="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0" i="1">
                          <a:latin typeface="Cambria Math" panose="02040503050406030204" pitchFamily="18" charset="0"/>
                        </a:rPr>
                        <m:t>𝑡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600" b="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600" b="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31F5FD-6C95-4936-86E6-0D8B794CE6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1740" y="2344786"/>
                <a:ext cx="4320481" cy="10720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63529A75-6A60-484A-ABEC-E420A85676FE}"/>
              </a:ext>
            </a:extLst>
          </p:cNvPr>
          <p:cNvSpPr/>
          <p:nvPr/>
        </p:nvSpPr>
        <p:spPr>
          <a:xfrm>
            <a:off x="479375" y="2505130"/>
            <a:ext cx="432046" cy="3756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132285" y="3429000"/>
                <a:ext cx="4178203" cy="10720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3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6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6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3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6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6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285" y="3429000"/>
                <a:ext cx="4178203" cy="10720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>
          <a:xfrm>
            <a:off x="5879976" y="2636912"/>
            <a:ext cx="0" cy="37444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5F1DC5E-02C3-4295-A35F-01A3A24FC97F}"/>
                  </a:ext>
                </a:extLst>
              </p:cNvPr>
              <p:cNvSpPr txBox="1"/>
              <p:nvPr/>
            </p:nvSpPr>
            <p:spPr>
              <a:xfrm>
                <a:off x="863457" y="2277465"/>
                <a:ext cx="3995936" cy="830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4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GB" sz="4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4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𝑣𝑡</m:t>
                      </m:r>
                    </m:oMath>
                  </m:oMathPara>
                </a14:m>
                <a:endParaRPr lang="en-GB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5F1DC5E-02C3-4295-A35F-01A3A24FC9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457" y="2277465"/>
                <a:ext cx="3995936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DA06FF-9978-4625-6EB5-DDEB56E643DA}"/>
                  </a:ext>
                </a:extLst>
              </p:cNvPr>
              <p:cNvSpPr txBox="1"/>
              <p:nvPr/>
            </p:nvSpPr>
            <p:spPr>
              <a:xfrm>
                <a:off x="1099878" y="4725144"/>
                <a:ext cx="3028243" cy="10720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0" lang="en-GB" sz="36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36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DA06FF-9978-4625-6EB5-DDEB56E643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878" y="4725144"/>
                <a:ext cx="3028243" cy="10720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8323A51F-95E0-107D-8F3C-89776C6C1DAA}"/>
              </a:ext>
            </a:extLst>
          </p:cNvPr>
          <p:cNvSpPr/>
          <p:nvPr/>
        </p:nvSpPr>
        <p:spPr>
          <a:xfrm>
            <a:off x="6492554" y="2505130"/>
            <a:ext cx="432046" cy="3756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F9BF3E0-9FFD-F72D-4006-7246548BCA21}"/>
                  </a:ext>
                </a:extLst>
              </p:cNvPr>
              <p:cNvSpPr txBox="1"/>
              <p:nvPr/>
            </p:nvSpPr>
            <p:spPr>
              <a:xfrm>
                <a:off x="7392144" y="3685046"/>
                <a:ext cx="3132092" cy="10720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𝑟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3+2</m:t>
                                </m:r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𝑡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7−</m:t>
                                </m:r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𝑡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F9BF3E0-9FFD-F72D-4006-7246548BC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3685046"/>
                <a:ext cx="3132092" cy="10720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E520255-730C-B589-6DC4-4466A2B95522}"/>
                  </a:ext>
                </a:extLst>
              </p:cNvPr>
              <p:cNvSpPr txBox="1"/>
              <p:nvPr/>
            </p:nvSpPr>
            <p:spPr>
              <a:xfrm>
                <a:off x="6023992" y="4918714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If due East, then the </a:t>
                </a:r>
                <a14:m>
                  <m:oMath xmlns:m="http://schemas.openxmlformats.org/officeDocument/2006/math"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𝒋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component is 0</a:t>
                </a:r>
                <a:r>
                  <a:rPr lang="en-GB" sz="2800" dirty="0">
                    <a:solidFill>
                      <a:prstClr val="black"/>
                    </a:solidFill>
                    <a:latin typeface="Calibri"/>
                  </a:rPr>
                  <a:t>.</a:t>
                </a:r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E520255-730C-B589-6DC4-4466A2B95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4918714"/>
                <a:ext cx="6096000" cy="523220"/>
              </a:xfrm>
              <a:prstGeom prst="rect">
                <a:avLst/>
              </a:prstGeom>
              <a:blipFill>
                <a:blip r:embed="rId8"/>
                <a:stretch>
                  <a:fillRect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32AB82D-41A7-829C-1777-E66159ECB323}"/>
                  </a:ext>
                </a:extLst>
              </p:cNvPr>
              <p:cNvSpPr txBox="1"/>
              <p:nvPr/>
            </p:nvSpPr>
            <p:spPr>
              <a:xfrm>
                <a:off x="8015913" y="5434383"/>
                <a:ext cx="236430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7−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   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32AB82D-41A7-829C-1777-E66159ECB3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5913" y="5434383"/>
                <a:ext cx="2364307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DF7B591-DA30-4CBE-A5EE-D96B5C17EF39}"/>
                  </a:ext>
                </a:extLst>
              </p:cNvPr>
              <p:cNvSpPr txBox="1"/>
              <p:nvPr/>
            </p:nvSpPr>
            <p:spPr>
              <a:xfrm>
                <a:off x="8616280" y="6073394"/>
                <a:ext cx="316835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𝑡</m:t>
                    </m:r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𝟕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seconds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DF7B591-DA30-4CBE-A5EE-D96B5C17E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6073394"/>
                <a:ext cx="3168352" cy="646331"/>
              </a:xfrm>
              <a:prstGeom prst="rect">
                <a:avLst/>
              </a:prstGeom>
              <a:blipFill>
                <a:blip r:embed="rId10"/>
                <a:stretch>
                  <a:fillRect t="-14151" r="-577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2EF1746-6E06-2CFF-4EB2-28A70D73EFC1}"/>
                  </a:ext>
                </a:extLst>
              </p:cNvPr>
              <p:cNvSpPr txBox="1"/>
              <p:nvPr/>
            </p:nvSpPr>
            <p:spPr>
              <a:xfrm>
                <a:off x="3632671" y="4907213"/>
                <a:ext cx="210328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4000" b="1" dirty="0">
                    <a:solidFill>
                      <a:schemeClr val="tx1"/>
                    </a:solidFill>
                  </a:rPr>
                  <a:t>11</a:t>
                </a:r>
                <a14:m>
                  <m:oMath xmlns:m="http://schemas.openxmlformats.org/officeDocument/2006/math">
                    <m:r>
                      <a:rPr lang="en-GB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2EF1746-6E06-2CFF-4EB2-28A70D73E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2671" y="4907213"/>
                <a:ext cx="2103289" cy="707886"/>
              </a:xfrm>
              <a:prstGeom prst="rect">
                <a:avLst/>
              </a:prstGeom>
              <a:blipFill>
                <a:blip r:embed="rId11"/>
                <a:stretch>
                  <a:fillRect l="-10435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122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11" grpId="0"/>
      <p:bldP spid="12" grpId="0"/>
      <p:bldP spid="16" grpId="0"/>
      <p:bldP spid="18" grpId="0"/>
      <p:bldP spid="20" grpId="0"/>
      <p:bldP spid="22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DF5F1719-A3E2-43A7-8568-9B8851BEB496}"/>
                  </a:ext>
                </a:extLst>
              </p:cNvPr>
              <p:cNvSpPr txBox="1"/>
              <p:nvPr/>
            </p:nvSpPr>
            <p:spPr>
              <a:xfrm>
                <a:off x="2134988" y="387388"/>
                <a:ext cx="7920880" cy="120032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7200" b="1" dirty="0"/>
                  <a:t>Vectors and </a:t>
                </a:r>
                <a14:m>
                  <m:oMath xmlns:m="http://schemas.openxmlformats.org/officeDocument/2006/math">
                    <m:r>
                      <a:rPr lang="en-GB" sz="7200" b="1" i="1" dirty="0">
                        <a:latin typeface="Cambria Math" panose="02040503050406030204" pitchFamily="18" charset="0"/>
                      </a:rPr>
                      <m:t>𝒔𝒖𝒗𝒂𝒕</m:t>
                    </m:r>
                  </m:oMath>
                </a14:m>
                <a:r>
                  <a:rPr lang="en-GB" sz="7200" b="1" dirty="0">
                    <a:latin typeface="+mj-lt"/>
                  </a:rPr>
                  <a:t> </a:t>
                </a:r>
                <a:endParaRPr lang="en-GB" sz="7200" b="1" dirty="0"/>
              </a:p>
            </p:txBody>
          </p:sp>
        </mc:Choice>
        <mc:Fallback xmlns="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DF5F1719-A3E2-43A7-8568-9B8851BEB4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4988" y="387388"/>
                <a:ext cx="7920880" cy="1200329"/>
              </a:xfrm>
              <a:prstGeom prst="rect">
                <a:avLst/>
              </a:prstGeom>
              <a:blipFill>
                <a:blip r:embed="rId2"/>
                <a:stretch>
                  <a:fillRect l="-2846" t="-19388" b="-4183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3DE6AC-2FC6-4360-B811-C0407F8B4D86}"/>
                  </a:ext>
                </a:extLst>
              </p:cNvPr>
              <p:cNvSpPr txBox="1"/>
              <p:nvPr/>
            </p:nvSpPr>
            <p:spPr>
              <a:xfrm>
                <a:off x="479376" y="1700808"/>
                <a:ext cx="1108980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Some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𝑠𝑢𝑣𝑎𝑡</m:t>
                    </m:r>
                  </m:oMath>
                </a14:m>
                <a:r>
                  <a:rPr lang="en-GB" sz="4800" dirty="0"/>
                  <a:t> equations work with vectors. </a:t>
                </a:r>
              </a:p>
              <a:p>
                <a:pPr algn="ctr"/>
                <a:r>
                  <a:rPr lang="en-GB" sz="4800" dirty="0"/>
                  <a:t>We use </a:t>
                </a:r>
                <a14:m>
                  <m:oMath xmlns:m="http://schemas.openxmlformats.org/officeDocument/2006/math">
                    <m:r>
                      <a:rPr lang="en-GB" sz="4800" b="1" i="1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GB" sz="4800" dirty="0"/>
                  <a:t> instead of </a:t>
                </a:r>
                <a14:m>
                  <m:oMath xmlns:m="http://schemas.openxmlformats.org/officeDocument/2006/math">
                    <m:r>
                      <a:rPr lang="en-GB" sz="4800" b="1" i="1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GB" sz="4800" dirty="0"/>
                  <a:t> for displacement.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3DE6AC-2FC6-4360-B811-C0407F8B4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700808"/>
                <a:ext cx="11089804" cy="1569660"/>
              </a:xfrm>
              <a:prstGeom prst="rect">
                <a:avLst/>
              </a:prstGeom>
              <a:blipFill>
                <a:blip r:embed="rId3"/>
                <a:stretch>
                  <a:fillRect l="-220" t="-8560" r="-1374" b="-202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359982" y="3336181"/>
                <a:ext cx="5328592" cy="18210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br>
                  <a:rPr lang="en-GB" sz="60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982" y="3336181"/>
                <a:ext cx="5328592" cy="18210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41C4F18-5F6A-350B-9DD0-3B29CAF8F978}"/>
                  </a:ext>
                </a:extLst>
              </p:cNvPr>
              <p:cNvSpPr txBox="1"/>
              <p:nvPr/>
            </p:nvSpPr>
            <p:spPr>
              <a:xfrm>
                <a:off x="3359982" y="5454949"/>
                <a:ext cx="3960440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𝒗</m:t>
                      </m:r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6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𝒖</m:t>
                      </m:r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6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</m:t>
                      </m:r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41C4F18-5F6A-350B-9DD0-3B29CAF8F9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982" y="5454949"/>
                <a:ext cx="3960440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2772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EEB6634-D7C3-4F4D-A265-B9AE0D1E6745}"/>
                  </a:ext>
                </a:extLst>
              </p:cNvPr>
              <p:cNvSpPr txBox="1"/>
              <p:nvPr/>
            </p:nvSpPr>
            <p:spPr>
              <a:xfrm>
                <a:off x="407368" y="260648"/>
                <a:ext cx="11449272" cy="255454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A particle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200" dirty="0"/>
                  <a:t> has velocity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en-GB" sz="32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32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3200" dirty="0"/>
                  <a:t> ms</a:t>
                </a:r>
                <a:r>
                  <a:rPr lang="en-GB" sz="3200" baseline="30000" dirty="0"/>
                  <a:t>-1</a:t>
                </a:r>
                <a:r>
                  <a:rPr lang="en-GB" sz="3200" dirty="0"/>
                  <a:t>. </a:t>
                </a:r>
              </a:p>
              <a:p>
                <a:r>
                  <a:rPr lang="en-GB" sz="3200" dirty="0"/>
                  <a:t>The particle moves with constant acceleration </a:t>
                </a:r>
                <a14:m>
                  <m:oMath xmlns:m="http://schemas.openxmlformats.org/officeDocument/2006/math">
                    <m:r>
                      <a:rPr lang="en-GB" sz="3200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2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+3</m:t>
                        </m:r>
                        <m:r>
                          <a:rPr lang="en-GB" sz="32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3200" dirty="0"/>
                  <a:t> ms</a:t>
                </a:r>
                <a:r>
                  <a:rPr lang="en-GB" sz="3200" baseline="30000" dirty="0"/>
                  <a:t>-2</a:t>
                </a:r>
                <a:r>
                  <a:rPr lang="en-GB" sz="3200" dirty="0"/>
                  <a:t>. Find </a:t>
                </a:r>
              </a:p>
              <a:p>
                <a:r>
                  <a:rPr lang="en-GB" sz="3200" dirty="0"/>
                  <a:t>a) the speed of the particle at time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3200" dirty="0"/>
                  <a:t> seconds.</a:t>
                </a:r>
              </a:p>
              <a:p>
                <a:r>
                  <a:rPr lang="en-GB" sz="3200" dirty="0"/>
                  <a:t>b) the bearing on which it is travelling at time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3200" dirty="0"/>
                  <a:t> seconds.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EEB6634-D7C3-4F4D-A265-B9AE0D1E67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449272" cy="2554545"/>
              </a:xfrm>
              <a:prstGeom prst="rect">
                <a:avLst/>
              </a:prstGeom>
              <a:blipFill>
                <a:blip r:embed="rId2"/>
                <a:stretch>
                  <a:fillRect b="-33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924F87B-B731-45BD-8A62-BFB82AD0FFB4}"/>
                  </a:ext>
                </a:extLst>
              </p:cNvPr>
              <p:cNvSpPr txBox="1"/>
              <p:nvPr/>
            </p:nvSpPr>
            <p:spPr>
              <a:xfrm>
                <a:off x="1919536" y="3004294"/>
                <a:ext cx="304184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924F87B-B731-45BD-8A62-BFB82AD0FF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3004294"/>
                <a:ext cx="3041846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4F2A91D-05DE-4342-B9D4-3DA3FA4FC8B3}"/>
                  </a:ext>
                </a:extLst>
              </p:cNvPr>
              <p:cNvSpPr txBox="1"/>
              <p:nvPr/>
            </p:nvSpPr>
            <p:spPr>
              <a:xfrm>
                <a:off x="9192344" y="3179763"/>
                <a:ext cx="2401630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4F2A91D-05DE-4342-B9D4-3DA3FA4FC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344" y="3179763"/>
                <a:ext cx="2401630" cy="11330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6120" y="3030891"/>
            <a:ext cx="1848170" cy="219908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E7CA072-3D64-952F-D833-57809483A859}"/>
              </a:ext>
            </a:extLst>
          </p:cNvPr>
          <p:cNvSpPr/>
          <p:nvPr/>
        </p:nvSpPr>
        <p:spPr>
          <a:xfrm>
            <a:off x="428976" y="3126678"/>
            <a:ext cx="432046" cy="3756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2418C4-3BB4-1A6C-0C96-1C0B49565C1A}"/>
              </a:ext>
            </a:extLst>
          </p:cNvPr>
          <p:cNvSpPr/>
          <p:nvPr/>
        </p:nvSpPr>
        <p:spPr>
          <a:xfrm>
            <a:off x="7032926" y="3179763"/>
            <a:ext cx="432046" cy="3756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5850698-F8EF-BB15-1015-E2DF05D35518}"/>
                  </a:ext>
                </a:extLst>
              </p:cNvPr>
              <p:cNvSpPr txBox="1"/>
              <p:nvPr/>
            </p:nvSpPr>
            <p:spPr>
              <a:xfrm>
                <a:off x="220335" y="5387562"/>
                <a:ext cx="4651529" cy="7141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Speed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e>
                          <m:sup>
                            <m: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sup>
                        </m:sSup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</m:t>
                        </m:r>
                        <m:sSup>
                          <m:sSupPr>
                            <m:ctrlP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10</m:t>
                            </m:r>
                          </m:e>
                          <m:sup>
                            <m: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5850698-F8EF-BB15-1015-E2DF05D355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35" y="5387562"/>
                <a:ext cx="4651529" cy="714106"/>
              </a:xfrm>
              <a:prstGeom prst="rect">
                <a:avLst/>
              </a:prstGeom>
              <a:blipFill>
                <a:blip r:embed="rId6"/>
                <a:stretch>
                  <a:fillRect l="-1180" t="-3419" b="-324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638EA4-4CA2-BEF2-A183-771EF0487AA6}"/>
                  </a:ext>
                </a:extLst>
              </p:cNvPr>
              <p:cNvSpPr txBox="1"/>
              <p:nvPr/>
            </p:nvSpPr>
            <p:spPr>
              <a:xfrm>
                <a:off x="1230947" y="3942257"/>
                <a:ext cx="4454849" cy="10720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638EA4-4CA2-BEF2-A183-771EF0487A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947" y="3942257"/>
                <a:ext cx="4454849" cy="10720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3AF9D3A-DD72-B9EE-E73C-12E1C69CDEF6}"/>
                  </a:ext>
                </a:extLst>
              </p:cNvPr>
              <p:cNvSpPr txBox="1"/>
              <p:nvPr/>
            </p:nvSpPr>
            <p:spPr>
              <a:xfrm>
                <a:off x="4655840" y="5445678"/>
                <a:ext cx="2520280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𝟏𝟎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.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6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𝐦</m:t>
                    </m:r>
                    <m:sSup>
                      <m:sSupPr>
                        <m:ctrlPr>
                          <a:rPr kumimoji="0" lang="en-GB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GB" sz="36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𝐬</m:t>
                        </m:r>
                      </m:e>
                      <m:sup>
                        <m:r>
                          <a:rPr kumimoji="0" lang="en-GB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0" lang="en-GB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3AF9D3A-DD72-B9EE-E73C-12E1C69CD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5445678"/>
                <a:ext cx="2520280" cy="6588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DAF3874-3121-EC96-E470-C3B2854784FC}"/>
                  </a:ext>
                </a:extLst>
              </p:cNvPr>
              <p:cNvSpPr txBox="1"/>
              <p:nvPr/>
            </p:nvSpPr>
            <p:spPr>
              <a:xfrm>
                <a:off x="9882019" y="4691116"/>
                <a:ext cx="216024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=16.7°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DAF3874-3121-EC96-E470-C3B2854784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2019" y="4691116"/>
                <a:ext cx="2160240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4E6880C-3E0B-691B-1A46-40C806048175}"/>
                  </a:ext>
                </a:extLst>
              </p:cNvPr>
              <p:cNvSpPr txBox="1"/>
              <p:nvPr/>
            </p:nvSpPr>
            <p:spPr>
              <a:xfrm>
                <a:off x="7950680" y="5778502"/>
                <a:ext cx="386267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Bearing is </a:t>
                </a:r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𝟎𝟏𝟕</m:t>
                    </m:r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°</m:t>
                    </m:r>
                  </m:oMath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4E6880C-3E0B-691B-1A46-40C8060481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0680" y="5778502"/>
                <a:ext cx="3862678" cy="646331"/>
              </a:xfrm>
              <a:prstGeom prst="rect">
                <a:avLst/>
              </a:prstGeom>
              <a:blipFill>
                <a:blip r:embed="rId10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483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8" grpId="0"/>
      <p:bldP spid="10" grpId="0"/>
      <p:bldP spid="16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2B11243-BFEC-4F00-8C48-A4DC89D35333}"/>
                  </a:ext>
                </a:extLst>
              </p:cNvPr>
              <p:cNvSpPr txBox="1"/>
              <p:nvPr/>
            </p:nvSpPr>
            <p:spPr>
              <a:xfrm>
                <a:off x="263352" y="281984"/>
                <a:ext cx="11665296" cy="62940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dirty="0"/>
                  <a:t>An ice skater is skating on a large flat ice rink. </a:t>
                </a:r>
              </a:p>
              <a:p>
                <a:r>
                  <a:rPr lang="en-GB" sz="3000" dirty="0"/>
                  <a:t>At time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3000" dirty="0"/>
                  <a:t> the skater is at a fixed point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3000" dirty="0"/>
                  <a:t> and is travelling with velocity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000" i="1">
                            <a:latin typeface="Cambria Math" panose="02040503050406030204" pitchFamily="18" charset="0"/>
                          </a:rPr>
                          <m:t>2.4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3000" i="1">
                            <a:latin typeface="Cambria Math" panose="02040503050406030204" pitchFamily="18" charset="0"/>
                          </a:rPr>
                          <m:t>−0.6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3000" dirty="0"/>
                  <a:t> ms</a:t>
                </a:r>
                <a:r>
                  <a:rPr lang="en-GB" sz="3000" baseline="30000" dirty="0"/>
                  <a:t>-1</a:t>
                </a:r>
                <a:r>
                  <a:rPr lang="en-GB" sz="3000" dirty="0"/>
                  <a:t>.</a:t>
                </a:r>
              </a:p>
              <a:p>
                <a:r>
                  <a:rPr lang="en-GB" sz="3000" dirty="0"/>
                  <a:t>At time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r>
                  <a:rPr lang="en-GB" sz="3000" dirty="0"/>
                  <a:t> s the skater is travelling with velocity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000" i="1">
                            <a:latin typeface="Cambria Math" panose="02040503050406030204" pitchFamily="18" charset="0"/>
                          </a:rPr>
                          <m:t>−5.6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3000" i="1">
                            <a:latin typeface="Cambria Math" panose="02040503050406030204" pitchFamily="18" charset="0"/>
                          </a:rPr>
                          <m:t>+3.4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GB" sz="3000" dirty="0"/>
                  <a:t> ms</a:t>
                </a:r>
                <a:r>
                  <a:rPr lang="en-GB" sz="3000" baseline="30000" dirty="0"/>
                  <a:t>-1</a:t>
                </a:r>
                <a:r>
                  <a:rPr lang="en-GB" sz="3000" dirty="0"/>
                  <a:t>.</a:t>
                </a:r>
              </a:p>
              <a:p>
                <a:r>
                  <a:rPr lang="en-GB" sz="3000" dirty="0"/>
                  <a:t>Relative to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3000" dirty="0"/>
                  <a:t>, the skater has position vector </a:t>
                </a:r>
                <a14:m>
                  <m:oMath xmlns:m="http://schemas.openxmlformats.org/officeDocument/2006/math">
                    <m:r>
                      <a:rPr lang="en-GB" sz="3000" b="1" i="1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GB" sz="3000" dirty="0"/>
                  <a:t> at time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000" dirty="0"/>
                  <a:t> seconds.</a:t>
                </a:r>
              </a:p>
              <a:p>
                <a:r>
                  <a:rPr lang="en-GB" sz="3000" dirty="0"/>
                  <a:t>Modelling the ice skater as a particle with constant acceleration, find:</a:t>
                </a:r>
              </a:p>
              <a:p>
                <a:pPr marL="342900" indent="-342900">
                  <a:buAutoNum type="alphaLcParenBoth"/>
                </a:pPr>
                <a:r>
                  <a:rPr lang="en-GB" sz="3000" dirty="0"/>
                  <a:t> The acceleration of the ice skater</a:t>
                </a:r>
              </a:p>
              <a:p>
                <a:pPr marL="342900" indent="-342900">
                  <a:buAutoNum type="alphaLcParenBoth"/>
                </a:pPr>
                <a:r>
                  <a:rPr lang="en-GB" sz="3000" dirty="0"/>
                  <a:t> An expression for </a:t>
                </a:r>
                <a14:m>
                  <m:oMath xmlns:m="http://schemas.openxmlformats.org/officeDocument/2006/math">
                    <m:r>
                      <a:rPr lang="en-GB" sz="3000" b="1" i="1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GB" sz="3000" dirty="0"/>
                  <a:t> in terms of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GB" sz="3000" dirty="0"/>
              </a:p>
              <a:p>
                <a:pPr marL="342900" indent="-342900">
                  <a:buAutoNum type="alphaLcParenBoth"/>
                </a:pPr>
                <a:r>
                  <a:rPr lang="en-GB" sz="3000" dirty="0"/>
                  <a:t> The time at which the skater is directly north-east of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3000" dirty="0"/>
                  <a:t>.</a:t>
                </a:r>
              </a:p>
              <a:p>
                <a:pPr marL="342900" indent="-342900">
                  <a:buAutoNum type="alphaLcParenBoth"/>
                </a:pPr>
                <a:endParaRPr lang="en-GB" sz="3000" dirty="0"/>
              </a:p>
              <a:p>
                <a:r>
                  <a:rPr lang="en-GB" sz="3000" dirty="0"/>
                  <a:t>A second skater travels so that she has position vector</a:t>
                </a:r>
                <a:r>
                  <a:rPr lang="en-GB" sz="3000" b="1" dirty="0"/>
                  <a:t> </a:t>
                </a:r>
                <a:endParaRPr lang="en-GB" sz="3000" b="1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3000" b="1" i="1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000" i="1">
                            <a:latin typeface="Cambria Math" panose="02040503050406030204" pitchFamily="18" charset="0"/>
                          </a:rPr>
                          <m:t>1.1</m:t>
                        </m:r>
                        <m:r>
                          <a:rPr lang="en-GB" sz="30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GB" sz="3000" i="1">
                            <a:latin typeface="Cambria Math" panose="02040503050406030204" pitchFamily="18" charset="0"/>
                          </a:rPr>
                          <m:t>−6</m:t>
                        </m:r>
                      </m:e>
                    </m:d>
                    <m:r>
                      <a:rPr lang="en-GB" sz="30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3000" dirty="0"/>
                  <a:t> m relative to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3000" dirty="0"/>
                  <a:t> at time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000" dirty="0"/>
                  <a:t>.</a:t>
                </a:r>
              </a:p>
              <a:p>
                <a:r>
                  <a:rPr lang="en-GB" sz="3000" dirty="0"/>
                  <a:t>(d) Show that the two skaters will meet.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2B11243-BFEC-4F00-8C48-A4DC89D353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81984"/>
                <a:ext cx="11665296" cy="62940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9571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26793</TotalTime>
  <Words>888</Words>
  <Application>Microsoft Office PowerPoint</Application>
  <PresentationFormat>Widescreen</PresentationFormat>
  <Paragraphs>121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1008</cp:revision>
  <dcterms:created xsi:type="dcterms:W3CDTF">2013-02-28T07:36:55Z</dcterms:created>
  <dcterms:modified xsi:type="dcterms:W3CDTF">2025-03-12T06:47:10Z</dcterms:modified>
</cp:coreProperties>
</file>