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58" r:id="rId4"/>
    <p:sldId id="259" r:id="rId5"/>
    <p:sldId id="263" r:id="rId6"/>
    <p:sldId id="266" r:id="rId7"/>
    <p:sldId id="265" r:id="rId8"/>
    <p:sldId id="267" r:id="rId9"/>
    <p:sldId id="264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F0DDA-D5BF-4330-ADB2-52AF93FE608E}" v="2" dt="2021-10-25T11:47:43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567" autoAdjust="0"/>
  </p:normalViewPr>
  <p:slideViewPr>
    <p:cSldViewPr snapToGrid="0">
      <p:cViewPr varScale="1">
        <p:scale>
          <a:sx n="85" d="100"/>
          <a:sy n="85" d="100"/>
        </p:scale>
        <p:origin x="171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D8F0DDA-D5BF-4330-ADB2-52AF93FE608E}"/>
    <pc:docChg chg="addSld modSld">
      <pc:chgData name="Stewart Gale" userId="3647ddd2-6040-41ae-a96d-232c23482af8" providerId="ADAL" clId="{8D8F0DDA-D5BF-4330-ADB2-52AF93FE608E}" dt="2021-10-25T11:48:50.022" v="31" actId="1076"/>
      <pc:docMkLst>
        <pc:docMk/>
      </pc:docMkLst>
      <pc:sldChg chg="delSp modSp mod modAnim">
        <pc:chgData name="Stewart Gale" userId="3647ddd2-6040-41ae-a96d-232c23482af8" providerId="ADAL" clId="{8D8F0DDA-D5BF-4330-ADB2-52AF93FE608E}" dt="2021-10-25T11:48:12.236" v="16" actId="1076"/>
        <pc:sldMkLst>
          <pc:docMk/>
          <pc:sldMk cId="1836068107" sldId="256"/>
        </pc:sldMkLst>
        <pc:spChg chg="mod">
          <ac:chgData name="Stewart Gale" userId="3647ddd2-6040-41ae-a96d-232c23482af8" providerId="ADAL" clId="{8D8F0DDA-D5BF-4330-ADB2-52AF93FE608E}" dt="2021-10-25T11:48:12.236" v="16" actId="1076"/>
          <ac:spMkLst>
            <pc:docMk/>
            <pc:sldMk cId="1836068107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8D8F0DDA-D5BF-4330-ADB2-52AF93FE608E}" dt="2021-10-25T11:47:43.445" v="1" actId="478"/>
          <ac:spMkLst>
            <pc:docMk/>
            <pc:sldMk cId="1836068107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8D8F0DDA-D5BF-4330-ADB2-52AF93FE608E}" dt="2021-10-25T11:47:43.445" v="1" actId="478"/>
          <ac:spMkLst>
            <pc:docMk/>
            <pc:sldMk cId="1836068107" sldId="256"/>
            <ac:spMk id="11" creationId="{00000000-0000-0000-0000-000000000000}"/>
          </ac:spMkLst>
        </pc:spChg>
        <pc:spChg chg="del">
          <ac:chgData name="Stewart Gale" userId="3647ddd2-6040-41ae-a96d-232c23482af8" providerId="ADAL" clId="{8D8F0DDA-D5BF-4330-ADB2-52AF93FE608E}" dt="2021-10-25T11:47:43.445" v="1" actId="478"/>
          <ac:spMkLst>
            <pc:docMk/>
            <pc:sldMk cId="1836068107" sldId="256"/>
            <ac:spMk id="13" creationId="{00000000-0000-0000-0000-000000000000}"/>
          </ac:spMkLst>
        </pc:spChg>
        <pc:grpChg chg="del">
          <ac:chgData name="Stewart Gale" userId="3647ddd2-6040-41ae-a96d-232c23482af8" providerId="ADAL" clId="{8D8F0DDA-D5BF-4330-ADB2-52AF93FE608E}" dt="2021-10-25T11:47:43.445" v="1" actId="478"/>
          <ac:grpSpMkLst>
            <pc:docMk/>
            <pc:sldMk cId="1836068107" sldId="256"/>
            <ac:grpSpMk id="6" creationId="{00000000-0000-0000-0000-000000000000}"/>
          </ac:grpSpMkLst>
        </pc:grpChg>
        <pc:picChg chg="del">
          <ac:chgData name="Stewart Gale" userId="3647ddd2-6040-41ae-a96d-232c23482af8" providerId="ADAL" clId="{8D8F0DDA-D5BF-4330-ADB2-52AF93FE608E}" dt="2021-10-25T11:47:43.445" v="1" actId="478"/>
          <ac:picMkLst>
            <pc:docMk/>
            <pc:sldMk cId="1836068107" sldId="256"/>
            <ac:picMk id="9" creationId="{00000000-0000-0000-0000-000000000000}"/>
          </ac:picMkLst>
        </pc:picChg>
        <pc:picChg chg="del">
          <ac:chgData name="Stewart Gale" userId="3647ddd2-6040-41ae-a96d-232c23482af8" providerId="ADAL" clId="{8D8F0DDA-D5BF-4330-ADB2-52AF93FE608E}" dt="2021-10-25T11:47:43.445" v="1" actId="478"/>
          <ac:picMkLst>
            <pc:docMk/>
            <pc:sldMk cId="1836068107" sldId="256"/>
            <ac:picMk id="12" creationId="{00000000-0000-0000-0000-000000000000}"/>
          </ac:picMkLst>
        </pc:picChg>
        <pc:picChg chg="del">
          <ac:chgData name="Stewart Gale" userId="3647ddd2-6040-41ae-a96d-232c23482af8" providerId="ADAL" clId="{8D8F0DDA-D5BF-4330-ADB2-52AF93FE608E}" dt="2021-10-25T11:47:43.445" v="1" actId="478"/>
          <ac:picMkLst>
            <pc:docMk/>
            <pc:sldMk cId="1836068107" sldId="256"/>
            <ac:picMk id="1026" creationId="{00000000-0000-0000-0000-000000000000}"/>
          </ac:picMkLst>
        </pc:picChg>
      </pc:sldChg>
      <pc:sldChg chg="modSp add mod">
        <pc:chgData name="Stewart Gale" userId="3647ddd2-6040-41ae-a96d-232c23482af8" providerId="ADAL" clId="{8D8F0DDA-D5BF-4330-ADB2-52AF93FE608E}" dt="2021-10-25T11:48:50.022" v="31" actId="1076"/>
        <pc:sldMkLst>
          <pc:docMk/>
          <pc:sldMk cId="844651612" sldId="268"/>
        </pc:sldMkLst>
        <pc:spChg chg="mod">
          <ac:chgData name="Stewart Gale" userId="3647ddd2-6040-41ae-a96d-232c23482af8" providerId="ADAL" clId="{8D8F0DDA-D5BF-4330-ADB2-52AF93FE608E}" dt="2021-10-25T11:48:45.962" v="30" actId="1076"/>
          <ac:spMkLst>
            <pc:docMk/>
            <pc:sldMk cId="844651612" sldId="268"/>
            <ac:spMk id="4" creationId="{00000000-0000-0000-0000-000000000000}"/>
          </ac:spMkLst>
        </pc:spChg>
        <pc:spChg chg="mod">
          <ac:chgData name="Stewart Gale" userId="3647ddd2-6040-41ae-a96d-232c23482af8" providerId="ADAL" clId="{8D8F0DDA-D5BF-4330-ADB2-52AF93FE608E}" dt="2021-10-25T11:48:50.022" v="31" actId="1076"/>
          <ac:spMkLst>
            <pc:docMk/>
            <pc:sldMk cId="844651612" sldId="268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D983F-67F7-42E7-9C31-54B0C7303B9F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EF720-C4E7-4946-9CC6-DA737F2245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817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EF720-C4E7-4946-9CC6-DA737F22454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76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910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76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9694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48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2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031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14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4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875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89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52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1B9F-85A1-40E8-A0F3-D4904F9AF498}" type="datetimeFigureOut">
              <a:rPr lang="en-GB" smtClean="0"/>
              <a:t>25/10/2021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2B4BC-2498-4371-8E06-80A4709914A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43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1318" y="795999"/>
            <a:ext cx="1110734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effectLst/>
                <a:latin typeface="Calibri" panose="020F0502020204030204" pitchFamily="34" charset="0"/>
              </a:rPr>
              <a:t>LO: Percentages </a:t>
            </a:r>
          </a:p>
          <a:p>
            <a:pPr algn="ctr"/>
            <a:r>
              <a:rPr lang="en-GB" sz="11500" b="1" i="0" u="sng" strike="noStrike" dirty="0">
                <a:effectLst/>
                <a:latin typeface="Calibri" panose="020F0502020204030204" pitchFamily="34" charset="0"/>
              </a:rPr>
              <a:t>of an Amount </a:t>
            </a:r>
          </a:p>
          <a:p>
            <a:pPr algn="ctr"/>
            <a:r>
              <a:rPr lang="en-GB" sz="8000" b="1" i="0" strike="noStrike" dirty="0">
                <a:effectLst/>
                <a:latin typeface="Calibri" panose="020F0502020204030204" pitchFamily="34" charset="0"/>
              </a:rPr>
              <a:t>(Non-Calculator </a:t>
            </a:r>
            <a:r>
              <a:rPr lang="en-GB" sz="8000" b="1" dirty="0">
                <a:latin typeface="Calibri" panose="020F0502020204030204" pitchFamily="34" charset="0"/>
              </a:rPr>
              <a:t>M</a:t>
            </a:r>
            <a:r>
              <a:rPr lang="en-GB" sz="8000" b="1" i="0" strike="noStrike" dirty="0">
                <a:effectLst/>
                <a:latin typeface="Calibri" panose="020F0502020204030204" pitchFamily="34" charset="0"/>
              </a:rPr>
              <a:t>ethod)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83606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590659"/>
              </p:ext>
            </p:extLst>
          </p:nvPr>
        </p:nvGraphicFramePr>
        <p:xfrm>
          <a:off x="317766" y="361131"/>
          <a:ext cx="11234584" cy="923925"/>
        </p:xfrm>
        <a:graphic>
          <a:graphicData uri="http://schemas.openxmlformats.org/drawingml/2006/table">
            <a:tbl>
              <a:tblPr/>
              <a:tblGrid>
                <a:gridCol w="11234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04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is </a:t>
                      </a:r>
                      <a:r>
                        <a:rPr lang="en-GB" sz="60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32% </a:t>
                      </a:r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420?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931239"/>
              </p:ext>
            </p:extLst>
          </p:nvPr>
        </p:nvGraphicFramePr>
        <p:xfrm>
          <a:off x="2739044" y="1467196"/>
          <a:ext cx="5501638" cy="4994910"/>
        </p:xfrm>
        <a:graphic>
          <a:graphicData uri="http://schemas.openxmlformats.org/drawingml/2006/table">
            <a:tbl>
              <a:tblPr/>
              <a:tblGrid>
                <a:gridCol w="2200656">
                  <a:extLst>
                    <a:ext uri="{9D8B030D-6E8A-4147-A177-3AD203B41FA5}">
                      <a16:colId xmlns:a16="http://schemas.microsoft.com/office/drawing/2014/main" val="2824748861"/>
                    </a:ext>
                  </a:extLst>
                </a:gridCol>
                <a:gridCol w="758003">
                  <a:extLst>
                    <a:ext uri="{9D8B030D-6E8A-4147-A177-3AD203B41FA5}">
                      <a16:colId xmlns:a16="http://schemas.microsoft.com/office/drawing/2014/main" val="2549922827"/>
                    </a:ext>
                  </a:extLst>
                </a:gridCol>
                <a:gridCol w="2542979">
                  <a:extLst>
                    <a:ext uri="{9D8B030D-6E8A-4147-A177-3AD203B41FA5}">
                      <a16:colId xmlns:a16="http://schemas.microsoft.com/office/drawing/2014/main" val="553514678"/>
                    </a:ext>
                  </a:extLst>
                </a:gridCol>
              </a:tblGrid>
              <a:tr h="76224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59709"/>
                  </a:ext>
                </a:extLst>
              </a:tr>
              <a:tr h="76224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711375"/>
                  </a:ext>
                </a:extLst>
              </a:tr>
              <a:tr h="76224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054013"/>
                  </a:ext>
                </a:extLst>
              </a:tr>
              <a:tr h="76224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173399"/>
                  </a:ext>
                </a:extLst>
              </a:tr>
              <a:tr h="77812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746132"/>
                  </a:ext>
                </a:extLst>
              </a:tr>
              <a:tr h="778123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32%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5823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51288" y="1336402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7030A0"/>
                </a:solidFill>
              </a:rPr>
              <a:t>42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45745" y="2221271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7030A0"/>
                </a:solidFill>
              </a:rPr>
              <a:t>42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40202" y="2996414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7030A0"/>
                </a:solidFill>
              </a:rPr>
              <a:t>42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66924" y="3835835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7030A0"/>
                </a:solidFill>
              </a:rPr>
              <a:t>4.2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55840" y="4688565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7030A0"/>
                </a:solidFill>
              </a:rPr>
              <a:t>4.2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5058" y="5557599"/>
            <a:ext cx="2000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7030A0"/>
                </a:solidFill>
              </a:rPr>
              <a:t>134.4</a:t>
            </a:r>
          </a:p>
        </p:txBody>
      </p:sp>
    </p:spTree>
    <p:extLst>
      <p:ext uri="{BB962C8B-B14F-4D97-AF65-F5344CB8AC3E}">
        <p14:creationId xmlns:p14="http://schemas.microsoft.com/office/powerpoint/2010/main" val="231868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001290"/>
              </p:ext>
            </p:extLst>
          </p:nvPr>
        </p:nvGraphicFramePr>
        <p:xfrm>
          <a:off x="317766" y="361131"/>
          <a:ext cx="11234584" cy="1015365"/>
        </p:xfrm>
        <a:graphic>
          <a:graphicData uri="http://schemas.openxmlformats.org/drawingml/2006/table">
            <a:tbl>
              <a:tblPr/>
              <a:tblGrid>
                <a:gridCol w="11234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304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is</a:t>
                      </a:r>
                      <a:r>
                        <a:rPr lang="en-GB" sz="6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66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52% </a:t>
                      </a:r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82?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192752"/>
              </p:ext>
            </p:extLst>
          </p:nvPr>
        </p:nvGraphicFramePr>
        <p:xfrm>
          <a:off x="3125585" y="1724937"/>
          <a:ext cx="5109557" cy="4603819"/>
        </p:xfrm>
        <a:graphic>
          <a:graphicData uri="http://schemas.openxmlformats.org/drawingml/2006/table">
            <a:tbl>
              <a:tblPr/>
              <a:tblGrid>
                <a:gridCol w="2043823">
                  <a:extLst>
                    <a:ext uri="{9D8B030D-6E8A-4147-A177-3AD203B41FA5}">
                      <a16:colId xmlns:a16="http://schemas.microsoft.com/office/drawing/2014/main" val="4125542281"/>
                    </a:ext>
                  </a:extLst>
                </a:gridCol>
                <a:gridCol w="703983">
                  <a:extLst>
                    <a:ext uri="{9D8B030D-6E8A-4147-A177-3AD203B41FA5}">
                      <a16:colId xmlns:a16="http://schemas.microsoft.com/office/drawing/2014/main" val="4139243515"/>
                    </a:ext>
                  </a:extLst>
                </a:gridCol>
                <a:gridCol w="2361751">
                  <a:extLst>
                    <a:ext uri="{9D8B030D-6E8A-4147-A177-3AD203B41FA5}">
                      <a16:colId xmlns:a16="http://schemas.microsoft.com/office/drawing/2014/main" val="383912941"/>
                    </a:ext>
                  </a:extLst>
                </a:gridCol>
              </a:tblGrid>
              <a:tr h="1133248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709474"/>
                  </a:ext>
                </a:extLst>
              </a:tr>
              <a:tr h="115685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6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324477"/>
                  </a:ext>
                </a:extLst>
              </a:tr>
              <a:tr h="1156857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6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343807"/>
                  </a:ext>
                </a:extLst>
              </a:tr>
              <a:tr h="1156857">
                <a:tc>
                  <a:txBody>
                    <a:bodyPr/>
                    <a:lstStyle/>
                    <a:p>
                      <a:pPr algn="r" fontAlgn="b"/>
                      <a:r>
                        <a:rPr lang="en-GB" sz="6600" b="1" i="0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52%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22016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883138" y="1777537"/>
            <a:ext cx="12159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</a:rPr>
              <a:t>41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0210" y="2885533"/>
            <a:ext cx="20449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</a:rPr>
              <a:t>0.82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83138" y="5168159"/>
            <a:ext cx="23520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>
                <a:solidFill>
                  <a:srgbClr val="7030A0"/>
                </a:solidFill>
              </a:rPr>
              <a:t>42.64</a:t>
            </a:r>
            <a:endParaRPr lang="en-GB" sz="66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0210" y="4026846"/>
            <a:ext cx="20449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7030A0"/>
                </a:solidFill>
              </a:rPr>
              <a:t>0.82</a:t>
            </a:r>
          </a:p>
        </p:txBody>
      </p:sp>
    </p:spTree>
    <p:extLst>
      <p:ext uri="{BB962C8B-B14F-4D97-AF65-F5344CB8AC3E}">
        <p14:creationId xmlns:p14="http://schemas.microsoft.com/office/powerpoint/2010/main" val="155972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5628" y="76302"/>
            <a:ext cx="71187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</a:t>
            </a:r>
            <a:r>
              <a:rPr lang="en-GB" sz="9600" b="1" i="0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cent</a:t>
            </a:r>
            <a:r>
              <a:rPr lang="en-GB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ages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685216" y="1719399"/>
            <a:ext cx="8459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How m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any words can you think of that begin with </a:t>
            </a:r>
            <a:r>
              <a:rPr lang="en-GB" sz="4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cent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?</a:t>
            </a:r>
            <a:r>
              <a:rPr lang="en-GB" sz="48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4626207" y="3953038"/>
            <a:ext cx="3259282" cy="838200"/>
            <a:chOff x="0" y="0"/>
            <a:chExt cx="2064" cy="528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>
              <a:off x="0" y="0"/>
              <a:ext cx="2064" cy="528"/>
            </a:xfrm>
            <a:prstGeom prst="flowChartPreparation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161" y="81"/>
              <a:ext cx="1742" cy="37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/>
              <a:r>
                <a:rPr lang="en-GB" sz="2800" b="1" dirty="0">
                  <a:solidFill>
                    <a:srgbClr val="FF0000"/>
                  </a:solidFill>
                  <a:latin typeface="Comic Sans MS" pitchFamily="66" charset="0"/>
                </a:rPr>
                <a:t>1900 - 2000</a:t>
              </a:r>
            </a:p>
          </p:txBody>
        </p:sp>
      </p:grp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24" y="2889149"/>
            <a:ext cx="802698" cy="346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www.lb.lt/n22978/1_cnt_revers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592" y="3657767"/>
            <a:ext cx="1670545" cy="166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0" b="12629"/>
          <a:stretch/>
        </p:blipFill>
        <p:spPr bwMode="auto">
          <a:xfrm>
            <a:off x="2038243" y="4884740"/>
            <a:ext cx="3190010" cy="175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494600" y="5227427"/>
            <a:ext cx="52269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"Percent" means……..</a:t>
            </a:r>
            <a:r>
              <a:rPr lang="en-GB" sz="4400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22918" y="5906786"/>
            <a:ext cx="43942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out of a hundred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en-GB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465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456953"/>
              </p:ext>
            </p:extLst>
          </p:nvPr>
        </p:nvGraphicFramePr>
        <p:xfrm>
          <a:off x="762885" y="452134"/>
          <a:ext cx="10730315" cy="5827395"/>
        </p:xfrm>
        <a:graphic>
          <a:graphicData uri="http://schemas.openxmlformats.org/drawingml/2006/table">
            <a:tbl>
              <a:tblPr/>
              <a:tblGrid>
                <a:gridCol w="1483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9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3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2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845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93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6275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Find a percentage of an amount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869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716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50% of 600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869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716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25% of 600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869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716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75% of 600 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81058" y="2083500"/>
            <a:ext cx="134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300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1058" y="3764998"/>
            <a:ext cx="134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150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1058" y="5446496"/>
            <a:ext cx="134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450</a:t>
            </a:r>
          </a:p>
        </p:txBody>
      </p:sp>
    </p:spTree>
    <p:extLst>
      <p:ext uri="{BB962C8B-B14F-4D97-AF65-F5344CB8AC3E}">
        <p14:creationId xmlns:p14="http://schemas.microsoft.com/office/powerpoint/2010/main" val="258726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roken%20calcula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361" y="4421142"/>
            <a:ext cx="2952929" cy="221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24849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Some percentages are easy to work out mentally</a:t>
            </a:r>
            <a:r>
              <a:rPr lang="en-GB" sz="4000" dirty="0"/>
              <a:t> 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3283988" y="1778754"/>
            <a:ext cx="1521814" cy="1090646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A893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1406065" y="1596980"/>
            <a:ext cx="1877923" cy="145419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b="1" dirty="0">
                <a:solidFill>
                  <a:srgbClr val="FF0000"/>
                </a:solidFill>
              </a:rPr>
              <a:t>1%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05802" y="1608741"/>
            <a:ext cx="4318269" cy="145419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9600" b="1" dirty="0">
                <a:solidFill>
                  <a:srgbClr val="FF0000"/>
                </a:solidFill>
              </a:rPr>
              <a:t>÷ </a:t>
            </a:r>
            <a:r>
              <a:rPr lang="en-GB" sz="9600" b="1" dirty="0">
                <a:solidFill>
                  <a:schemeClr val="bg1"/>
                </a:solidFill>
              </a:rPr>
              <a:t>100</a:t>
            </a: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3283988" y="3820305"/>
            <a:ext cx="1372696" cy="1090646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A893"/>
          </a:solidFill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1406064" y="3638530"/>
            <a:ext cx="1877924" cy="145419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b="1" dirty="0">
                <a:solidFill>
                  <a:srgbClr val="FF0000"/>
                </a:solidFill>
              </a:rPr>
              <a:t>10%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80515" y="3638531"/>
            <a:ext cx="4318269" cy="145419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9600" b="1" dirty="0">
                <a:solidFill>
                  <a:srgbClr val="FF0000"/>
                </a:solidFill>
              </a:rPr>
              <a:t>÷ </a:t>
            </a:r>
            <a:r>
              <a:rPr lang="en-GB" sz="96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2" name="Rectangle 1"/>
          <p:cNvSpPr/>
          <p:nvPr/>
        </p:nvSpPr>
        <p:spPr>
          <a:xfrm>
            <a:off x="6373778" y="1596980"/>
            <a:ext cx="20553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3" name="Rectangle 2"/>
          <p:cNvSpPr/>
          <p:nvPr/>
        </p:nvSpPr>
        <p:spPr>
          <a:xfrm>
            <a:off x="6534608" y="3580797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9600" b="1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579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4541"/>
            <a:ext cx="12170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can you break down 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20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%?</a:t>
            </a:r>
            <a:r>
              <a:rPr lang="en-GB" sz="60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3175" y="1730101"/>
            <a:ext cx="5143872" cy="3157090"/>
            <a:chOff x="0" y="6351"/>
            <a:chExt cx="960" cy="576"/>
          </a:xfrm>
          <a:solidFill>
            <a:srgbClr val="C9A4E4"/>
          </a:solidFill>
        </p:grpSpPr>
        <p:sp>
          <p:nvSpPr>
            <p:cNvPr id="16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2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8800" b="1" dirty="0"/>
                <a:t>20%</a:t>
              </a: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2228793" y="5071670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22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10%</a:t>
              </a: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6785560" y="5127088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25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10%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056511" y="5184464"/>
            <a:ext cx="1464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99288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4541"/>
            <a:ext cx="12170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can you break down 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%?</a:t>
            </a:r>
            <a:r>
              <a:rPr lang="en-GB" sz="60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3175" y="1730101"/>
            <a:ext cx="5143872" cy="3157090"/>
            <a:chOff x="0" y="6351"/>
            <a:chExt cx="960" cy="576"/>
          </a:xfrm>
          <a:solidFill>
            <a:srgbClr val="C9A4E4"/>
          </a:solidFill>
        </p:grpSpPr>
        <p:sp>
          <p:nvSpPr>
            <p:cNvPr id="16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2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8800" b="1" dirty="0"/>
                <a:t>2%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228793" y="5071670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8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1%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785560" y="5127088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11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1%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056511" y="5184464"/>
            <a:ext cx="1464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61042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4541"/>
            <a:ext cx="12170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can you break down 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%?</a:t>
            </a:r>
            <a:r>
              <a:rPr lang="en-GB" sz="60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3175" y="1730101"/>
            <a:ext cx="5143872" cy="3157090"/>
            <a:chOff x="0" y="6351"/>
            <a:chExt cx="960" cy="576"/>
          </a:xfrm>
          <a:solidFill>
            <a:srgbClr val="C9A4E4"/>
          </a:solidFill>
        </p:grpSpPr>
        <p:sp>
          <p:nvSpPr>
            <p:cNvPr id="16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2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8800" b="1" dirty="0"/>
                <a:t>11%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228793" y="5071670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8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10%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785560" y="5127088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11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1%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56511" y="5184464"/>
            <a:ext cx="1464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22898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4541"/>
            <a:ext cx="12170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can you break down 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%?</a:t>
            </a:r>
            <a:r>
              <a:rPr lang="en-GB" sz="60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3175" y="1730101"/>
            <a:ext cx="5143872" cy="3157090"/>
            <a:chOff x="0" y="6351"/>
            <a:chExt cx="960" cy="576"/>
          </a:xfrm>
          <a:solidFill>
            <a:srgbClr val="C9A4E4"/>
          </a:solidFill>
        </p:grpSpPr>
        <p:sp>
          <p:nvSpPr>
            <p:cNvPr id="16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2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8800" b="1" dirty="0"/>
                <a:t>5%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228793" y="5071670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8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10%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6785560" y="5127088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11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5%</a:t>
              </a:r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 flipV="1">
            <a:off x="5120954" y="5943193"/>
            <a:ext cx="1208117" cy="11084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24366" y="5168707"/>
            <a:ext cx="1464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half</a:t>
            </a:r>
          </a:p>
        </p:txBody>
      </p:sp>
    </p:spTree>
    <p:extLst>
      <p:ext uri="{BB962C8B-B14F-4D97-AF65-F5344CB8AC3E}">
        <p14:creationId xmlns:p14="http://schemas.microsoft.com/office/powerpoint/2010/main" val="320175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4541"/>
            <a:ext cx="12170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How can you break down 17.5%?</a:t>
            </a:r>
            <a:r>
              <a:rPr lang="en-GB" sz="6000" dirty="0"/>
              <a:t> 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433175" y="1730101"/>
            <a:ext cx="5143872" cy="3157090"/>
            <a:chOff x="0" y="6351"/>
            <a:chExt cx="960" cy="576"/>
          </a:xfrm>
          <a:solidFill>
            <a:srgbClr val="C9A4E4"/>
          </a:solidFill>
        </p:grpSpPr>
        <p:sp>
          <p:nvSpPr>
            <p:cNvPr id="16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880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26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8800" b="1" dirty="0"/>
                <a:t>17.5%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238966" y="5119182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8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10%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795733" y="5174600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11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5%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9211860" y="5151741"/>
            <a:ext cx="2579068" cy="1549028"/>
            <a:chOff x="0" y="6351"/>
            <a:chExt cx="960" cy="576"/>
          </a:xfrm>
          <a:solidFill>
            <a:srgbClr val="C9A4E4"/>
          </a:solidFill>
        </p:grpSpPr>
        <p:sp>
          <p:nvSpPr>
            <p:cNvPr id="14" name="Cloud"/>
            <p:cNvSpPr>
              <a:spLocks noChangeAspect="1" noEditPoints="1" noChangeArrowheads="1"/>
            </p:cNvSpPr>
            <p:nvPr/>
          </p:nvSpPr>
          <p:spPr bwMode="auto">
            <a:xfrm>
              <a:off x="0" y="6351"/>
              <a:ext cx="960" cy="576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grpFill/>
            <a:ln w="2857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endParaRPr lang="en-GB" sz="48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197" y="6476"/>
              <a:ext cx="565" cy="3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GB" sz="4800" b="1" dirty="0"/>
                <a:t>2.5%</a:t>
              </a:r>
            </a:p>
          </p:txBody>
        </p:sp>
      </p:grpSp>
      <p:cxnSp>
        <p:nvCxnSpPr>
          <p:cNvPr id="3" name="Straight Arrow Connector 2"/>
          <p:cNvCxnSpPr/>
          <p:nvPr/>
        </p:nvCxnSpPr>
        <p:spPr>
          <a:xfrm flipV="1">
            <a:off x="3131127" y="5990705"/>
            <a:ext cx="1208117" cy="11084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689272" y="5949114"/>
            <a:ext cx="1208117" cy="11084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34539" y="5216219"/>
            <a:ext cx="1464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half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11967" y="5195510"/>
            <a:ext cx="1464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half</a:t>
            </a:r>
          </a:p>
        </p:txBody>
      </p:sp>
    </p:spTree>
    <p:extLst>
      <p:ext uri="{BB962C8B-B14F-4D97-AF65-F5344CB8AC3E}">
        <p14:creationId xmlns:p14="http://schemas.microsoft.com/office/powerpoint/2010/main" val="335843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251</Words>
  <Application>Microsoft Office PowerPoint</Application>
  <PresentationFormat>Widescreen</PresentationFormat>
  <Paragraphs>127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2016-01-17T17:46:21Z</dcterms:created>
  <dcterms:modified xsi:type="dcterms:W3CDTF">2021-10-25T11:48:53Z</dcterms:modified>
</cp:coreProperties>
</file>