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95" r:id="rId2"/>
    <p:sldId id="299" r:id="rId3"/>
    <p:sldId id="293" r:id="rId4"/>
    <p:sldId id="296" r:id="rId5"/>
    <p:sldId id="297" r:id="rId6"/>
    <p:sldId id="298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723496-A2CE-454D-A6AB-9BBDC6936E36}" v="18" dt="2024-01-24T05:16:08.4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30" y="105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78723496-A2CE-454D-A6AB-9BBDC6936E36}"/>
    <pc:docChg chg="custSel addSld modSld">
      <pc:chgData name="Stewart Gale" userId="3647ddd2-6040-41ae-a96d-232c23482af8" providerId="ADAL" clId="{78723496-A2CE-454D-A6AB-9BBDC6936E36}" dt="2024-01-24T05:16:08.410" v="40" actId="20577"/>
      <pc:docMkLst>
        <pc:docMk/>
      </pc:docMkLst>
      <pc:sldChg chg="delSp modSp mod delAnim">
        <pc:chgData name="Stewart Gale" userId="3647ddd2-6040-41ae-a96d-232c23482af8" providerId="ADAL" clId="{78723496-A2CE-454D-A6AB-9BBDC6936E36}" dt="2022-01-16T17:29:32.070" v="23" actId="1076"/>
        <pc:sldMkLst>
          <pc:docMk/>
          <pc:sldMk cId="824283104" sldId="295"/>
        </pc:sldMkLst>
        <pc:spChg chg="mod">
          <ac:chgData name="Stewart Gale" userId="3647ddd2-6040-41ae-a96d-232c23482af8" providerId="ADAL" clId="{78723496-A2CE-454D-A6AB-9BBDC6936E36}" dt="2022-01-16T17:29:32.070" v="23" actId="1076"/>
          <ac:spMkLst>
            <pc:docMk/>
            <pc:sldMk cId="824283104" sldId="295"/>
            <ac:spMk id="2" creationId="{00000000-0000-0000-0000-000000000000}"/>
          </ac:spMkLst>
        </pc:spChg>
        <pc:spChg chg="del">
          <ac:chgData name="Stewart Gale" userId="3647ddd2-6040-41ae-a96d-232c23482af8" providerId="ADAL" clId="{78723496-A2CE-454D-A6AB-9BBDC6936E36}" dt="2022-01-16T17:28:56.376" v="6" actId="478"/>
          <ac:spMkLst>
            <pc:docMk/>
            <pc:sldMk cId="824283104" sldId="295"/>
            <ac:spMk id="3" creationId="{00000000-0000-0000-0000-000000000000}"/>
          </ac:spMkLst>
        </pc:spChg>
        <pc:spChg chg="del">
          <ac:chgData name="Stewart Gale" userId="3647ddd2-6040-41ae-a96d-232c23482af8" providerId="ADAL" clId="{78723496-A2CE-454D-A6AB-9BBDC6936E36}" dt="2022-01-16T17:28:56.376" v="6" actId="478"/>
          <ac:spMkLst>
            <pc:docMk/>
            <pc:sldMk cId="824283104" sldId="295"/>
            <ac:spMk id="4" creationId="{00000000-0000-0000-0000-000000000000}"/>
          </ac:spMkLst>
        </pc:spChg>
        <pc:spChg chg="del">
          <ac:chgData name="Stewart Gale" userId="3647ddd2-6040-41ae-a96d-232c23482af8" providerId="ADAL" clId="{78723496-A2CE-454D-A6AB-9BBDC6936E36}" dt="2022-01-16T17:28:56.376" v="6" actId="478"/>
          <ac:spMkLst>
            <pc:docMk/>
            <pc:sldMk cId="824283104" sldId="295"/>
            <ac:spMk id="5" creationId="{00000000-0000-0000-0000-000000000000}"/>
          </ac:spMkLst>
        </pc:spChg>
      </pc:sldChg>
      <pc:sldChg chg="modSp">
        <pc:chgData name="Stewart Gale" userId="3647ddd2-6040-41ae-a96d-232c23482af8" providerId="ADAL" clId="{78723496-A2CE-454D-A6AB-9BBDC6936E36}" dt="2024-01-24T05:16:08.410" v="40" actId="20577"/>
        <pc:sldMkLst>
          <pc:docMk/>
          <pc:sldMk cId="3680102073" sldId="298"/>
        </pc:sldMkLst>
        <pc:spChg chg="mod">
          <ac:chgData name="Stewart Gale" userId="3647ddd2-6040-41ae-a96d-232c23482af8" providerId="ADAL" clId="{78723496-A2CE-454D-A6AB-9BBDC6936E36}" dt="2024-01-24T05:16:08.410" v="40" actId="20577"/>
          <ac:spMkLst>
            <pc:docMk/>
            <pc:sldMk cId="3680102073" sldId="298"/>
            <ac:spMk id="3" creationId="{00000000-0000-0000-0000-000000000000}"/>
          </ac:spMkLst>
        </pc:spChg>
      </pc:sldChg>
      <pc:sldChg chg="delSp modSp add mod">
        <pc:chgData name="Stewart Gale" userId="3647ddd2-6040-41ae-a96d-232c23482af8" providerId="ADAL" clId="{78723496-A2CE-454D-A6AB-9BBDC6936E36}" dt="2022-01-16T17:28:52.614" v="5" actId="1076"/>
        <pc:sldMkLst>
          <pc:docMk/>
          <pc:sldMk cId="1346142051" sldId="299"/>
        </pc:sldMkLst>
        <pc:spChg chg="del">
          <ac:chgData name="Stewart Gale" userId="3647ddd2-6040-41ae-a96d-232c23482af8" providerId="ADAL" clId="{78723496-A2CE-454D-A6AB-9BBDC6936E36}" dt="2022-01-16T17:28:42.397" v="1" actId="478"/>
          <ac:spMkLst>
            <pc:docMk/>
            <pc:sldMk cId="1346142051" sldId="299"/>
            <ac:spMk id="2" creationId="{00000000-0000-0000-0000-000000000000}"/>
          </ac:spMkLst>
        </pc:spChg>
        <pc:spChg chg="mod">
          <ac:chgData name="Stewart Gale" userId="3647ddd2-6040-41ae-a96d-232c23482af8" providerId="ADAL" clId="{78723496-A2CE-454D-A6AB-9BBDC6936E36}" dt="2022-01-16T17:28:46.533" v="2" actId="1076"/>
          <ac:spMkLst>
            <pc:docMk/>
            <pc:sldMk cId="1346142051" sldId="299"/>
            <ac:spMk id="3" creationId="{00000000-0000-0000-0000-000000000000}"/>
          </ac:spMkLst>
        </pc:spChg>
        <pc:spChg chg="mod">
          <ac:chgData name="Stewart Gale" userId="3647ddd2-6040-41ae-a96d-232c23482af8" providerId="ADAL" clId="{78723496-A2CE-454D-A6AB-9BBDC6936E36}" dt="2022-01-16T17:28:49.469" v="3" actId="1076"/>
          <ac:spMkLst>
            <pc:docMk/>
            <pc:sldMk cId="1346142051" sldId="299"/>
            <ac:spMk id="4" creationId="{00000000-0000-0000-0000-000000000000}"/>
          </ac:spMkLst>
        </pc:spChg>
        <pc:spChg chg="mod">
          <ac:chgData name="Stewart Gale" userId="3647ddd2-6040-41ae-a96d-232c23482af8" providerId="ADAL" clId="{78723496-A2CE-454D-A6AB-9BBDC6936E36}" dt="2022-01-16T17:28:52.614" v="5" actId="1076"/>
          <ac:spMkLst>
            <pc:docMk/>
            <pc:sldMk cId="1346142051" sldId="299"/>
            <ac:spMk id="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CC7A97-400A-4074-AD8A-895D14AF0FC1}" type="datetimeFigureOut">
              <a:rPr lang="en-GB" smtClean="0"/>
              <a:t>24/01/2024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AA478-D619-43E0-97F2-4889AA157DC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7045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BAA478-D619-43E0-97F2-4889AA157DC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2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24/01/2024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740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24/01/2024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8520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24/01/2024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0044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24/01/2024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0887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24/01/2024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806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24/01/2024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2392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24/01/2024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401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24/01/2024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9105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24/01/2024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150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24/01/2024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115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44A79-18DD-4877-9EC0-10BA81BAC6D4}" type="datetimeFigureOut">
              <a:rPr lang="en-GB" smtClean="0"/>
              <a:pPr/>
              <a:t>24/01/2024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7932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044A79-18DD-4877-9EC0-10BA81BAC6D4}" type="datetimeFigureOut">
              <a:rPr lang="en-GB" smtClean="0"/>
              <a:pPr/>
              <a:t>24/01/2024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B1C1A5-F3C7-486E-932E-97F0ABA233C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673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583" y="1268760"/>
            <a:ext cx="1195332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000" b="1" u="sng" dirty="0"/>
              <a:t>LO: Proofs </a:t>
            </a:r>
          </a:p>
          <a:p>
            <a:pPr algn="ctr"/>
            <a:r>
              <a:rPr lang="en-GB" sz="11000" b="1" dirty="0"/>
              <a:t>(Counter Examples)</a:t>
            </a:r>
          </a:p>
        </p:txBody>
      </p:sp>
    </p:spTree>
    <p:extLst>
      <p:ext uri="{BB962C8B-B14F-4D97-AF65-F5344CB8AC3E}">
        <p14:creationId xmlns:p14="http://schemas.microsoft.com/office/powerpoint/2010/main" val="824283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31404" y="620688"/>
            <a:ext cx="109452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You want to prove something not true.</a:t>
            </a:r>
          </a:p>
        </p:txBody>
      </p:sp>
      <p:sp>
        <p:nvSpPr>
          <p:cNvPr id="4" name="Rectangle 3"/>
          <p:cNvSpPr/>
          <p:nvPr/>
        </p:nvSpPr>
        <p:spPr>
          <a:xfrm>
            <a:off x="623392" y="2204864"/>
            <a:ext cx="109452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5400" dirty="0">
                <a:solidFill>
                  <a:prstClr val="black"/>
                </a:solidFill>
              </a:rPr>
              <a:t>How many wrong examples do you need to give to disprove something?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67908" y="4293096"/>
            <a:ext cx="165618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34614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5400" y="669726"/>
            <a:ext cx="1033264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Statement:</a:t>
            </a:r>
          </a:p>
          <a:p>
            <a:pPr algn="ctr"/>
            <a:r>
              <a:rPr lang="en-GB" sz="6600" dirty="0"/>
              <a:t>All prime numbers are odd.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488" y="548680"/>
            <a:ext cx="1611641" cy="12905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35560" y="3501008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</a:rPr>
              <a:t>2 is prime and even.</a:t>
            </a:r>
          </a:p>
        </p:txBody>
      </p:sp>
      <p:sp>
        <p:nvSpPr>
          <p:cNvPr id="6" name="TextBox 5"/>
          <p:cNvSpPr txBox="1"/>
          <p:nvPr/>
        </p:nvSpPr>
        <p:spPr>
          <a:xfrm rot="21091538">
            <a:off x="4861179" y="4846383"/>
            <a:ext cx="66297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solidFill>
                  <a:srgbClr val="FF0000"/>
                </a:solidFill>
                <a:latin typeface="Stencil Std" panose="04020904080802020404" pitchFamily="82" charset="0"/>
              </a:rPr>
              <a:t>Disproved</a:t>
            </a:r>
          </a:p>
        </p:txBody>
      </p:sp>
    </p:spTree>
    <p:extLst>
      <p:ext uri="{BB962C8B-B14F-4D97-AF65-F5344CB8AC3E}">
        <p14:creationId xmlns:p14="http://schemas.microsoft.com/office/powerpoint/2010/main" val="4227149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336" y="106903"/>
            <a:ext cx="1195332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/>
              <a:t>Statement:</a:t>
            </a:r>
          </a:p>
          <a:p>
            <a:pPr lvl="0" algn="ctr"/>
            <a:r>
              <a:rPr lang="en-GB" sz="5400" dirty="0">
                <a:solidFill>
                  <a:prstClr val="black"/>
                </a:solidFill>
              </a:rPr>
              <a:t>The square root of a number is </a:t>
            </a:r>
          </a:p>
          <a:p>
            <a:pPr lvl="0" algn="ctr"/>
            <a:r>
              <a:rPr lang="en-GB" sz="5400" dirty="0">
                <a:solidFill>
                  <a:prstClr val="black"/>
                </a:solidFill>
              </a:rPr>
              <a:t>always smaller than</a:t>
            </a:r>
          </a:p>
          <a:p>
            <a:pPr lvl="0" algn="ctr"/>
            <a:r>
              <a:rPr lang="en-GB" sz="5400" dirty="0">
                <a:solidFill>
                  <a:prstClr val="black"/>
                </a:solidFill>
              </a:rPr>
              <a:t>the number itself.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2420888"/>
            <a:ext cx="1611641" cy="129059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839416" y="4005064"/>
                <a:ext cx="6048672" cy="24238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7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72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0.25</m:t>
                        </m:r>
                      </m:e>
                    </m:rad>
                    <m:r>
                      <a:rPr lang="en-GB" sz="7200" i="1">
                        <a:solidFill>
                          <a:srgbClr val="FF0000"/>
                        </a:solidFill>
                        <a:latin typeface="Cambria Math"/>
                      </a:rPr>
                      <m:t>=0.5</m:t>
                    </m:r>
                  </m:oMath>
                </a14:m>
                <a:r>
                  <a:rPr lang="en-GB" sz="7200" dirty="0">
                    <a:solidFill>
                      <a:srgbClr val="FF0000"/>
                    </a:solidFill>
                  </a:rPr>
                  <a:t> </a:t>
                </a:r>
              </a:p>
              <a:p>
                <a:r>
                  <a:rPr lang="en-GB" sz="7200" dirty="0">
                    <a:solidFill>
                      <a:srgbClr val="FF0000"/>
                    </a:solidFill>
                  </a:rPr>
                  <a:t>but </a:t>
                </a:r>
                <a14:m>
                  <m:oMath xmlns:m="http://schemas.openxmlformats.org/officeDocument/2006/math">
                    <m:r>
                      <a:rPr lang="en-GB" sz="7200" i="1">
                        <a:solidFill>
                          <a:srgbClr val="FF0000"/>
                        </a:solidFill>
                        <a:latin typeface="Cambria Math"/>
                      </a:rPr>
                      <m:t>0.5&gt;0.25</m:t>
                    </m:r>
                  </m:oMath>
                </a14:m>
                <a:endParaRPr lang="en-GB" sz="7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4005064"/>
                <a:ext cx="6048672" cy="2423869"/>
              </a:xfrm>
              <a:prstGeom prst="rect">
                <a:avLst/>
              </a:prstGeom>
              <a:blipFill>
                <a:blip r:embed="rId3"/>
                <a:stretch>
                  <a:fillRect l="-7661" b="-198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 rot="21091538">
            <a:off x="7008667" y="4709167"/>
            <a:ext cx="481144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b="1" dirty="0">
                <a:solidFill>
                  <a:srgbClr val="FF0000"/>
                </a:solidFill>
                <a:latin typeface="Stencil Std" panose="04020904080802020404" pitchFamily="82" charset="0"/>
              </a:rPr>
              <a:t>Disproved</a:t>
            </a:r>
          </a:p>
        </p:txBody>
      </p:sp>
    </p:spTree>
    <p:extLst>
      <p:ext uri="{BB962C8B-B14F-4D97-AF65-F5344CB8AC3E}">
        <p14:creationId xmlns:p14="http://schemas.microsoft.com/office/powerpoint/2010/main" val="1150835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613" y="548680"/>
                <a:ext cx="11953328" cy="23391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b="1" dirty="0"/>
                  <a:t>Statement:</a:t>
                </a:r>
              </a:p>
              <a:p>
                <a:pPr lvl="0" algn="ctr"/>
                <a:r>
                  <a:rPr lang="en-GB" sz="6600" dirty="0"/>
                  <a:t>If 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/>
                      </a:rPr>
                      <m:t>𝑝</m:t>
                    </m:r>
                  </m:oMath>
                </a14:m>
                <a:r>
                  <a:rPr lang="en-GB" sz="6600" dirty="0"/>
                  <a:t> is prime then 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/>
                      </a:rPr>
                      <m:t>𝑝</m:t>
                    </m:r>
                    <m:r>
                      <a:rPr lang="en-GB" sz="6600" i="1">
                        <a:latin typeface="Cambria Math"/>
                      </a:rPr>
                      <m:t>+2</m:t>
                    </m:r>
                  </m:oMath>
                </a14:m>
                <a:r>
                  <a:rPr lang="en-GB" sz="6600" dirty="0"/>
                  <a:t> is prime.</a:t>
                </a:r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3" y="548680"/>
                <a:ext cx="11953328" cy="2339102"/>
              </a:xfrm>
              <a:prstGeom prst="rect">
                <a:avLst/>
              </a:prstGeom>
              <a:blipFill>
                <a:blip r:embed="rId2"/>
                <a:stretch>
                  <a:fillRect l="-561" t="-11198" r="-561" b="-190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260648"/>
            <a:ext cx="1611641" cy="12905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61260" y="3284984"/>
            <a:ext cx="8856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7200" dirty="0">
                <a:solidFill>
                  <a:srgbClr val="FF0000"/>
                </a:solidFill>
              </a:rPr>
              <a:t>7 is prime but 9 is not.</a:t>
            </a:r>
          </a:p>
        </p:txBody>
      </p:sp>
      <p:sp>
        <p:nvSpPr>
          <p:cNvPr id="6" name="TextBox 5"/>
          <p:cNvSpPr txBox="1"/>
          <p:nvPr/>
        </p:nvSpPr>
        <p:spPr>
          <a:xfrm rot="21091538">
            <a:off x="3771157" y="4982955"/>
            <a:ext cx="55355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FF0000"/>
                </a:solidFill>
                <a:latin typeface="Stencil Std" panose="04020904080802020404" pitchFamily="82" charset="0"/>
              </a:rPr>
              <a:t>Disproved</a:t>
            </a:r>
          </a:p>
        </p:txBody>
      </p:sp>
    </p:spTree>
    <p:extLst>
      <p:ext uri="{BB962C8B-B14F-4D97-AF65-F5344CB8AC3E}">
        <p14:creationId xmlns:p14="http://schemas.microsoft.com/office/powerpoint/2010/main" val="2543378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291" y="55610"/>
                <a:ext cx="11953328" cy="33547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8000" b="1" dirty="0"/>
                  <a:t>Statement: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en-GB" sz="6600" i="1">
                        <a:latin typeface="Cambria Math"/>
                      </a:rPr>
                      <m:t>2</m:t>
                    </m:r>
                    <m:sSup>
                      <m:sSup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600" i="1">
                            <a:latin typeface="Cambria Math"/>
                          </a:rPr>
                          <m:t>𝑛</m:t>
                        </m:r>
                      </m:e>
                      <m:sup>
                        <m:r>
                          <a:rPr lang="en-GB" sz="66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sz="6600" i="1">
                        <a:latin typeface="Cambria Math"/>
                      </a:rPr>
                      <m:t>+11</m:t>
                    </m:r>
                  </m:oMath>
                </a14:m>
                <a:r>
                  <a:rPr lang="en-GB" sz="6600" dirty="0"/>
                  <a:t> is prime </a:t>
                </a:r>
              </a:p>
              <a:p>
                <a:pPr algn="ctr"/>
                <a:r>
                  <a:rPr lang="en-GB" sz="6600" dirty="0"/>
                  <a:t>for all integer values of </a:t>
                </a:r>
                <a14:m>
                  <m:oMath xmlns:m="http://schemas.openxmlformats.org/officeDocument/2006/math">
                    <m:r>
                      <a:rPr lang="en-GB" sz="6600" i="1">
                        <a:latin typeface="Cambria Math"/>
                      </a:rPr>
                      <m:t>𝑛</m:t>
                    </m:r>
                  </m:oMath>
                </a14:m>
                <a:endParaRPr lang="en-GB" sz="6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1" y="55610"/>
                <a:ext cx="11953328" cy="3354765"/>
              </a:xfrm>
              <a:prstGeom prst="rect">
                <a:avLst/>
              </a:prstGeom>
              <a:blipFill>
                <a:blip r:embed="rId2"/>
                <a:stretch>
                  <a:fillRect t="-7818" b="-13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5440" y="260648"/>
            <a:ext cx="1611641" cy="129059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415480" y="3410375"/>
                <a:ext cx="7200800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6000" i="1" smtClean="0">
                        <a:solidFill>
                          <a:srgbClr val="FF0000"/>
                        </a:solidFill>
                        <a:latin typeface="Cambria Math"/>
                      </a:rPr>
                      <m:t>(2×</m:t>
                    </m:r>
                    <m:sSup>
                      <m:sSupPr>
                        <m:ctrlPr>
                          <a:rPr lang="en-GB" sz="60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6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11</m:t>
                        </m:r>
                      </m:e>
                      <m:sup>
                        <m:r>
                          <a:rPr lang="en-GB" sz="60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GB" sz="6000" i="1">
                        <a:solidFill>
                          <a:srgbClr val="FF0000"/>
                        </a:solidFill>
                        <a:latin typeface="Cambria Math"/>
                      </a:rPr>
                      <m:t>)+11</m:t>
                    </m:r>
                  </m:oMath>
                </a14:m>
                <a:r>
                  <a:rPr lang="en-GB" sz="6000" dirty="0">
                    <a:solidFill>
                      <a:srgbClr val="FF0000"/>
                    </a:solidFill>
                  </a:rPr>
                  <a:t> = 253 </a:t>
                </a:r>
              </a:p>
              <a:p>
                <a:r>
                  <a:rPr lang="en-GB" sz="6000" dirty="0">
                    <a:solidFill>
                      <a:srgbClr val="FF0000"/>
                    </a:solidFill>
                  </a:rPr>
                  <a:t>253 ÷ 11 = 23 </a:t>
                </a:r>
              </a:p>
              <a:p>
                <a:r>
                  <a:rPr lang="en-GB" sz="6000" dirty="0">
                    <a:solidFill>
                      <a:srgbClr val="FF0000"/>
                    </a:solidFill>
                  </a:rPr>
                  <a:t>253 is not Prime </a:t>
                </a:r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5480" y="3410375"/>
                <a:ext cx="7200800" cy="2862322"/>
              </a:xfrm>
              <a:prstGeom prst="rect">
                <a:avLst/>
              </a:prstGeom>
              <a:blipFill>
                <a:blip r:embed="rId4"/>
                <a:stretch>
                  <a:fillRect l="-5080" t="-6170" r="-1693" b="-134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 rot="21091538">
            <a:off x="6593032" y="4715507"/>
            <a:ext cx="55355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rgbClr val="FF0000"/>
                </a:solidFill>
                <a:latin typeface="Stencil Std" panose="04020904080802020404" pitchFamily="82" charset="0"/>
              </a:rPr>
              <a:t>Disproved</a:t>
            </a:r>
          </a:p>
        </p:txBody>
      </p:sp>
    </p:spTree>
    <p:extLst>
      <p:ext uri="{BB962C8B-B14F-4D97-AF65-F5344CB8AC3E}">
        <p14:creationId xmlns:p14="http://schemas.microsoft.com/office/powerpoint/2010/main" val="3680102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1863</TotalTime>
  <Words>121</Words>
  <Application>Microsoft Office PowerPoint</Application>
  <PresentationFormat>Widescreen</PresentationFormat>
  <Paragraphs>28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Cambria Math</vt:lpstr>
      <vt:lpstr>Stencil Std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Oxford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jamf</dc:creator>
  <cp:lastModifiedBy>Stewart Gale</cp:lastModifiedBy>
  <cp:revision>98</cp:revision>
  <dcterms:created xsi:type="dcterms:W3CDTF">2013-03-24T07:39:15Z</dcterms:created>
  <dcterms:modified xsi:type="dcterms:W3CDTF">2024-01-24T05:16:17Z</dcterms:modified>
</cp:coreProperties>
</file>