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3"/>
  </p:handoutMasterIdLst>
  <p:sldIdLst>
    <p:sldId id="272" r:id="rId2"/>
    <p:sldId id="258" r:id="rId3"/>
    <p:sldId id="287" r:id="rId4"/>
    <p:sldId id="256" r:id="rId5"/>
    <p:sldId id="286" r:id="rId6"/>
    <p:sldId id="261" r:id="rId7"/>
    <p:sldId id="288" r:id="rId8"/>
    <p:sldId id="262" r:id="rId9"/>
    <p:sldId id="289" r:id="rId10"/>
    <p:sldId id="264" r:id="rId11"/>
    <p:sldId id="290" r:id="rId12"/>
    <p:sldId id="266" r:id="rId13"/>
    <p:sldId id="291" r:id="rId14"/>
    <p:sldId id="270" r:id="rId15"/>
    <p:sldId id="293" r:id="rId16"/>
    <p:sldId id="268" r:id="rId17"/>
    <p:sldId id="292" r:id="rId18"/>
    <p:sldId id="299" r:id="rId19"/>
    <p:sldId id="300" r:id="rId20"/>
    <p:sldId id="301" r:id="rId21"/>
    <p:sldId id="302" r:id="rId22"/>
    <p:sldId id="273" r:id="rId23"/>
    <p:sldId id="294" r:id="rId24"/>
    <p:sldId id="275" r:id="rId25"/>
    <p:sldId id="295" r:id="rId26"/>
    <p:sldId id="277" r:id="rId27"/>
    <p:sldId id="296" r:id="rId28"/>
    <p:sldId id="279" r:id="rId29"/>
    <p:sldId id="297" r:id="rId30"/>
    <p:sldId id="281" r:id="rId31"/>
    <p:sldId id="298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AFA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524" autoAdjust="0"/>
    <p:restoredTop sz="94660"/>
  </p:normalViewPr>
  <p:slideViewPr>
    <p:cSldViewPr snapToGrid="0">
      <p:cViewPr varScale="1">
        <p:scale>
          <a:sx n="83" d="100"/>
          <a:sy n="83" d="100"/>
        </p:scale>
        <p:origin x="-147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38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28164E96-23BC-4F1D-93D7-EAA77A2F1844}"/>
    <pc:docChg chg="modSld">
      <pc:chgData name="Stewart Gale" userId="3647ddd2-6040-41ae-a96d-232c23482af8" providerId="ADAL" clId="{28164E96-23BC-4F1D-93D7-EAA77A2F1844}" dt="2022-08-22T17:54:45.896" v="17" actId="20577"/>
      <pc:docMkLst>
        <pc:docMk/>
      </pc:docMkLst>
      <pc:sldChg chg="modSp mod">
        <pc:chgData name="Stewart Gale" userId="3647ddd2-6040-41ae-a96d-232c23482af8" providerId="ADAL" clId="{28164E96-23BC-4F1D-93D7-EAA77A2F1844}" dt="2022-08-22T17:54:45.896" v="17" actId="20577"/>
        <pc:sldMkLst>
          <pc:docMk/>
          <pc:sldMk cId="3220382278" sldId="272"/>
        </pc:sldMkLst>
        <pc:spChg chg="mod">
          <ac:chgData name="Stewart Gale" userId="3647ddd2-6040-41ae-a96d-232c23482af8" providerId="ADAL" clId="{28164E96-23BC-4F1D-93D7-EAA77A2F1844}" dt="2022-08-22T17:54:45.896" v="17" actId="20577"/>
          <ac:spMkLst>
            <pc:docMk/>
            <pc:sldMk cId="3220382278" sldId="272"/>
            <ac:spMk id="4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7E50A3-A954-44FC-A8D5-0C898BAA3B35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1A0533-35AC-4CC4-B4AC-E742C66315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71833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701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76636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38261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58281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0972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5012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16144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22293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42329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74672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92996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2048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6324" y="68762"/>
            <a:ext cx="11799651" cy="54014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/>
              <a:t>Diagnostic </a:t>
            </a:r>
            <a:r>
              <a:rPr lang="en-GB" sz="9600" b="1"/>
              <a:t>Assessment</a:t>
            </a:r>
            <a:r>
              <a:rPr lang="en-GB" sz="11500"/>
              <a:t> .Delta 2 </a:t>
            </a:r>
            <a:endParaRPr lang="en-GB" sz="11500" dirty="0"/>
          </a:p>
          <a:p>
            <a:pPr algn="ctr"/>
            <a:r>
              <a:rPr lang="en-GB" sz="11500" dirty="0"/>
              <a:t> Unit 9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005" y="2769502"/>
            <a:ext cx="4212076" cy="3964562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1235825" y="2923955"/>
            <a:ext cx="2859579" cy="2723158"/>
          </a:xfrm>
          <a:prstGeom prst="ellipse">
            <a:avLst/>
          </a:prstGeom>
          <a:solidFill>
            <a:srgbClr val="92D050"/>
          </a:solidFill>
          <a:ln w="571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/>
          <p:cNvSpPr txBox="1"/>
          <p:nvPr/>
        </p:nvSpPr>
        <p:spPr>
          <a:xfrm>
            <a:off x="1283045" y="3370537"/>
            <a:ext cx="276513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/>
              <a:t>Scale Drawings </a:t>
            </a:r>
          </a:p>
          <a:p>
            <a:pPr algn="ctr"/>
            <a:r>
              <a:rPr lang="en-GB" sz="2400" b="1" dirty="0"/>
              <a:t>and Maps</a:t>
            </a:r>
          </a:p>
          <a:p>
            <a:pPr algn="ctr"/>
            <a:r>
              <a:rPr lang="en-GB" sz="2400" b="1" dirty="0"/>
              <a:t>Bearings</a:t>
            </a:r>
          </a:p>
          <a:p>
            <a:pPr algn="ctr"/>
            <a:r>
              <a:rPr lang="en-GB" sz="2400" b="1" dirty="0"/>
              <a:t>Congruence </a:t>
            </a:r>
          </a:p>
          <a:p>
            <a:pPr algn="ctr"/>
            <a:r>
              <a:rPr lang="en-GB" sz="2400" b="1" dirty="0"/>
              <a:t>Similar Shapes</a:t>
            </a:r>
          </a:p>
        </p:txBody>
      </p:sp>
    </p:spTree>
    <p:extLst>
      <p:ext uri="{BB962C8B-B14F-4D97-AF65-F5344CB8AC3E}">
        <p14:creationId xmlns:p14="http://schemas.microsoft.com/office/powerpoint/2010/main" val="32203822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Question 5 – Bearings</a:t>
            </a:r>
          </a:p>
        </p:txBody>
      </p:sp>
      <p:pic>
        <p:nvPicPr>
          <p:cNvPr id="7170" name="Picture 2" descr="https://images.diagnosticquestions.com/uploads/questions/3f63c825-1ca1-4a71-b97c-b4ad5bfe74da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54" t="15759" r="46950" b="17907"/>
          <a:stretch/>
        </p:blipFill>
        <p:spPr bwMode="auto">
          <a:xfrm>
            <a:off x="4309606" y="1987825"/>
            <a:ext cx="3816626" cy="4499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258030" y="923330"/>
            <a:ext cx="973954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dirty="0"/>
              <a:t>What is the bearing of P from Q?</a:t>
            </a:r>
          </a:p>
        </p:txBody>
      </p:sp>
    </p:spTree>
    <p:extLst>
      <p:ext uri="{BB962C8B-B14F-4D97-AF65-F5344CB8AC3E}">
        <p14:creationId xmlns:p14="http://schemas.microsoft.com/office/powerpoint/2010/main" val="24706068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5 – Bearings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7507717"/>
              </p:ext>
            </p:extLst>
          </p:nvPr>
        </p:nvGraphicFramePr>
        <p:xfrm>
          <a:off x="186011" y="3090104"/>
          <a:ext cx="11845276" cy="3493044"/>
        </p:xfrm>
        <a:graphic>
          <a:graphicData uri="http://schemas.openxmlformats.org/drawingml/2006/table">
            <a:tbl>
              <a:tblPr/>
              <a:tblGrid>
                <a:gridCol w="2850107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995169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225˚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missing angle at Q is 180 - 45 = 135. The bearing would then be 360 - 135 = 225.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045˚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has found the bearing of Q from P.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135˚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has found the missing angle, but not the bearing.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315˚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may think that the angle at Q is also 45.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pic>
        <p:nvPicPr>
          <p:cNvPr id="6" name="Picture 2" descr="https://images.diagnosticquestions.com/uploads/questions/3f63c825-1ca1-4a71-b97c-b4ad5bfe74da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54" t="15759" r="46950" b="17907"/>
          <a:stretch/>
        </p:blipFill>
        <p:spPr bwMode="auto">
          <a:xfrm>
            <a:off x="9287123" y="140693"/>
            <a:ext cx="2369490" cy="2793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911903" y="1474638"/>
            <a:ext cx="57232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What is the bearing of P from Q?</a:t>
            </a:r>
          </a:p>
        </p:txBody>
      </p:sp>
    </p:spTree>
    <p:extLst>
      <p:ext uri="{BB962C8B-B14F-4D97-AF65-F5344CB8AC3E}">
        <p14:creationId xmlns:p14="http://schemas.microsoft.com/office/powerpoint/2010/main" val="30309354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Question 6 – Bearings</a:t>
            </a:r>
          </a:p>
        </p:txBody>
      </p:sp>
      <p:pic>
        <p:nvPicPr>
          <p:cNvPr id="8194" name="Picture 2" descr="https://images.diagnosticquestions.com/uploads/questions/ab7c1693-89ec-4951-a140-9b0b9842c7c9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37" t="11309" r="11668" b="39213"/>
          <a:stretch/>
        </p:blipFill>
        <p:spPr bwMode="auto">
          <a:xfrm>
            <a:off x="731520" y="1033669"/>
            <a:ext cx="10896555" cy="4802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17869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11347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6 – Bearings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0813831"/>
              </p:ext>
            </p:extLst>
          </p:nvPr>
        </p:nvGraphicFramePr>
        <p:xfrm>
          <a:off x="186011" y="3090104"/>
          <a:ext cx="11845276" cy="3614964"/>
        </p:xfrm>
        <a:graphic>
          <a:graphicData uri="http://schemas.openxmlformats.org/drawingml/2006/table">
            <a:tbl>
              <a:tblPr/>
              <a:tblGrid>
                <a:gridCol w="2850107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995169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252˚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bearing from B to A is made up of a straight line angle and an angle Alternate to that at A, so we have 180 + 72 = 252.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072˚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given the bearing of B from A.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288˚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subtracted 72 from 360.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108˚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subtracted 72 from 180.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pic>
        <p:nvPicPr>
          <p:cNvPr id="6" name="Picture 2" descr="https://images.diagnosticquestions.com/uploads/questions/ab7c1693-89ec-4951-a140-9b0b9842c7c9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58" t="13417" r="11668" b="43407"/>
          <a:stretch/>
        </p:blipFill>
        <p:spPr bwMode="auto">
          <a:xfrm>
            <a:off x="8654848" y="224071"/>
            <a:ext cx="3376439" cy="2662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-300" t="24998" r="59005" b="33986"/>
          <a:stretch/>
        </p:blipFill>
        <p:spPr>
          <a:xfrm>
            <a:off x="3894307" y="1111161"/>
            <a:ext cx="3820943" cy="1458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84954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7 – Congruence 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4500" t="10500" r="5239" b="19761"/>
          <a:stretch/>
        </p:blipFill>
        <p:spPr>
          <a:xfrm>
            <a:off x="1150289" y="946205"/>
            <a:ext cx="9891422" cy="5731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4309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7 – Congruence 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6688234"/>
              </p:ext>
            </p:extLst>
          </p:nvPr>
        </p:nvGraphicFramePr>
        <p:xfrm>
          <a:off x="186011" y="3090104"/>
          <a:ext cx="11845276" cy="3493044"/>
        </p:xfrm>
        <a:graphic>
          <a:graphicData uri="http://schemas.openxmlformats.org/drawingml/2006/table">
            <a:tbl>
              <a:tblPr/>
              <a:tblGrid>
                <a:gridCol w="2850107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995169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C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Opposite angles in a trapezium are not equal.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A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shapes are exactly the same, but may have been moved, rotated or reflected.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B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may not </a:t>
                      </a:r>
                      <a:r>
                        <a:rPr lang="en-US" sz="2000" b="0" dirty="0" err="1">
                          <a:solidFill>
                            <a:schemeClr val="tx1"/>
                          </a:solidFill>
                          <a:effectLst/>
                        </a:rPr>
                        <a:t>realise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 that congruence is preserved under reflection.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D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may not </a:t>
                      </a:r>
                      <a:r>
                        <a:rPr lang="en-US" sz="2000" b="0" dirty="0" err="1">
                          <a:solidFill>
                            <a:schemeClr val="tx1"/>
                          </a:solidFill>
                          <a:effectLst/>
                        </a:rPr>
                        <a:t>realise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 that congruence is preserved under rotation.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l="4500" t="28494" r="5239" b="19761"/>
          <a:stretch/>
        </p:blipFill>
        <p:spPr>
          <a:xfrm>
            <a:off x="6954741" y="822738"/>
            <a:ext cx="4932459" cy="212077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/>
          <a:srcRect l="10474" t="10500" r="11527" b="77214"/>
          <a:stretch/>
        </p:blipFill>
        <p:spPr>
          <a:xfrm>
            <a:off x="0" y="1592536"/>
            <a:ext cx="7011724" cy="828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4045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8 – Congruence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4881" t="12500" r="6071" b="7659"/>
          <a:stretch/>
        </p:blipFill>
        <p:spPr>
          <a:xfrm>
            <a:off x="2104572" y="932597"/>
            <a:ext cx="8432799" cy="5670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7700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8 – Congruence 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192903"/>
              </p:ext>
            </p:extLst>
          </p:nvPr>
        </p:nvGraphicFramePr>
        <p:xfrm>
          <a:off x="173362" y="3002640"/>
          <a:ext cx="11845276" cy="3736884"/>
        </p:xfrm>
        <a:graphic>
          <a:graphicData uri="http://schemas.openxmlformats.org/drawingml/2006/table">
            <a:tbl>
              <a:tblPr/>
              <a:tblGrid>
                <a:gridCol w="2850107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995169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D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first pair of triangles give 2 angles and 1 side, i.e. ASA. </a:t>
                      </a:r>
                    </a:p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second pair of triangles give 3 sides, i.e. SSS.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A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may not understand the acronyms.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B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has correctly identified the second pair, but not the first.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C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has correctly identified the first pair, but not the second.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4881" t="12500" r="6071" b="38915"/>
          <a:stretch/>
        </p:blipFill>
        <p:spPr>
          <a:xfrm>
            <a:off x="769259" y="923330"/>
            <a:ext cx="4601028" cy="188274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4881" t="63333" r="16646" b="7659"/>
          <a:stretch/>
        </p:blipFill>
        <p:spPr>
          <a:xfrm>
            <a:off x="5660573" y="1029758"/>
            <a:ext cx="5907313" cy="1637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0277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9 – Congruence 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3783" t="14413" r="1848" b="9760"/>
          <a:stretch/>
        </p:blipFill>
        <p:spPr>
          <a:xfrm>
            <a:off x="1502798" y="830997"/>
            <a:ext cx="9597224" cy="5783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93433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9 – Congruence 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679153"/>
              </p:ext>
            </p:extLst>
          </p:nvPr>
        </p:nvGraphicFramePr>
        <p:xfrm>
          <a:off x="173362" y="3002640"/>
          <a:ext cx="11845276" cy="3736884"/>
        </p:xfrm>
        <a:graphic>
          <a:graphicData uri="http://schemas.openxmlformats.org/drawingml/2006/table">
            <a:tbl>
              <a:tblPr/>
              <a:tblGrid>
                <a:gridCol w="2850107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995169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B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These triangles are congruent because they have 2 equal angles and </a:t>
                      </a:r>
                    </a:p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1 equal side, which corresponds to ASA.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A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SAS</a:t>
                      </a:r>
                      <a:r>
                        <a:rPr lang="en-US" sz="2400" b="0" baseline="0" dirty="0">
                          <a:solidFill>
                            <a:schemeClr val="tx1"/>
                          </a:solidFill>
                          <a:effectLst/>
                        </a:rPr>
                        <a:t> is two equal sides and 1 equal angle </a:t>
                      </a:r>
                      <a:endParaRPr lang="en-US" sz="2400" b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C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RHS is right angle,</a:t>
                      </a:r>
                      <a:r>
                        <a:rPr lang="en-US" sz="2400" b="0" baseline="0" dirty="0">
                          <a:solidFill>
                            <a:schemeClr val="tx1"/>
                          </a:solidFill>
                          <a:effectLst/>
                        </a:rPr>
                        <a:t> hypotenuse and 1 other equal side.</a:t>
                      </a:r>
                      <a:endParaRPr lang="en-US" sz="2400" b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D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may be confused about congruency laws.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3783" t="14413" r="1848" b="43733"/>
          <a:stretch/>
        </p:blipFill>
        <p:spPr>
          <a:xfrm>
            <a:off x="302153" y="857715"/>
            <a:ext cx="5923720" cy="197043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3783" t="61688" r="1848" b="9760"/>
          <a:stretch/>
        </p:blipFill>
        <p:spPr>
          <a:xfrm>
            <a:off x="6170214" y="1250903"/>
            <a:ext cx="5796499" cy="1315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02638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Question 1 – Scale Drawings and Maps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8045" t="14319" r="8637" b="52045"/>
          <a:stretch/>
        </p:blipFill>
        <p:spPr>
          <a:xfrm>
            <a:off x="731520" y="1280159"/>
            <a:ext cx="10158153" cy="3075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800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10 – Congruence  </a:t>
            </a:r>
          </a:p>
        </p:txBody>
      </p:sp>
      <p:pic>
        <p:nvPicPr>
          <p:cNvPr id="2050" name="Picture 2" descr="https://images.diagnosticquestions.com/uploads/questions/6db00f6c-60d2-44be-8e4e-ca4d81e3d0d4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3" t="9308" r="3907" b="10344"/>
          <a:stretch/>
        </p:blipFill>
        <p:spPr bwMode="auto">
          <a:xfrm>
            <a:off x="1542551" y="954156"/>
            <a:ext cx="8682825" cy="5610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65565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10 – Congruence 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7110692"/>
              </p:ext>
            </p:extLst>
          </p:nvPr>
        </p:nvGraphicFramePr>
        <p:xfrm>
          <a:off x="173362" y="3002640"/>
          <a:ext cx="11845276" cy="3736884"/>
        </p:xfrm>
        <a:graphic>
          <a:graphicData uri="http://schemas.openxmlformats.org/drawingml/2006/table">
            <a:tbl>
              <a:tblPr/>
              <a:tblGrid>
                <a:gridCol w="2850107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995169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A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These triangle are congruent, as they have two equal length sides, and the angle between the two sides is also the same. We write this as SAS.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B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SAS is 2</a:t>
                      </a:r>
                      <a:r>
                        <a:rPr lang="en-US" sz="2400" b="0" baseline="0" dirty="0">
                          <a:solidFill>
                            <a:schemeClr val="tx1"/>
                          </a:solidFill>
                          <a:effectLst/>
                        </a:rPr>
                        <a:t> equal sides and 1 equal angle</a:t>
                      </a:r>
                      <a:endParaRPr lang="en-US" sz="2400" b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C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RHS is right angle,</a:t>
                      </a:r>
                      <a:r>
                        <a:rPr lang="en-US" sz="2400" b="0" baseline="0" dirty="0">
                          <a:solidFill>
                            <a:schemeClr val="tx1"/>
                          </a:solidFill>
                          <a:effectLst/>
                        </a:rPr>
                        <a:t> hypotenuse and 1 other equal side.</a:t>
                      </a:r>
                      <a:endParaRPr lang="en-US" sz="2400" b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D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may be confused about congruency laws.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pic>
        <p:nvPicPr>
          <p:cNvPr id="7" name="Picture 2" descr="https://images.diagnosticquestions.com/uploads/questions/6db00f6c-60d2-44be-8e4e-ca4d81e3d0d4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3" t="9308" r="3907" b="42411"/>
          <a:stretch/>
        </p:blipFill>
        <p:spPr bwMode="auto">
          <a:xfrm>
            <a:off x="500930" y="911592"/>
            <a:ext cx="5160399" cy="2003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s://images.diagnosticquestions.com/uploads/questions/6db00f6c-60d2-44be-8e4e-ca4d81e3d0d4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3" t="62031" r="3907" b="10344"/>
          <a:stretch/>
        </p:blipFill>
        <p:spPr bwMode="auto">
          <a:xfrm>
            <a:off x="5573865" y="1232453"/>
            <a:ext cx="6130457" cy="1361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07318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9 – Similar Shapes </a:t>
            </a:r>
          </a:p>
        </p:txBody>
      </p:sp>
      <p:pic>
        <p:nvPicPr>
          <p:cNvPr id="11266" name="Picture 2" descr="https://images.diagnosticquestions.com/uploads/questions/59074b4d-fe9e-4b6d-9966-6c6c4bb02b9a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5" t="14003" r="5602" b="33040"/>
          <a:stretch/>
        </p:blipFill>
        <p:spPr bwMode="auto">
          <a:xfrm>
            <a:off x="492979" y="1144989"/>
            <a:ext cx="11052313" cy="4842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590409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9 – Similar Shapes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3176701"/>
              </p:ext>
            </p:extLst>
          </p:nvPr>
        </p:nvGraphicFramePr>
        <p:xfrm>
          <a:off x="186011" y="3026493"/>
          <a:ext cx="11845276" cy="3736884"/>
        </p:xfrm>
        <a:graphic>
          <a:graphicData uri="http://schemas.openxmlformats.org/drawingml/2006/table">
            <a:tbl>
              <a:tblPr/>
              <a:tblGrid>
                <a:gridCol w="2850107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995169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80˚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Similar triangle will have the same angles. Since the triangles are isosceles the two missing angles will be of equal size. (180 - 20) ÷ 2 = 80°.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60˚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may think because the scale factor is 3, the angle is multiplied by 3.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120˚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may have multiplied the 20 angle by 3 due to the scale factor, then subtracted it from 180.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160˚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may have subtracted 20 from 180 but forgotten to divide by two.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pic>
        <p:nvPicPr>
          <p:cNvPr id="6" name="Picture 2" descr="https://images.diagnosticquestions.com/uploads/questions/59074b4d-fe9e-4b6d-9966-6c6c4bb02b9a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67" t="23237" r="14600" b="36188"/>
          <a:stretch/>
        </p:blipFill>
        <p:spPr bwMode="auto">
          <a:xfrm>
            <a:off x="7649154" y="842839"/>
            <a:ext cx="4242147" cy="2016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s://images.diagnosticquestions.com/uploads/questions/59074b4d-fe9e-4b6d-9966-6c6c4bb02b9a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5" t="17151" r="5602" b="76811"/>
          <a:stretch/>
        </p:blipFill>
        <p:spPr bwMode="auto">
          <a:xfrm>
            <a:off x="186011" y="1588112"/>
            <a:ext cx="7187368" cy="359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10758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10 – Similar Shapes </a:t>
            </a:r>
          </a:p>
        </p:txBody>
      </p:sp>
      <p:pic>
        <p:nvPicPr>
          <p:cNvPr id="5122" name="Picture 2" descr="https://images.diagnosticquestions.com/uploads/questions/90ad639d-78c1-4221-b4b8-a238adae3b2e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68" t="11742" r="5031" b="42345"/>
          <a:stretch/>
        </p:blipFill>
        <p:spPr bwMode="auto">
          <a:xfrm>
            <a:off x="532737" y="1216549"/>
            <a:ext cx="11012557" cy="5009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793236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10 – Similar Shapes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6137804"/>
              </p:ext>
            </p:extLst>
          </p:nvPr>
        </p:nvGraphicFramePr>
        <p:xfrm>
          <a:off x="186011" y="3050349"/>
          <a:ext cx="11845276" cy="3736884"/>
        </p:xfrm>
        <a:graphic>
          <a:graphicData uri="http://schemas.openxmlformats.org/drawingml/2006/table">
            <a:tbl>
              <a:tblPr/>
              <a:tblGrid>
                <a:gridCol w="2850107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995169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D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two triangles are similar, with the bigger triangle being an enlargement scale factor 2 of the smaller triangle. This means that AC is 2 × 6 = 12.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A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correctly identified the scale factor, but has applied the enlargement to the wrong side.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B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may have tried to estimate, although the diagram is not to scale.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C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may not understand that similarity is implied by parallel lines.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pic>
        <p:nvPicPr>
          <p:cNvPr id="4" name="Picture 2" descr="https://images.diagnosticquestions.com/uploads/questions/90ad639d-78c1-4221-b4b8-a238adae3b2e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68" t="11742" r="36202" b="42345"/>
          <a:stretch/>
        </p:blipFill>
        <p:spPr bwMode="auto">
          <a:xfrm>
            <a:off x="7219783" y="923330"/>
            <a:ext cx="2759103" cy="2133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57612" t="25565" b="46069"/>
          <a:stretch/>
        </p:blipFill>
        <p:spPr>
          <a:xfrm>
            <a:off x="2949933" y="1240404"/>
            <a:ext cx="3870382" cy="1176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99339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11 – Similar Shapes </a:t>
            </a:r>
          </a:p>
        </p:txBody>
      </p:sp>
      <p:pic>
        <p:nvPicPr>
          <p:cNvPr id="6146" name="Picture 2" descr="https://images.diagnosticquestions.com/uploads/Questions/217abdb0-fa1c-42f3-b102-ee8b6a0e26ed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5" t="13743" r="10950" b="34953"/>
          <a:stretch/>
        </p:blipFill>
        <p:spPr bwMode="auto">
          <a:xfrm>
            <a:off x="490666" y="1200647"/>
            <a:ext cx="11210667" cy="5049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825504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11 – Similar Shapes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1849272"/>
              </p:ext>
            </p:extLst>
          </p:nvPr>
        </p:nvGraphicFramePr>
        <p:xfrm>
          <a:off x="186011" y="3090104"/>
          <a:ext cx="11845276" cy="3493044"/>
        </p:xfrm>
        <a:graphic>
          <a:graphicData uri="http://schemas.openxmlformats.org/drawingml/2006/table">
            <a:tbl>
              <a:tblPr/>
              <a:tblGrid>
                <a:gridCol w="2850107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995169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24cm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scale factor is 2 because 18/9=2 and then 16/2=8 so 16+8=24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8cm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</a:t>
                      </a:r>
                      <a:r>
                        <a:rPr lang="en-US" sz="2400" b="0" baseline="0" dirty="0">
                          <a:solidFill>
                            <a:schemeClr val="tx1"/>
                          </a:solidFill>
                          <a:effectLst/>
                        </a:rPr>
                        <a:t> found the length of CD and forget to add CB (16cm)</a:t>
                      </a:r>
                      <a:endParaRPr lang="en-US" sz="2400" b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23.5</a:t>
                      </a:r>
                      <a:r>
                        <a:rPr lang="en-GB" sz="3200" b="0" baseline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cm</a:t>
                      </a:r>
                      <a:endParaRPr lang="en-GB" sz="3200" b="0" dirty="0">
                        <a:solidFill>
                          <a:schemeClr val="tx1"/>
                        </a:solidFill>
                        <a:effectLst/>
                        <a:latin typeface="robotobold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</a:t>
                      </a:r>
                      <a:r>
                        <a:rPr lang="en-US" sz="2400" b="0" baseline="0" dirty="0">
                          <a:solidFill>
                            <a:schemeClr val="tx1"/>
                          </a:solidFill>
                          <a:effectLst/>
                        </a:rPr>
                        <a:t> student match CD with AC. 15/2 = 7.5 and 7.5 + 16cm</a:t>
                      </a:r>
                      <a:endParaRPr lang="en-US" sz="2400" b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7.5 cm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</a:t>
                      </a:r>
                      <a:r>
                        <a:rPr lang="en-US" sz="2400" b="0" baseline="0" dirty="0">
                          <a:solidFill>
                            <a:schemeClr val="tx1"/>
                          </a:solidFill>
                          <a:effectLst/>
                        </a:rPr>
                        <a:t> student match CD with AC. 15/2 = 7.5</a:t>
                      </a:r>
                      <a:endParaRPr lang="en-US" sz="2400" b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pic>
        <p:nvPicPr>
          <p:cNvPr id="8194" name="Picture 2" descr="https://images.diagnosticquestions.com/uploads/Questions/217abdb0-fa1c-42f3-b102-ee8b6a0e26ed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168" t="32265" r="13563" b="54252"/>
          <a:stretch/>
        </p:blipFill>
        <p:spPr bwMode="auto">
          <a:xfrm>
            <a:off x="1755111" y="1179537"/>
            <a:ext cx="3490623" cy="134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images.diagnosticquestions.com/uploads/Questions/217abdb0-fa1c-42f3-b102-ee8b6a0e26ed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73" r="40142" b="36171"/>
          <a:stretch/>
        </p:blipFill>
        <p:spPr bwMode="auto">
          <a:xfrm>
            <a:off x="5245734" y="716107"/>
            <a:ext cx="3556359" cy="2270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727627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12 – Similar Shapes</a:t>
            </a:r>
          </a:p>
        </p:txBody>
      </p:sp>
      <p:pic>
        <p:nvPicPr>
          <p:cNvPr id="9218" name="Picture 2" descr="https://images.diagnosticquestions.com/uploads/questions/500df15f-b2d9-4609-a90c-7394a1fe6d3e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54" t="12090" b="43040"/>
          <a:stretch/>
        </p:blipFill>
        <p:spPr bwMode="auto">
          <a:xfrm>
            <a:off x="478804" y="1717481"/>
            <a:ext cx="11234392" cy="4102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474488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12 – Similar Shapes</a:t>
            </a:r>
          </a:p>
        </p:txBody>
      </p:sp>
      <p:pic>
        <p:nvPicPr>
          <p:cNvPr id="10242" name="Picture 2" descr="https://images.diagnosticquestions.com/uploads/questions/500df15f-b2d9-4609-a90c-7394a1fe6d3e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28" t="11481" r="52276" b="44170"/>
          <a:stretch/>
        </p:blipFill>
        <p:spPr bwMode="auto">
          <a:xfrm>
            <a:off x="8293209" y="875731"/>
            <a:ext cx="2576224" cy="2214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images.diagnosticquestions.com/uploads/questions/500df15f-b2d9-4609-a90c-7394a1fe6d3e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761" t="11481" r="1" b="66021"/>
          <a:stretch/>
        </p:blipFill>
        <p:spPr bwMode="auto">
          <a:xfrm>
            <a:off x="381661" y="1124811"/>
            <a:ext cx="3786965" cy="1381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s://images.diagnosticquestions.com/uploads/questions/500df15f-b2d9-4609-a90c-7394a1fe6d3e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761" t="37024" r="1" b="47531"/>
          <a:stretch/>
        </p:blipFill>
        <p:spPr bwMode="auto">
          <a:xfrm>
            <a:off x="4159925" y="1036657"/>
            <a:ext cx="3872150" cy="970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3686131"/>
              </p:ext>
            </p:extLst>
          </p:nvPr>
        </p:nvGraphicFramePr>
        <p:xfrm>
          <a:off x="173362" y="3026494"/>
          <a:ext cx="11845276" cy="3736884"/>
        </p:xfrm>
        <a:graphic>
          <a:graphicData uri="http://schemas.openxmlformats.org/drawingml/2006/table">
            <a:tbl>
              <a:tblPr/>
              <a:tblGrid>
                <a:gridCol w="2850107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995169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B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scale factor can be found by calculating (8+2)÷ 8, which equals 1.25. EB can then be found by doing 5 ÷ 1.25 = 4.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A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may have calculated the scale factor by computing 2÷ 8.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C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found the correct scale factor, but used incorrect application to the length.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D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calculated the scale factor using 2÷ 8, then used the wrong application.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406292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1 – Scale Drawings and Maps 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505544"/>
              </p:ext>
            </p:extLst>
          </p:nvPr>
        </p:nvGraphicFramePr>
        <p:xfrm>
          <a:off x="186011" y="3090104"/>
          <a:ext cx="11845276" cy="3493044"/>
        </p:xfrm>
        <a:graphic>
          <a:graphicData uri="http://schemas.openxmlformats.org/drawingml/2006/table">
            <a:tbl>
              <a:tblPr/>
              <a:tblGrid>
                <a:gridCol w="2850107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995169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10km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We have 40 cm equals 40 X 250 = 10000 m. This is 10 km.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290km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has added the distance on, rather than multiplying.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10000km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may have misread the units.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100km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may think that there are 100m in a km.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8045" t="14319" r="8637" b="55258"/>
          <a:stretch/>
        </p:blipFill>
        <p:spPr>
          <a:xfrm>
            <a:off x="2725369" y="1006455"/>
            <a:ext cx="6766560" cy="1853121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136071" y="7872759"/>
            <a:ext cx="1309531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A	B	C	D	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0615567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13 – Similar Shapes </a:t>
            </a:r>
          </a:p>
        </p:txBody>
      </p:sp>
      <p:pic>
        <p:nvPicPr>
          <p:cNvPr id="13314" name="Picture 2" descr="https://images.diagnosticquestions.com/uploads/questions/76462648-362a-42cf-95e2-4702df3870ff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33" t="13221" r="13232" b="34640"/>
          <a:stretch/>
        </p:blipFill>
        <p:spPr bwMode="auto">
          <a:xfrm>
            <a:off x="1685675" y="902559"/>
            <a:ext cx="9310979" cy="5522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43199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13 – Similar Shapes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860697"/>
              </p:ext>
            </p:extLst>
          </p:nvPr>
        </p:nvGraphicFramePr>
        <p:xfrm>
          <a:off x="186011" y="3090104"/>
          <a:ext cx="11845276" cy="3675924"/>
        </p:xfrm>
        <a:graphic>
          <a:graphicData uri="http://schemas.openxmlformats.org/drawingml/2006/table">
            <a:tbl>
              <a:tblPr/>
              <a:tblGrid>
                <a:gridCol w="2850107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995169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1:2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</a:rPr>
                        <a:t>The scale factor is 15 ÷ 5 = 3. So the side of the large triangle (x + y) should be 3 times the small triangle x. So x + y = 3x. Subtracting x from both sides gives y = 2x. So the ratio is 1 : 2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1:3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may have calculated 15 ÷ 5 = 3 and think this is the ratio.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1:4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may not understand the question.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1:5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may assume that because both 5 and 15 are in the 5 times table, the ratio must be 1:5.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pic>
        <p:nvPicPr>
          <p:cNvPr id="4" name="Picture 2" descr="https://images.diagnosticquestions.com/uploads/questions/76462648-362a-42cf-95e2-4702df3870ff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33" t="24669" r="39809" b="34640"/>
          <a:stretch/>
        </p:blipFill>
        <p:spPr bwMode="auto">
          <a:xfrm>
            <a:off x="8110329" y="875624"/>
            <a:ext cx="2552371" cy="1979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images.diagnosticquestions.com/uploads/questions/76462648-362a-42cf-95e2-4702df3870ff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80" t="12733" r="29222" b="80436"/>
          <a:stretch/>
        </p:blipFill>
        <p:spPr bwMode="auto">
          <a:xfrm>
            <a:off x="1677725" y="1415334"/>
            <a:ext cx="5860112" cy="723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29332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Question 2 – Scale Drawings and Maps</a:t>
            </a:r>
          </a:p>
        </p:txBody>
      </p:sp>
      <p:pic>
        <p:nvPicPr>
          <p:cNvPr id="1026" name="Picture 2" descr="https://images.diagnosticquestions.com/uploads/questions/c9d63270-3e1b-4fee-ba6a-3fd71de595eb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15" t="17276" r="5002" b="55996"/>
          <a:stretch/>
        </p:blipFill>
        <p:spPr bwMode="auto">
          <a:xfrm>
            <a:off x="867294" y="1346661"/>
            <a:ext cx="10690167" cy="2443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81574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3203378"/>
              </p:ext>
            </p:extLst>
          </p:nvPr>
        </p:nvGraphicFramePr>
        <p:xfrm>
          <a:off x="186011" y="3090104"/>
          <a:ext cx="11845276" cy="3493044"/>
        </p:xfrm>
        <a:graphic>
          <a:graphicData uri="http://schemas.openxmlformats.org/drawingml/2006/table">
            <a:tbl>
              <a:tblPr/>
              <a:tblGrid>
                <a:gridCol w="2850107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995169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1:6000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</a:rPr>
                        <a:t>The ratio is 5:30000, which can be simplified to 1:6000.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1:600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</a:rPr>
                        <a:t>The student may think that there are 10 cm in a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</a:rPr>
                        <a:t>metre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60:1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</a:rPr>
                        <a:t>The student has inverted the ratio.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1:60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</a:rPr>
                        <a:t>The student has misread the units.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2 – Scale Drawings and Maps </a:t>
            </a:r>
          </a:p>
        </p:txBody>
      </p:sp>
      <p:pic>
        <p:nvPicPr>
          <p:cNvPr id="5" name="Picture 2" descr="https://images.diagnosticquestions.com/uploads/questions/c9d63270-3e1b-4fee-ba6a-3fd71de595eb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15" t="17276" r="5002" b="58570"/>
          <a:stretch/>
        </p:blipFill>
        <p:spPr bwMode="auto">
          <a:xfrm>
            <a:off x="1704288" y="889763"/>
            <a:ext cx="8808721" cy="1819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-1191491" y="7872759"/>
            <a:ext cx="144419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A	B	C	D	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081015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Question 3 – Bearings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4863" t="14136" r="2500" b="33500"/>
          <a:stretch/>
        </p:blipFill>
        <p:spPr>
          <a:xfrm>
            <a:off x="875607" y="1246908"/>
            <a:ext cx="10844648" cy="5153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6677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3 – Bearings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06803"/>
              </p:ext>
            </p:extLst>
          </p:nvPr>
        </p:nvGraphicFramePr>
        <p:xfrm>
          <a:off x="186011" y="3042398"/>
          <a:ext cx="11845276" cy="3736884"/>
        </p:xfrm>
        <a:graphic>
          <a:graphicData uri="http://schemas.openxmlformats.org/drawingml/2006/table">
            <a:tbl>
              <a:tblPr/>
              <a:tblGrid>
                <a:gridCol w="2850107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995169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130˚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bearing would be in the bottom right quadrant of the compass, so we would expect the bearing to be between 90 and 180.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050˚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may believe that bearings are taken anti-clockwise and has misread the question.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220˚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measured the bearing anti-clockwise.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300˚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misread the question as the bearing of the lighthouse from the boat.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14863" t="14136" r="2500" b="38780"/>
          <a:stretch/>
        </p:blipFill>
        <p:spPr>
          <a:xfrm>
            <a:off x="3703500" y="773701"/>
            <a:ext cx="4810298" cy="2055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3438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Question 4 – Bearings </a:t>
            </a:r>
          </a:p>
        </p:txBody>
      </p:sp>
      <p:pic>
        <p:nvPicPr>
          <p:cNvPr id="5122" name="Picture 2" descr="https://images.diagnosticquestions.com/uploads/questions/b3b9fec6-bc89-48c3-bb7d-272f4938f34f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97" t="15220" r="47276" b="15156"/>
          <a:stretch/>
        </p:blipFill>
        <p:spPr bwMode="auto">
          <a:xfrm>
            <a:off x="3981416" y="1981832"/>
            <a:ext cx="3826766" cy="4721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250079" y="923330"/>
            <a:ext cx="973954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dirty="0"/>
              <a:t>What is the bearing of N from M?</a:t>
            </a:r>
          </a:p>
        </p:txBody>
      </p:sp>
    </p:spTree>
    <p:extLst>
      <p:ext uri="{BB962C8B-B14F-4D97-AF65-F5344CB8AC3E}">
        <p14:creationId xmlns:p14="http://schemas.microsoft.com/office/powerpoint/2010/main" val="40321210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4 – Bearings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1642925"/>
              </p:ext>
            </p:extLst>
          </p:nvPr>
        </p:nvGraphicFramePr>
        <p:xfrm>
          <a:off x="186011" y="3090104"/>
          <a:ext cx="11845276" cy="3614964"/>
        </p:xfrm>
        <a:graphic>
          <a:graphicData uri="http://schemas.openxmlformats.org/drawingml/2006/table">
            <a:tbl>
              <a:tblPr/>
              <a:tblGrid>
                <a:gridCol w="2850107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995169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130˚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We can find the bearing by remembering that the interior angles of a parallelogram sum to 180, so the bearing is 180 - 50 = 130.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230˚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has found the bearings anti-clockwise.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310˚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has found the bearing of M from N.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050˚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may believe that the bearings are equal.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pic>
        <p:nvPicPr>
          <p:cNvPr id="4" name="Picture 2" descr="https://images.diagnosticquestions.com/uploads/questions/b3b9fec6-bc89-48c3-bb7d-272f4938f34f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97" t="15220" r="47276" b="15156"/>
          <a:stretch/>
        </p:blipFill>
        <p:spPr bwMode="auto">
          <a:xfrm>
            <a:off x="9443962" y="240496"/>
            <a:ext cx="2144611" cy="2645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892270" y="1312944"/>
            <a:ext cx="784621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/>
              <a:t>What is the bearing of N from M?</a:t>
            </a:r>
          </a:p>
        </p:txBody>
      </p:sp>
    </p:spTree>
    <p:extLst>
      <p:ext uri="{BB962C8B-B14F-4D97-AF65-F5344CB8AC3E}">
        <p14:creationId xmlns:p14="http://schemas.microsoft.com/office/powerpoint/2010/main" val="17840083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464</TotalTime>
  <Words>1414</Words>
  <Application>Microsoft Office PowerPoint</Application>
  <PresentationFormat>Widescreen</PresentationFormat>
  <Paragraphs>225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6" baseType="lpstr">
      <vt:lpstr>Arial</vt:lpstr>
      <vt:lpstr>Calibri</vt:lpstr>
      <vt:lpstr>Calibri Light</vt:lpstr>
      <vt:lpstr>robotobold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DCSCCM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45</cp:revision>
  <dcterms:created xsi:type="dcterms:W3CDTF">2020-06-17T17:33:36Z</dcterms:created>
  <dcterms:modified xsi:type="dcterms:W3CDTF">2022-08-22T17:54:47Z</dcterms:modified>
</cp:coreProperties>
</file>