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17141" y="957750"/>
            <a:ext cx="543776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FFC000"/>
                </a:solidFill>
              </a:rPr>
              <a:t>Junior Challenge 5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FFC000"/>
                </a:solidFill>
              </a:rPr>
              <a:t>GOLD</a:t>
            </a:r>
            <a:endParaRPr lang="en-GB" sz="9600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b1f82c63-b4e1-459b-815e-9e80027916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7160043" y="3429001"/>
            <a:ext cx="1635940" cy="65168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046528" y="4080681"/>
            <a:ext cx="68406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C000"/>
                </a:solidFill>
              </a:rPr>
              <a:t>13 and 15 need to swap so all the rows and columns and diagonals sum to </a:t>
            </a:r>
            <a:r>
              <a:rPr lang="en-US" sz="3200" b="1" dirty="0" smtClean="0">
                <a:solidFill>
                  <a:srgbClr val="FFC000"/>
                </a:solidFill>
              </a:rPr>
              <a:t>34</a:t>
            </a:r>
            <a:endParaRPr lang="en-GB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bf88e0dd-bc88-4783-9eda-eb40c3141b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67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557194" y="3747850"/>
            <a:ext cx="1536006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3959938" y="4643229"/>
                <a:ext cx="4429418" cy="12782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C000"/>
                    </a:solidFill>
                    <a:latin typeface="robotolight"/>
                  </a:rPr>
                  <a:t>9 x 8 x 6 x 3 = 1296 </a:t>
                </a:r>
              </a:p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 dirty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3600" b="1" i="1" dirty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𝟏𝟐𝟗𝟔</m:t>
                        </m:r>
                      </m:e>
                    </m:rad>
                    <m:r>
                      <a:rPr lang="en-US" sz="3600" b="1" i="1" dirty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>
                    <a:solidFill>
                      <a:srgbClr val="FFC000"/>
                    </a:solidFill>
                    <a:latin typeface="robotolight"/>
                  </a:rPr>
                  <a:t>= 36</a:t>
                </a:r>
                <a:endParaRPr lang="en-GB" sz="3600" b="1" dirty="0">
                  <a:solidFill>
                    <a:srgbClr val="FFC000"/>
                  </a:solidFill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938" y="4643229"/>
                <a:ext cx="4429418" cy="1278235"/>
              </a:xfrm>
              <a:prstGeom prst="rect">
                <a:avLst/>
              </a:prstGeom>
              <a:blipFill>
                <a:blip r:embed="rId3"/>
                <a:stretch>
                  <a:fillRect l="-4270" t="-7656" r="-3306" b="-143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b226ed4e-620b-49ce-be63-c41a6d8a33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960354" y="1422400"/>
            <a:ext cx="1399046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2010771" y="2439874"/>
            <a:ext cx="86003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It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has to be more than 200 </a:t>
            </a:r>
            <a:endParaRPr lang="en-US" sz="28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and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less than 500 to get a number that is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3 digits. </a:t>
            </a:r>
          </a:p>
          <a:p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Divide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300 by 2 because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it can only be even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numbers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as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it said </a:t>
            </a:r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whole numbers only.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0e4f8549-3c19-4d29-9566-b148a703af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7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347587" y="3630771"/>
            <a:ext cx="1386191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120238" y="4514245"/>
            <a:ext cx="47303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Clockwise </a:t>
            </a:r>
            <a:r>
              <a:rPr lang="en-US" sz="3600" b="1" dirty="0">
                <a:solidFill>
                  <a:srgbClr val="FFC000"/>
                </a:solidFill>
              </a:rPr>
              <a:t>from the top </a:t>
            </a:r>
            <a:endParaRPr lang="en-US" sz="3600" b="1" dirty="0" smtClean="0">
              <a:solidFill>
                <a:srgbClr val="FFC000"/>
              </a:solidFill>
            </a:endParaRPr>
          </a:p>
          <a:p>
            <a:r>
              <a:rPr lang="en-US" sz="3600" b="1" dirty="0" smtClean="0">
                <a:solidFill>
                  <a:srgbClr val="FFC000"/>
                </a:solidFill>
              </a:rPr>
              <a:t>8, 1, 9, 2, 7, 6, 5, 4, </a:t>
            </a:r>
            <a:r>
              <a:rPr lang="en-US" sz="3600" b="1" dirty="0">
                <a:solidFill>
                  <a:srgbClr val="FFC000"/>
                </a:solidFill>
              </a:rPr>
              <a:t>3</a:t>
            </a:r>
            <a:endParaRPr lang="en-GB" sz="36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b4b2f181-d0a7-4591-9d9d-602bb3bb1e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7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069677" y="2762655"/>
            <a:ext cx="1298642" cy="56057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548484" y="3323230"/>
            <a:ext cx="63870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rgbClr val="FFC000"/>
                </a:solidFill>
                <a:latin typeface="robotolight"/>
              </a:rPr>
              <a:t>FJG = 180 – 111 </a:t>
            </a:r>
            <a:r>
              <a:rPr lang="en-GB" sz="3600" b="1" dirty="0">
                <a:solidFill>
                  <a:srgbClr val="FFC000"/>
                </a:solidFill>
                <a:latin typeface="robotolight"/>
              </a:rPr>
              <a:t>= 69 </a:t>
            </a:r>
            <a:endParaRPr lang="en-GB" sz="36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GB" sz="3600" b="1" dirty="0" smtClean="0">
                <a:solidFill>
                  <a:srgbClr val="FFC000"/>
                </a:solidFill>
                <a:latin typeface="robotolight"/>
              </a:rPr>
              <a:t>69 x 2 </a:t>
            </a:r>
            <a:r>
              <a:rPr lang="en-GB" sz="3600" b="1" dirty="0">
                <a:solidFill>
                  <a:srgbClr val="FFC000"/>
                </a:solidFill>
                <a:latin typeface="robotolight"/>
              </a:rPr>
              <a:t>= 138 </a:t>
            </a:r>
            <a:endParaRPr lang="en-GB" sz="36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GB" sz="3600" b="1" dirty="0" smtClean="0">
                <a:solidFill>
                  <a:srgbClr val="FFC000"/>
                </a:solidFill>
                <a:latin typeface="robotolight"/>
              </a:rPr>
              <a:t>JGF and FIJ = 180 –138 </a:t>
            </a:r>
            <a:r>
              <a:rPr lang="en-GB" sz="3600" b="1" dirty="0">
                <a:solidFill>
                  <a:srgbClr val="FFC000"/>
                </a:solidFill>
                <a:latin typeface="robotolight"/>
              </a:rPr>
              <a:t>= 42 </a:t>
            </a:r>
            <a:endParaRPr lang="en-GB" sz="36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GB" sz="3600" b="1" dirty="0" smtClean="0">
                <a:solidFill>
                  <a:srgbClr val="FFC000"/>
                </a:solidFill>
                <a:latin typeface="robotolight"/>
              </a:rPr>
              <a:t>JFI = 180 – </a:t>
            </a:r>
            <a:r>
              <a:rPr lang="en-GB" sz="3600" b="1" dirty="0">
                <a:solidFill>
                  <a:srgbClr val="FFC000"/>
                </a:solidFill>
                <a:latin typeface="robotolight"/>
              </a:rPr>
              <a:t>111 </a:t>
            </a:r>
            <a:r>
              <a:rPr lang="en-GB" sz="3600" b="1" dirty="0" smtClean="0">
                <a:solidFill>
                  <a:srgbClr val="FFC000"/>
                </a:solidFill>
                <a:latin typeface="robotolight"/>
              </a:rPr>
              <a:t>– </a:t>
            </a:r>
            <a:r>
              <a:rPr lang="en-GB" sz="3600" b="1" dirty="0">
                <a:solidFill>
                  <a:srgbClr val="FFC000"/>
                </a:solidFill>
                <a:latin typeface="robotolight"/>
              </a:rPr>
              <a:t>42 = 27</a:t>
            </a:r>
            <a:endParaRPr lang="en-GB" sz="36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129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7</cp:revision>
  <dcterms:created xsi:type="dcterms:W3CDTF">2020-06-11T04:03:37Z</dcterms:created>
  <dcterms:modified xsi:type="dcterms:W3CDTF">2020-06-15T08:03:15Z</dcterms:modified>
</cp:coreProperties>
</file>