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CD70C1-27F7-44B8-9877-22C8D120AF10}" v="16" dt="2026-06-02T11:35:56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6-02T11:35:56.418" v="15" actId="20577"/>
      <pc:docMkLst>
        <pc:docMk/>
      </pc:docMkLst>
      <pc:sldChg chg="modSp">
        <pc:chgData name="Stewart Gale" userId="3647ddd2-6040-41ae-a96d-232c23482af8" providerId="ADAL" clId="{163176A0-02FC-47D8-8D6B-77EA423298B5}" dt="2026-06-02T11:35:56.418" v="15" actId="20577"/>
        <pc:sldMkLst>
          <pc:docMk/>
          <pc:sldMk cId="202620091" sldId="259"/>
        </pc:sldMkLst>
        <pc:spChg chg="mod">
          <ac:chgData name="Stewart Gale" userId="3647ddd2-6040-41ae-a96d-232c23482af8" providerId="ADAL" clId="{163176A0-02FC-47D8-8D6B-77EA423298B5}" dt="2026-06-02T11:35:56.418" v="15" actId="20577"/>
          <ac:spMkLst>
            <pc:docMk/>
            <pc:sldMk cId="202620091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163176A0-02FC-47D8-8D6B-77EA423298B5}" dt="2026-06-02T11:35:47.535" v="8" actId="20577"/>
          <ac:spMkLst>
            <pc:docMk/>
            <pc:sldMk cId="202620091" sldId="259"/>
            <ac:spMk id="24" creationId="{00000000-0000-0000-0000-000000000000}"/>
          </ac:spMkLst>
        </pc:spChg>
      </pc:sldChg>
      <pc:sldChg chg="modAnim">
        <pc:chgData name="Stewart Gale" userId="3647ddd2-6040-41ae-a96d-232c23482af8" providerId="ADAL" clId="{163176A0-02FC-47D8-8D6B-77EA423298B5}" dt="2026-06-02T11:35:37.851" v="0"/>
        <pc:sldMkLst>
          <pc:docMk/>
          <pc:sldMk cId="388295278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7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8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21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7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2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7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5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65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13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E3DE-BE99-4923-8593-A5D7AF63435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99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22258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334298" y="78178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Simple interest at 5% per annum is used.</a:t>
            </a:r>
          </a:p>
          <a:p>
            <a:r>
              <a:rPr lang="en-GB" sz="2000" dirty="0"/>
              <a:t>     How much would the investment be after 3 years?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485" y="78178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Simple interest at 5% per annum is used.</a:t>
            </a:r>
          </a:p>
          <a:p>
            <a:r>
              <a:rPr lang="en-GB" sz="2000" dirty="0"/>
              <a:t>     How much would the interest be after 3 years?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6466" y="3402452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Compound interest at 5% per annum is used.</a:t>
            </a:r>
          </a:p>
          <a:p>
            <a:r>
              <a:rPr lang="en-GB" sz="2000" dirty="0"/>
              <a:t>     How much would the interest be after 3 years?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518" y="3421311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Compound interest at 5% per annum is used.</a:t>
            </a:r>
          </a:p>
          <a:p>
            <a:r>
              <a:rPr lang="en-GB" sz="2000" dirty="0"/>
              <a:t>     How much would the investment be after 3 years?  </a:t>
            </a:r>
          </a:p>
        </p:txBody>
      </p:sp>
    </p:spTree>
    <p:extLst>
      <p:ext uri="{BB962C8B-B14F-4D97-AF65-F5344CB8AC3E}">
        <p14:creationId xmlns:p14="http://schemas.microsoft.com/office/powerpoint/2010/main" val="3772132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290205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5349" y="3427198"/>
            <a:ext cx="5336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Compound interest at 5% per annum is used.</a:t>
            </a:r>
          </a:p>
          <a:p>
            <a:r>
              <a:rPr lang="en-GB" sz="2000" dirty="0"/>
              <a:t>What single multiplier of 3000dhs is needed to calculate the investment after 3 years?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7120" y="3427197"/>
            <a:ext cx="56665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It depreciates in value by 5% per year.</a:t>
            </a:r>
          </a:p>
          <a:p>
            <a:r>
              <a:rPr lang="en-GB" sz="2000" dirty="0"/>
              <a:t>What single multiplier of 3000dhs is needed to calculate the value of the car after 3 years?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0317" y="128434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     It depreciates in value by 5% per year.</a:t>
            </a:r>
          </a:p>
          <a:p>
            <a:r>
              <a:rPr lang="en-GB" sz="2000" dirty="0"/>
              <a:t>     How much value would the car lose after 3 years?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442" y="179801"/>
            <a:ext cx="566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     It depreciates in value by 5% per year.</a:t>
            </a:r>
          </a:p>
          <a:p>
            <a:r>
              <a:rPr lang="en-GB" sz="2000" dirty="0"/>
              <a:t>     What would the car be valued at after 3 years?  </a:t>
            </a:r>
          </a:p>
        </p:txBody>
      </p:sp>
    </p:spTree>
    <p:extLst>
      <p:ext uri="{BB962C8B-B14F-4D97-AF65-F5344CB8AC3E}">
        <p14:creationId xmlns:p14="http://schemas.microsoft.com/office/powerpoint/2010/main" val="358437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2D8E74-8CB6-4BC4-BDFB-DD8311E343A6}"/>
              </a:ext>
            </a:extLst>
          </p:cNvPr>
          <p:cNvSpPr txBox="1"/>
          <p:nvPr/>
        </p:nvSpPr>
        <p:spPr>
          <a:xfrm>
            <a:off x="2360815" y="2022764"/>
            <a:ext cx="76920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27907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22258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334298" y="78178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Simple interest at 5% per annum is used.</a:t>
            </a:r>
          </a:p>
          <a:p>
            <a:r>
              <a:rPr lang="en-GB" sz="2000" dirty="0"/>
              <a:t>     How much would the investment be after 3 years?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3019" y="5031307"/>
            <a:ext cx="195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4,72.88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485" y="78178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Simple interest at 5% per annum is used.</a:t>
            </a:r>
          </a:p>
          <a:p>
            <a:r>
              <a:rPr lang="en-GB" sz="2000" dirty="0"/>
              <a:t>     How much would the interest be after 3 years?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6466" y="3402452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Compound interest at 5% per annum is used.</a:t>
            </a:r>
          </a:p>
          <a:p>
            <a:r>
              <a:rPr lang="en-GB" sz="2000" dirty="0"/>
              <a:t>     How much would the interest be after 3 years?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518" y="3421311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     Compound interest at 5% per annum is used.</a:t>
            </a:r>
          </a:p>
          <a:p>
            <a:r>
              <a:rPr lang="en-GB" sz="2000" dirty="0"/>
              <a:t>     How much would the investment be after 3 years?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90103" y="5039660"/>
                <a:ext cx="53596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3000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</m:e>
                      <m:sup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:r>
                  <a:rPr lang="en-GB" sz="3600" b="1" dirty="0">
                    <a:solidFill>
                      <a:srgbClr val="FF0000"/>
                    </a:solidFill>
                  </a:rPr>
                  <a:t>34,72.88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03" y="5039660"/>
                <a:ext cx="5359633" cy="646331"/>
              </a:xfrm>
              <a:prstGeom prst="rect">
                <a:avLst/>
              </a:prstGeom>
              <a:blipFill>
                <a:blip r:embed="rId2"/>
                <a:stretch>
                  <a:fillRect l="-3409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92728" y="1566052"/>
                <a:ext cx="45664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30000 x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.05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x 3 = </a:t>
                </a:r>
                <a:r>
                  <a:rPr lang="en-GB" sz="3600" b="1" dirty="0">
                    <a:solidFill>
                      <a:srgbClr val="FF0000"/>
                    </a:solidFill>
                  </a:rPr>
                  <a:t>450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28" y="1566052"/>
                <a:ext cx="4566458" cy="646331"/>
              </a:xfrm>
              <a:prstGeom prst="rect">
                <a:avLst/>
              </a:prstGeom>
              <a:blipFill>
                <a:blip r:embed="rId3"/>
                <a:stretch>
                  <a:fillRect l="-4139"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851670" y="1515655"/>
            <a:ext cx="123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3450</a:t>
            </a:r>
          </a:p>
        </p:txBody>
      </p:sp>
    </p:spTree>
    <p:extLst>
      <p:ext uri="{BB962C8B-B14F-4D97-AF65-F5344CB8AC3E}">
        <p14:creationId xmlns:p14="http://schemas.microsoft.com/office/powerpoint/2010/main" val="20262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290205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799" y="4924870"/>
            <a:ext cx="2831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1.157625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4924870"/>
            <a:ext cx="2729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0.857375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5349" y="3427198"/>
            <a:ext cx="5336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3000dhs is invested.</a:t>
            </a:r>
          </a:p>
          <a:p>
            <a:r>
              <a:rPr lang="en-GB" sz="2000" dirty="0"/>
              <a:t>Compound interest at 5% per annum is used.</a:t>
            </a:r>
          </a:p>
          <a:p>
            <a:r>
              <a:rPr lang="en-GB" sz="2000" dirty="0"/>
              <a:t>What single multiplier of 3000dhs is needed to calculate the investment after 3 years?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7120" y="3427197"/>
            <a:ext cx="56665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It depreciates in value by 5% per year.</a:t>
            </a:r>
          </a:p>
          <a:p>
            <a:r>
              <a:rPr lang="en-GB" sz="2000" dirty="0"/>
              <a:t>What single multiplier of 3000dhs is needed to calculate the value of the car after 3 years?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38545" y="1362574"/>
                <a:ext cx="54323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>
                    <a:solidFill>
                      <a:srgbClr val="FF0000"/>
                    </a:solidFill>
                  </a:rPr>
                  <a:t>3000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= </a:t>
                </a:r>
                <a:r>
                  <a:rPr lang="en-GB" sz="3600" b="1" dirty="0">
                    <a:solidFill>
                      <a:srgbClr val="FF0000"/>
                    </a:solidFill>
                  </a:rPr>
                  <a:t>2572.13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5" y="1362574"/>
                <a:ext cx="5432369" cy="646331"/>
              </a:xfrm>
              <a:prstGeom prst="rect">
                <a:avLst/>
              </a:prstGeom>
              <a:blipFill>
                <a:blip r:embed="rId2"/>
                <a:stretch>
                  <a:fillRect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427023" y="1357370"/>
            <a:ext cx="1927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427.87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0317" y="128434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     It depreciates in value by 5% per year.</a:t>
            </a:r>
          </a:p>
          <a:p>
            <a:r>
              <a:rPr lang="en-GB" sz="2000" dirty="0"/>
              <a:t>     How much value would the car lose after 3 years?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442" y="179801"/>
            <a:ext cx="5666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 </a:t>
            </a:r>
            <a:r>
              <a:rPr lang="en-GB" sz="2000" dirty="0"/>
              <a:t>A car is bought for 3000dhs.</a:t>
            </a:r>
          </a:p>
          <a:p>
            <a:r>
              <a:rPr lang="en-GB" sz="2000" dirty="0"/>
              <a:t>     It depreciates in value by 5% per year.</a:t>
            </a:r>
          </a:p>
          <a:p>
            <a:r>
              <a:rPr lang="en-GB" sz="2000" dirty="0"/>
              <a:t>     What would the car be valued at after 3 years?  </a:t>
            </a:r>
          </a:p>
        </p:txBody>
      </p:sp>
    </p:spTree>
    <p:extLst>
      <p:ext uri="{BB962C8B-B14F-4D97-AF65-F5344CB8AC3E}">
        <p14:creationId xmlns:p14="http://schemas.microsoft.com/office/powerpoint/2010/main" val="388295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511</Words>
  <Application>Microsoft Office PowerPoint</Application>
  <PresentationFormat>Widescreen</PresentationFormat>
  <Paragraphs>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2019-12-19T08:03:09Z</dcterms:created>
  <dcterms:modified xsi:type="dcterms:W3CDTF">2026-06-02T11:35:59Z</dcterms:modified>
</cp:coreProperties>
</file>