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9" r:id="rId12"/>
    <p:sldId id="25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B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6940F0-905C-4134-8963-356CD352C011}" v="5" dt="2021-10-31T04:30:29.5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86940F0-905C-4134-8963-356CD352C011}"/>
    <pc:docChg chg="undo custSel addSld modSld">
      <pc:chgData name="Stewart Gale" userId="3647ddd2-6040-41ae-a96d-232c23482af8" providerId="ADAL" clId="{686940F0-905C-4134-8963-356CD352C011}" dt="2021-10-31T04:31:18.006" v="45" actId="1076"/>
      <pc:docMkLst>
        <pc:docMk/>
      </pc:docMkLst>
      <pc:sldChg chg="delSp modSp mod">
        <pc:chgData name="Stewart Gale" userId="3647ddd2-6040-41ae-a96d-232c23482af8" providerId="ADAL" clId="{686940F0-905C-4134-8963-356CD352C011}" dt="2021-10-31T04:29:30.804" v="11" actId="1076"/>
        <pc:sldMkLst>
          <pc:docMk/>
          <pc:sldMk cId="1983229950" sldId="256"/>
        </pc:sldMkLst>
        <pc:spChg chg="del">
          <ac:chgData name="Stewart Gale" userId="3647ddd2-6040-41ae-a96d-232c23482af8" providerId="ADAL" clId="{686940F0-905C-4134-8963-356CD352C011}" dt="2021-10-31T04:29:10.593" v="1" actId="478"/>
          <ac:spMkLst>
            <pc:docMk/>
            <pc:sldMk cId="1983229950" sldId="256"/>
            <ac:spMk id="3" creationId="{00000000-0000-0000-0000-000000000000}"/>
          </ac:spMkLst>
        </pc:spChg>
        <pc:spChg chg="mod">
          <ac:chgData name="Stewart Gale" userId="3647ddd2-6040-41ae-a96d-232c23482af8" providerId="ADAL" clId="{686940F0-905C-4134-8963-356CD352C011}" dt="2021-10-31T04:29:30.804" v="11" actId="1076"/>
          <ac:spMkLst>
            <pc:docMk/>
            <pc:sldMk cId="1983229950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686940F0-905C-4134-8963-356CD352C011}" dt="2021-10-31T04:29:13.399" v="2" actId="478"/>
          <ac:spMkLst>
            <pc:docMk/>
            <pc:sldMk cId="1983229950" sldId="256"/>
            <ac:spMk id="8" creationId="{00000000-0000-0000-0000-000000000000}"/>
          </ac:spMkLst>
        </pc:spChg>
        <pc:picChg chg="del">
          <ac:chgData name="Stewart Gale" userId="3647ddd2-6040-41ae-a96d-232c23482af8" providerId="ADAL" clId="{686940F0-905C-4134-8963-356CD352C011}" dt="2021-10-31T04:29:10.593" v="1" actId="478"/>
          <ac:picMkLst>
            <pc:docMk/>
            <pc:sldMk cId="1983229950" sldId="256"/>
            <ac:picMk id="6" creationId="{00000000-0000-0000-0000-000000000000}"/>
          </ac:picMkLst>
        </pc:picChg>
      </pc:sldChg>
      <pc:sldChg chg="addSp delSp modSp add mod">
        <pc:chgData name="Stewart Gale" userId="3647ddd2-6040-41ae-a96d-232c23482af8" providerId="ADAL" clId="{686940F0-905C-4134-8963-356CD352C011}" dt="2021-10-31T04:31:18.006" v="45" actId="1076"/>
        <pc:sldMkLst>
          <pc:docMk/>
          <pc:sldMk cId="2799127169" sldId="268"/>
        </pc:sldMkLst>
        <pc:spChg chg="add del mod">
          <ac:chgData name="Stewart Gale" userId="3647ddd2-6040-41ae-a96d-232c23482af8" providerId="ADAL" clId="{686940F0-905C-4134-8963-356CD352C011}" dt="2021-10-31T04:31:12.638" v="41" actId="1076"/>
          <ac:spMkLst>
            <pc:docMk/>
            <pc:sldMk cId="2799127169" sldId="268"/>
            <ac:spMk id="3" creationId="{00000000-0000-0000-0000-000000000000}"/>
          </ac:spMkLst>
        </pc:spChg>
        <pc:spChg chg="del">
          <ac:chgData name="Stewart Gale" userId="3647ddd2-6040-41ae-a96d-232c23482af8" providerId="ADAL" clId="{686940F0-905C-4134-8963-356CD352C011}" dt="2021-10-31T04:29:39.713" v="14" actId="478"/>
          <ac:spMkLst>
            <pc:docMk/>
            <pc:sldMk cId="2799127169" sldId="268"/>
            <ac:spMk id="4" creationId="{00000000-0000-0000-0000-000000000000}"/>
          </ac:spMkLst>
        </pc:spChg>
        <pc:spChg chg="add del mod">
          <ac:chgData name="Stewart Gale" userId="3647ddd2-6040-41ae-a96d-232c23482af8" providerId="ADAL" clId="{686940F0-905C-4134-8963-356CD352C011}" dt="2021-10-31T04:30:27.843" v="27" actId="478"/>
          <ac:spMkLst>
            <pc:docMk/>
            <pc:sldMk cId="2799127169" sldId="268"/>
            <ac:spMk id="8" creationId="{00000000-0000-0000-0000-000000000000}"/>
          </ac:spMkLst>
        </pc:spChg>
        <pc:picChg chg="add del mod">
          <ac:chgData name="Stewart Gale" userId="3647ddd2-6040-41ae-a96d-232c23482af8" providerId="ADAL" clId="{686940F0-905C-4134-8963-356CD352C011}" dt="2021-10-31T04:30:15.576" v="24"/>
          <ac:picMkLst>
            <pc:docMk/>
            <pc:sldMk cId="2799127169" sldId="268"/>
            <ac:picMk id="2" creationId="{89BD5294-20AB-46FB-9F4A-E9440650912C}"/>
          </ac:picMkLst>
        </pc:picChg>
        <pc:picChg chg="add mod">
          <ac:chgData name="Stewart Gale" userId="3647ddd2-6040-41ae-a96d-232c23482af8" providerId="ADAL" clId="{686940F0-905C-4134-8963-356CD352C011}" dt="2021-10-31T04:31:18.006" v="45" actId="1076"/>
          <ac:picMkLst>
            <pc:docMk/>
            <pc:sldMk cId="2799127169" sldId="268"/>
            <ac:picMk id="5" creationId="{EC62F39D-9117-4BDA-82CD-27128E52903E}"/>
          </ac:picMkLst>
        </pc:picChg>
        <pc:picChg chg="add del mod">
          <ac:chgData name="Stewart Gale" userId="3647ddd2-6040-41ae-a96d-232c23482af8" providerId="ADAL" clId="{686940F0-905C-4134-8963-356CD352C011}" dt="2021-10-31T04:30:27.843" v="27" actId="478"/>
          <ac:picMkLst>
            <pc:docMk/>
            <pc:sldMk cId="2799127169" sldId="268"/>
            <ac:picMk id="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677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474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815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611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265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51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744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141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591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708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77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B6E8D8-964F-475E-995B-D5383097D56F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58BDE-8080-4EEE-B6C1-83A357512D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776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7805" y="1173449"/>
            <a:ext cx="112055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</a:rPr>
              <a:t>LO: Express a Number </a:t>
            </a:r>
          </a:p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</a:rPr>
              <a:t>as a Percentage </a:t>
            </a:r>
          </a:p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</a:rPr>
              <a:t>of Another Number</a:t>
            </a:r>
            <a:r>
              <a:rPr lang="en-US" sz="8800" dirty="0"/>
              <a:t> 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983229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86" y="453476"/>
            <a:ext cx="3663748" cy="5899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0531" y="1147156"/>
            <a:ext cx="328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Test Result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67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FF6600"/>
                  </a:solidFill>
                  <a:latin typeface="Brush Script Std" panose="03060802040607070404" pitchFamily="66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33072" y="600947"/>
            <a:ext cx="7070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percentage did they get in the test?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22326" y="2804161"/>
            <a:ext cx="674270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>
                <a:solidFill>
                  <a:srgbClr val="FF6600"/>
                </a:solidFill>
              </a:rPr>
              <a:t>10.45%</a:t>
            </a:r>
          </a:p>
          <a:p>
            <a:pPr algn="ctr"/>
            <a:r>
              <a:rPr lang="en-GB" sz="4000" b="1" dirty="0">
                <a:solidFill>
                  <a:srgbClr val="FF6600"/>
                </a:solidFill>
              </a:rPr>
              <a:t>(Given to 2 decimal Places)</a:t>
            </a:r>
          </a:p>
        </p:txBody>
      </p:sp>
    </p:spTree>
    <p:extLst>
      <p:ext uri="{BB962C8B-B14F-4D97-AF65-F5344CB8AC3E}">
        <p14:creationId xmlns:p14="http://schemas.microsoft.com/office/powerpoint/2010/main" val="298427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9628" y="232756"/>
            <a:ext cx="11809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Billy gets the following scores in his tests. </a:t>
            </a:r>
          </a:p>
          <a:p>
            <a:pPr algn="ctr"/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What percentage did </a:t>
            </a: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</a:rPr>
              <a:t>B</a:t>
            </a:r>
            <a:r>
              <a:rPr lang="en-US" sz="4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illy get in each subject? </a:t>
            </a:r>
            <a:endParaRPr lang="en-GB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1140735"/>
                  </p:ext>
                </p:extLst>
              </p:nvPr>
            </p:nvGraphicFramePr>
            <p:xfrm>
              <a:off x="7985459" y="2198638"/>
              <a:ext cx="2507790" cy="2378583"/>
            </p:xfrm>
            <a:graphic>
              <a:graphicData uri="http://schemas.openxmlformats.org/drawingml/2006/table">
                <a:tbl>
                  <a:tblPr/>
                  <a:tblGrid>
                    <a:gridCol w="250779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62451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5400" b="1" i="0" u="none" strike="noStrike" dirty="0">
                              <a:solidFill>
                                <a:srgbClr val="00B05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Science</a:t>
                          </a:r>
                        </a:p>
                        <a:p>
                          <a:pPr algn="l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5400" b="1" i="1" u="none" strike="noStrike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5400" b="1" i="1" u="none" strike="noStrike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𝟏𝟖</m:t>
                                    </m:r>
                                  </m:num>
                                  <m:den>
                                    <m:r>
                                      <a:rPr lang="en-GB" sz="5400" b="1" i="1" u="none" strike="noStrike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𝟒𝟎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5400" b="1" i="0" u="none" strike="noStrike" dirty="0">
                            <a:solidFill>
                              <a:srgbClr val="00B05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51140735"/>
                  </p:ext>
                </p:extLst>
              </p:nvPr>
            </p:nvGraphicFramePr>
            <p:xfrm>
              <a:off x="7985459" y="2198638"/>
              <a:ext cx="2507790" cy="2378583"/>
            </p:xfrm>
            <a:graphic>
              <a:graphicData uri="http://schemas.openxmlformats.org/drawingml/2006/table">
                <a:tbl>
                  <a:tblPr/>
                  <a:tblGrid>
                    <a:gridCol w="250779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23785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2"/>
                          <a:stretch>
                            <a:fillRect t="-8440" b="-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9526828"/>
                  </p:ext>
                </p:extLst>
              </p:nvPr>
            </p:nvGraphicFramePr>
            <p:xfrm>
              <a:off x="1555865" y="2198639"/>
              <a:ext cx="2394305" cy="2378901"/>
            </p:xfrm>
            <a:graphic>
              <a:graphicData uri="http://schemas.openxmlformats.org/drawingml/2006/table">
                <a:tbl>
                  <a:tblPr/>
                  <a:tblGrid>
                    <a:gridCol w="2394305">
                      <a:extLst>
                        <a:ext uri="{9D8B030D-6E8A-4147-A177-3AD203B41FA5}">
                          <a16:colId xmlns:a16="http://schemas.microsoft.com/office/drawing/2014/main" val="1602282601"/>
                        </a:ext>
                      </a:extLst>
                    </a:gridCol>
                  </a:tblGrid>
                  <a:tr h="62451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54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English</a:t>
                          </a:r>
                        </a:p>
                        <a:p>
                          <a:pPr algn="l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5400" b="1" i="1" u="none" strike="noStrike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5400" b="1" i="1" u="none" strike="noStrike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𝟔𝟎</m:t>
                                    </m:r>
                                  </m:num>
                                  <m:den>
                                    <m:r>
                                      <a:rPr lang="en-GB" sz="5400" b="1" i="1" u="none" strike="noStrike" smtClean="0">
                                        <a:solidFill>
                                          <a:srgbClr val="FF000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𝟖𝟎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54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8282715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29526828"/>
                  </p:ext>
                </p:extLst>
              </p:nvPr>
            </p:nvGraphicFramePr>
            <p:xfrm>
              <a:off x="1555865" y="2198639"/>
              <a:ext cx="2394305" cy="2378901"/>
            </p:xfrm>
            <a:graphic>
              <a:graphicData uri="http://schemas.openxmlformats.org/drawingml/2006/table">
                <a:tbl>
                  <a:tblPr/>
                  <a:tblGrid>
                    <a:gridCol w="2394305">
                      <a:extLst>
                        <a:ext uri="{9D8B030D-6E8A-4147-A177-3AD203B41FA5}">
                          <a16:colId xmlns:a16="http://schemas.microsoft.com/office/drawing/2014/main" val="1602282601"/>
                        </a:ext>
                      </a:extLst>
                    </a:gridCol>
                  </a:tblGrid>
                  <a:tr h="23789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t="-8440" b="-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8282715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5918800"/>
                  </p:ext>
                </p:extLst>
              </p:nvPr>
            </p:nvGraphicFramePr>
            <p:xfrm>
              <a:off x="4924307" y="2198639"/>
              <a:ext cx="2158135" cy="2378583"/>
            </p:xfrm>
            <a:graphic>
              <a:graphicData uri="http://schemas.openxmlformats.org/drawingml/2006/table">
                <a:tbl>
                  <a:tblPr/>
                  <a:tblGrid>
                    <a:gridCol w="2158135">
                      <a:extLst>
                        <a:ext uri="{9D8B030D-6E8A-4147-A177-3AD203B41FA5}">
                          <a16:colId xmlns:a16="http://schemas.microsoft.com/office/drawing/2014/main" val="950993902"/>
                        </a:ext>
                      </a:extLst>
                    </a:gridCol>
                  </a:tblGrid>
                  <a:tr h="624513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n-GB" sz="5400" b="1" i="0" u="none" strike="noStrike" dirty="0">
                              <a:solidFill>
                                <a:srgbClr val="0070C0"/>
                              </a:solidFill>
                              <a:effectLst/>
                              <a:latin typeface="Calibri" panose="020F0502020204030204" pitchFamily="34" charset="0"/>
                            </a:rPr>
                            <a:t>Maths</a:t>
                          </a:r>
                        </a:p>
                        <a:p>
                          <a:pPr algn="l" fontAlgn="b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5400" b="1" i="1" u="none" strike="noStrike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5400" b="1" i="1" u="none" strike="noStrike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𝟏𝟕</m:t>
                                    </m:r>
                                  </m:num>
                                  <m:den>
                                    <m:r>
                                      <a:rPr lang="en-GB" sz="5400" b="1" i="1" u="none" strike="noStrike" smtClean="0">
                                        <a:solidFill>
                                          <a:srgbClr val="0070C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𝟐𝟎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5400" b="1" i="0" u="none" strike="noStrike" dirty="0">
                            <a:solidFill>
                              <a:srgbClr val="0070C0"/>
                            </a:solidFill>
                            <a:effectLst/>
                            <a:latin typeface="Calibri" panose="020F0502020204030204" pitchFamily="34" charset="0"/>
                          </a:endParaRPr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solidFill>
                          <a:srgbClr val="FFFFF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764847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55918800"/>
                  </p:ext>
                </p:extLst>
              </p:nvPr>
            </p:nvGraphicFramePr>
            <p:xfrm>
              <a:off x="4924307" y="2198639"/>
              <a:ext cx="2158135" cy="2378583"/>
            </p:xfrm>
            <a:graphic>
              <a:graphicData uri="http://schemas.openxmlformats.org/drawingml/2006/table">
                <a:tbl>
                  <a:tblPr/>
                  <a:tblGrid>
                    <a:gridCol w="2158135">
                      <a:extLst>
                        <a:ext uri="{9D8B030D-6E8A-4147-A177-3AD203B41FA5}">
                          <a16:colId xmlns:a16="http://schemas.microsoft.com/office/drawing/2014/main" val="950993902"/>
                        </a:ext>
                      </a:extLst>
                    </a:gridCol>
                  </a:tblGrid>
                  <a:tr h="23785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9525" marR="9525" marT="9525" marB="0" anchor="b">
                        <a:lnL>
                          <a:noFill/>
                        </a:lnL>
                        <a:lnR>
                          <a:noFill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4"/>
                          <a:stretch>
                            <a:fillRect t="-8440" b="-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764847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extBox 8"/>
          <p:cNvSpPr txBox="1"/>
          <p:nvPr/>
        </p:nvSpPr>
        <p:spPr>
          <a:xfrm>
            <a:off x="1763683" y="4896271"/>
            <a:ext cx="2139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75%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34741" y="4937759"/>
            <a:ext cx="2139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0070C0"/>
                </a:solidFill>
              </a:rPr>
              <a:t>85%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05799" y="4896271"/>
            <a:ext cx="2139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00B050"/>
                </a:solidFill>
              </a:rPr>
              <a:t>45%</a:t>
            </a:r>
          </a:p>
        </p:txBody>
      </p:sp>
    </p:spTree>
    <p:extLst>
      <p:ext uri="{BB962C8B-B14F-4D97-AF65-F5344CB8AC3E}">
        <p14:creationId xmlns:p14="http://schemas.microsoft.com/office/powerpoint/2010/main" val="383600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2385" y="37700"/>
            <a:ext cx="115491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Which product contains the </a:t>
            </a:r>
          </a:p>
          <a:p>
            <a:pPr algn="ctr"/>
            <a:r>
              <a:rPr lang="en-US" sz="54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smallest percentage of carbohydrate?</a:t>
            </a:r>
            <a:r>
              <a:rPr lang="en-US" sz="5400" dirty="0"/>
              <a:t> </a:t>
            </a:r>
            <a:endParaRPr lang="en-GB" sz="5400" dirty="0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990552" y="1945003"/>
            <a:ext cx="3519195" cy="3620931"/>
            <a:chOff x="0" y="30162"/>
            <a:chExt cx="2448" cy="2640"/>
          </a:xfrm>
        </p:grpSpPr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0" y="30162"/>
              <a:ext cx="2448" cy="2640"/>
            </a:xfrm>
            <a:prstGeom prst="rect">
              <a:avLst/>
            </a:prstGeom>
            <a:solidFill>
              <a:srgbClr val="99CCFF"/>
            </a:solidFill>
            <a:ln w="76200">
              <a:solidFill>
                <a:srgbClr val="01006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endParaRPr lang="en-US" sz="2000">
                <a:solidFill>
                  <a:srgbClr val="010066"/>
                </a:solidFill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0" y="30690"/>
              <a:ext cx="2448" cy="288"/>
            </a:xfrm>
            <a:prstGeom prst="rect">
              <a:avLst/>
            </a:prstGeom>
            <a:noFill/>
            <a:ln w="28575">
              <a:solidFill>
                <a:srgbClr val="01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000">
                  <a:solidFill>
                    <a:srgbClr val="010066"/>
                  </a:solidFill>
                </a:rPr>
                <a:t>Nutrition Information</a:t>
              </a: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0" y="30162"/>
              <a:ext cx="2448" cy="52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400" b="1" dirty="0">
                  <a:solidFill>
                    <a:srgbClr val="010066"/>
                  </a:solidFill>
                  <a:latin typeface="Plump MT" pitchFamily="34" charset="0"/>
                </a:rPr>
                <a:t>Chocolate</a:t>
              </a:r>
            </a:p>
            <a:p>
              <a:pPr algn="ctr" eaLnBrk="0" hangingPunct="0"/>
              <a:r>
                <a:rPr lang="en-GB" sz="2400" b="1" dirty="0">
                  <a:solidFill>
                    <a:srgbClr val="010066"/>
                  </a:solidFill>
                  <a:latin typeface="Plump MT" pitchFamily="34" charset="0"/>
                </a:rPr>
                <a:t>Cookies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0" y="30978"/>
              <a:ext cx="1152" cy="384"/>
            </a:xfrm>
            <a:prstGeom prst="rect">
              <a:avLst/>
            </a:prstGeom>
            <a:noFill/>
            <a:ln w="28575">
              <a:solidFill>
                <a:srgbClr val="01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000">
                  <a:solidFill>
                    <a:srgbClr val="010066"/>
                  </a:solidFill>
                </a:rPr>
                <a:t>Typical Value</a:t>
              </a: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1152" y="30978"/>
              <a:ext cx="1296" cy="384"/>
            </a:xfrm>
            <a:prstGeom prst="rect">
              <a:avLst/>
            </a:prstGeom>
            <a:noFill/>
            <a:ln w="28575">
              <a:solidFill>
                <a:srgbClr val="010066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000">
                  <a:solidFill>
                    <a:srgbClr val="010066"/>
                  </a:solidFill>
                </a:rPr>
                <a:t>Per 10g biscuit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0" y="31362"/>
              <a:ext cx="1152" cy="14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GB" sz="2000">
                  <a:solidFill>
                    <a:srgbClr val="010066"/>
                  </a:solidFill>
                </a:rPr>
                <a:t>Energy</a:t>
              </a:r>
            </a:p>
            <a:p>
              <a:pPr eaLnBrk="0" hangingPunct="0"/>
              <a:r>
                <a:rPr lang="en-GB" sz="2000">
                  <a:solidFill>
                    <a:srgbClr val="010066"/>
                  </a:solidFill>
                </a:rPr>
                <a:t>Protein</a:t>
              </a:r>
            </a:p>
            <a:p>
              <a:pPr eaLnBrk="0" hangingPunct="0"/>
              <a:r>
                <a:rPr lang="en-GB" sz="2000">
                  <a:solidFill>
                    <a:srgbClr val="010066"/>
                  </a:solidFill>
                </a:rPr>
                <a:t>Carbohydrate</a:t>
              </a:r>
            </a:p>
            <a:p>
              <a:pPr eaLnBrk="0" hangingPunct="0"/>
              <a:r>
                <a:rPr lang="en-GB" sz="2000">
                  <a:solidFill>
                    <a:srgbClr val="010066"/>
                  </a:solidFill>
                </a:rPr>
                <a:t>Fat</a:t>
              </a:r>
            </a:p>
            <a:p>
              <a:pPr eaLnBrk="0" hangingPunct="0"/>
              <a:r>
                <a:rPr lang="en-GB" sz="2000">
                  <a:solidFill>
                    <a:srgbClr val="010066"/>
                  </a:solidFill>
                </a:rPr>
                <a:t>Fibre</a:t>
              </a:r>
            </a:p>
            <a:p>
              <a:pPr eaLnBrk="0" hangingPunct="0"/>
              <a:r>
                <a:rPr lang="en-GB" sz="2000">
                  <a:solidFill>
                    <a:srgbClr val="010066"/>
                  </a:solidFill>
                </a:rPr>
                <a:t>Sodium</a:t>
              </a: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1152" y="31362"/>
              <a:ext cx="1296" cy="1440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000">
                  <a:solidFill>
                    <a:srgbClr val="010066"/>
                  </a:solidFill>
                </a:rPr>
                <a:t>233kj</a:t>
              </a:r>
            </a:p>
            <a:p>
              <a:pPr algn="ctr" eaLnBrk="0" hangingPunct="0"/>
              <a:r>
                <a:rPr lang="en-GB" sz="2000">
                  <a:solidFill>
                    <a:srgbClr val="010066"/>
                  </a:solidFill>
                </a:rPr>
                <a:t>0.6g</a:t>
              </a:r>
            </a:p>
            <a:p>
              <a:pPr algn="ctr" eaLnBrk="0" hangingPunct="0"/>
              <a:r>
                <a:rPr lang="en-GB" sz="2000">
                  <a:solidFill>
                    <a:srgbClr val="010066"/>
                  </a:solidFill>
                </a:rPr>
                <a:t>6.7g</a:t>
              </a:r>
            </a:p>
            <a:p>
              <a:pPr algn="ctr" eaLnBrk="0" hangingPunct="0"/>
              <a:r>
                <a:rPr lang="en-GB" sz="2000">
                  <a:solidFill>
                    <a:srgbClr val="010066"/>
                  </a:solidFill>
                </a:rPr>
                <a:t>2.2g</a:t>
              </a:r>
            </a:p>
            <a:p>
              <a:pPr algn="ctr" eaLnBrk="0" hangingPunct="0"/>
              <a:r>
                <a:rPr lang="en-GB" sz="2000">
                  <a:solidFill>
                    <a:srgbClr val="010066"/>
                  </a:solidFill>
                </a:rPr>
                <a:t>0.2g</a:t>
              </a:r>
            </a:p>
            <a:p>
              <a:pPr algn="ctr" eaLnBrk="0" hangingPunct="0"/>
              <a:r>
                <a:rPr lang="en-GB" sz="2000">
                  <a:solidFill>
                    <a:srgbClr val="010066"/>
                  </a:solidFill>
                </a:rPr>
                <a:t>&lt;0.05g</a:t>
              </a: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6157825" y="1945003"/>
            <a:ext cx="3801221" cy="3622771"/>
            <a:chOff x="4200525" y="0"/>
            <a:chExt cx="2448" cy="2640"/>
          </a:xfrm>
        </p:grpSpPr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200525" y="0"/>
              <a:ext cx="2448" cy="2640"/>
            </a:xfrm>
            <a:prstGeom prst="rect">
              <a:avLst/>
            </a:prstGeom>
            <a:solidFill>
              <a:srgbClr val="FFCC99"/>
            </a:solidFill>
            <a:ln w="76200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endParaRPr lang="en-US" sz="2000"/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200525" y="528"/>
              <a:ext cx="2448" cy="288"/>
            </a:xfrm>
            <a:prstGeom prst="rect">
              <a:avLst/>
            </a:prstGeom>
            <a:solidFill>
              <a:srgbClr val="FFCC99"/>
            </a:solidFill>
            <a:ln w="2857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000"/>
                <a:t>Nutrition Information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4200525" y="0"/>
              <a:ext cx="2448" cy="528"/>
            </a:xfrm>
            <a:prstGeom prst="rect">
              <a:avLst/>
            </a:prstGeom>
            <a:solidFill>
              <a:srgbClr val="FFCC99"/>
            </a:solidFill>
            <a:ln w="2857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400" b="1" dirty="0">
                  <a:latin typeface="Plump MT" pitchFamily="34" charset="0"/>
                </a:rPr>
                <a:t>Cheesy</a:t>
              </a:r>
            </a:p>
            <a:p>
              <a:pPr algn="ctr" eaLnBrk="0" hangingPunct="0"/>
              <a:r>
                <a:rPr lang="en-GB" sz="2400" b="1" dirty="0">
                  <a:latin typeface="Plump MT" pitchFamily="34" charset="0"/>
                </a:rPr>
                <a:t>Crisps</a:t>
              </a: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4200525" y="816"/>
              <a:ext cx="1152" cy="384"/>
            </a:xfrm>
            <a:prstGeom prst="rect">
              <a:avLst/>
            </a:prstGeom>
            <a:solidFill>
              <a:srgbClr val="FFCC99"/>
            </a:solidFill>
            <a:ln w="2857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000"/>
                <a:t>Typical Value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4201677" y="816"/>
              <a:ext cx="1296" cy="384"/>
            </a:xfrm>
            <a:prstGeom prst="rect">
              <a:avLst/>
            </a:prstGeom>
            <a:solidFill>
              <a:srgbClr val="FFCC99"/>
            </a:solidFill>
            <a:ln w="2857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000"/>
                <a:t>Per 16g bag</a:t>
              </a: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4200525" y="1200"/>
              <a:ext cx="1271" cy="1440"/>
            </a:xfrm>
            <a:prstGeom prst="rect">
              <a:avLst/>
            </a:prstGeom>
            <a:solidFill>
              <a:srgbClr val="FFCC99"/>
            </a:solidFill>
            <a:ln w="2857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eaLnBrk="0" hangingPunct="0"/>
              <a:r>
                <a:rPr lang="en-GB" sz="2000"/>
                <a:t>Energy</a:t>
              </a:r>
            </a:p>
            <a:p>
              <a:pPr eaLnBrk="0" hangingPunct="0"/>
              <a:r>
                <a:rPr lang="en-GB" sz="2000"/>
                <a:t>Protein</a:t>
              </a:r>
            </a:p>
            <a:p>
              <a:pPr eaLnBrk="0" hangingPunct="0"/>
              <a:r>
                <a:rPr lang="en-GB" sz="2000"/>
                <a:t>Carbohydrate</a:t>
              </a:r>
            </a:p>
            <a:p>
              <a:pPr eaLnBrk="0" hangingPunct="0"/>
              <a:r>
                <a:rPr lang="en-GB" sz="2000"/>
                <a:t>Fat</a:t>
              </a:r>
            </a:p>
            <a:p>
              <a:pPr eaLnBrk="0" hangingPunct="0"/>
              <a:r>
                <a:rPr lang="en-GB" sz="2000"/>
                <a:t>Fibre</a:t>
              </a:r>
            </a:p>
            <a:p>
              <a:pPr eaLnBrk="0" hangingPunct="0"/>
              <a:r>
                <a:rPr lang="en-GB" sz="2000"/>
                <a:t>Sodium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4201677" y="1200"/>
              <a:ext cx="1296" cy="1440"/>
            </a:xfrm>
            <a:prstGeom prst="rect">
              <a:avLst/>
            </a:prstGeom>
            <a:solidFill>
              <a:srgbClr val="FFCC99"/>
            </a:solidFill>
            <a:ln w="2857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en-GB" sz="2000"/>
                <a:t>504kj</a:t>
              </a:r>
            </a:p>
            <a:p>
              <a:pPr algn="ctr" eaLnBrk="0" hangingPunct="0"/>
              <a:r>
                <a:rPr lang="en-GB" sz="2000"/>
                <a:t>1.6g</a:t>
              </a:r>
            </a:p>
            <a:p>
              <a:pPr algn="ctr" eaLnBrk="0" hangingPunct="0"/>
              <a:r>
                <a:rPr lang="en-GB" sz="2000"/>
                <a:t>12g</a:t>
              </a:r>
            </a:p>
            <a:p>
              <a:pPr algn="ctr" eaLnBrk="0" hangingPunct="0"/>
              <a:r>
                <a:rPr lang="en-GB" sz="2000"/>
                <a:t>7g</a:t>
              </a:r>
            </a:p>
            <a:p>
              <a:pPr algn="ctr" eaLnBrk="0" hangingPunct="0"/>
              <a:r>
                <a:rPr lang="en-GB" sz="2000"/>
                <a:t>0.3g</a:t>
              </a:r>
            </a:p>
            <a:p>
              <a:pPr algn="ctr" eaLnBrk="0" hangingPunct="0"/>
              <a:r>
                <a:rPr lang="en-GB" sz="2000"/>
                <a:t>0.2g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901112" y="5565934"/>
            <a:ext cx="2139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0070C0"/>
                </a:solidFill>
              </a:rPr>
              <a:t>67%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26163" y="5534561"/>
            <a:ext cx="2139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C000"/>
                </a:solidFill>
              </a:rPr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344537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6582" y="236238"/>
            <a:ext cx="107788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Whenever you get a test result </a:t>
            </a:r>
          </a:p>
          <a:p>
            <a:pPr algn="ctr"/>
            <a:r>
              <a:rPr lang="en-GB" sz="5400" dirty="0"/>
              <a:t>as a percentage, it is expressing your </a:t>
            </a:r>
          </a:p>
          <a:p>
            <a:pPr algn="ctr"/>
            <a:r>
              <a:rPr lang="en-GB" sz="5400" b="1" dirty="0">
                <a:solidFill>
                  <a:srgbClr val="FF0000"/>
                </a:solidFill>
              </a:rPr>
              <a:t>correct answers </a:t>
            </a:r>
            <a:r>
              <a:rPr lang="en-GB" sz="5400" dirty="0"/>
              <a:t>as a </a:t>
            </a:r>
          </a:p>
          <a:p>
            <a:pPr algn="ctr"/>
            <a:r>
              <a:rPr lang="en-GB" sz="5400" b="1" dirty="0"/>
              <a:t>percentage</a:t>
            </a:r>
            <a:r>
              <a:rPr lang="en-GB" sz="5400" dirty="0"/>
              <a:t> of </a:t>
            </a:r>
            <a:r>
              <a:rPr lang="en-GB" sz="5400" b="1" dirty="0">
                <a:solidFill>
                  <a:srgbClr val="0000FF"/>
                </a:solidFill>
              </a:rPr>
              <a:t>total questions</a:t>
            </a:r>
            <a:r>
              <a:rPr lang="en-GB" sz="54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62F39D-9117-4BDA-82CD-27128E529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1217" y="3958658"/>
            <a:ext cx="3589566" cy="2724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2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86" y="453476"/>
            <a:ext cx="3663748" cy="5899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0531" y="1147156"/>
            <a:ext cx="328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Test Result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GB" sz="9600" dirty="0">
                  <a:latin typeface="Brush Script Std" panose="03060802040607070404" pitchFamily="66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33072" y="600947"/>
            <a:ext cx="7070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percentage did they get in the test?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67302" y="2881746"/>
            <a:ext cx="41064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>
                <a:solidFill>
                  <a:srgbClr val="FF0000"/>
                </a:solidFill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236643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86" y="453476"/>
            <a:ext cx="3663748" cy="5899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0531" y="1147156"/>
            <a:ext cx="328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Test Result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28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00B050"/>
                  </a:solidFill>
                  <a:latin typeface="Brush Script Std" panose="03060802040607070404" pitchFamily="66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33072" y="600947"/>
            <a:ext cx="7070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percentage did they get in the test?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67302" y="2881746"/>
            <a:ext cx="41064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>
                <a:solidFill>
                  <a:srgbClr val="00B050"/>
                </a:solidFill>
              </a:rPr>
              <a:t>56%</a:t>
            </a:r>
          </a:p>
        </p:txBody>
      </p:sp>
    </p:spTree>
    <p:extLst>
      <p:ext uri="{BB962C8B-B14F-4D97-AF65-F5344CB8AC3E}">
        <p14:creationId xmlns:p14="http://schemas.microsoft.com/office/powerpoint/2010/main" val="236585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86" y="453476"/>
            <a:ext cx="3663748" cy="5899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0531" y="1147156"/>
            <a:ext cx="328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Test Result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7030A0"/>
                  </a:solidFill>
                  <a:latin typeface="Brush Script Std" panose="03060802040607070404" pitchFamily="66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33072" y="600947"/>
            <a:ext cx="7070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percentage did they get in the test?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67302" y="2881746"/>
            <a:ext cx="41064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>
                <a:solidFill>
                  <a:srgbClr val="7030A0"/>
                </a:solidFill>
              </a:rPr>
              <a:t>60%</a:t>
            </a:r>
          </a:p>
        </p:txBody>
      </p:sp>
    </p:spTree>
    <p:extLst>
      <p:ext uri="{BB962C8B-B14F-4D97-AF65-F5344CB8AC3E}">
        <p14:creationId xmlns:p14="http://schemas.microsoft.com/office/powerpoint/2010/main" val="280371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86" y="453476"/>
            <a:ext cx="3663748" cy="5899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0531" y="1147156"/>
            <a:ext cx="328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Test Result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B8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B8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B80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B80000"/>
                  </a:solidFill>
                  <a:latin typeface="Brush Script Std" panose="03060802040607070404" pitchFamily="66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33072" y="600947"/>
            <a:ext cx="7070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percentage did they get in the test?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67302" y="2881746"/>
            <a:ext cx="41064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>
                <a:solidFill>
                  <a:srgbClr val="B80000"/>
                </a:solidFill>
              </a:rPr>
              <a:t>80%</a:t>
            </a:r>
          </a:p>
        </p:txBody>
      </p:sp>
    </p:spTree>
    <p:extLst>
      <p:ext uri="{BB962C8B-B14F-4D97-AF65-F5344CB8AC3E}">
        <p14:creationId xmlns:p14="http://schemas.microsoft.com/office/powerpoint/2010/main" val="154528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86" y="453476"/>
            <a:ext cx="3663748" cy="5899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0531" y="1147156"/>
            <a:ext cx="328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Test Result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0000FF"/>
                  </a:solidFill>
                  <a:latin typeface="Brush Script Std" panose="03060802040607070404" pitchFamily="66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33072" y="600947"/>
            <a:ext cx="7070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percentage did they get in the test?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67302" y="2881746"/>
            <a:ext cx="41064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>
                <a:solidFill>
                  <a:srgbClr val="0000FF"/>
                </a:solidFill>
              </a:rPr>
              <a:t>30%</a:t>
            </a:r>
          </a:p>
        </p:txBody>
      </p:sp>
    </p:spTree>
    <p:extLst>
      <p:ext uri="{BB962C8B-B14F-4D97-AF65-F5344CB8AC3E}">
        <p14:creationId xmlns:p14="http://schemas.microsoft.com/office/powerpoint/2010/main" val="341421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86" y="453476"/>
            <a:ext cx="3663748" cy="5899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0531" y="1147156"/>
            <a:ext cx="328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Test Result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00B0F0"/>
                  </a:solidFill>
                  <a:latin typeface="Brush Script Std" panose="03060802040607070404" pitchFamily="66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33072" y="600947"/>
            <a:ext cx="7070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percentage did they get in the test?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67302" y="2881746"/>
            <a:ext cx="41064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>
                <a:solidFill>
                  <a:srgbClr val="00B0F0"/>
                </a:solidFill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157898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86" y="453476"/>
            <a:ext cx="3663748" cy="58992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30531" y="1147156"/>
            <a:ext cx="328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Test Result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en-GB" sz="9600" b="0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34</m:t>
                          </m:r>
                        </m:den>
                      </m:f>
                    </m:oMath>
                  </m:oMathPara>
                </a14:m>
                <a:endParaRPr lang="en-GB" sz="9600" dirty="0">
                  <a:solidFill>
                    <a:srgbClr val="FF6600"/>
                  </a:solidFill>
                  <a:latin typeface="Brush Script Std" panose="03060802040607070404" pitchFamily="66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7371" y="2349731"/>
                <a:ext cx="2574177" cy="28677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33072" y="600947"/>
            <a:ext cx="70707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percentage did they get in the test?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22326" y="2804161"/>
            <a:ext cx="674270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600" b="1" dirty="0">
                <a:solidFill>
                  <a:srgbClr val="FF6600"/>
                </a:solidFill>
              </a:rPr>
              <a:t>79.41%</a:t>
            </a:r>
          </a:p>
          <a:p>
            <a:pPr lvl="0" algn="ctr"/>
            <a:r>
              <a:rPr lang="en-GB" sz="4000" b="1" dirty="0">
                <a:solidFill>
                  <a:srgbClr val="FF6600"/>
                </a:solidFill>
              </a:rPr>
              <a:t>(Given to 2 decimal Places)</a:t>
            </a:r>
          </a:p>
        </p:txBody>
      </p:sp>
    </p:spTree>
    <p:extLst>
      <p:ext uri="{BB962C8B-B14F-4D97-AF65-F5344CB8AC3E}">
        <p14:creationId xmlns:p14="http://schemas.microsoft.com/office/powerpoint/2010/main" val="294007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246</Words>
  <Application>Microsoft Office PowerPoint</Application>
  <PresentationFormat>Widescreen</PresentationFormat>
  <Paragraphs>90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Brush Script Std</vt:lpstr>
      <vt:lpstr>Calibri</vt:lpstr>
      <vt:lpstr>Calibri Light</vt:lpstr>
      <vt:lpstr>Cambria Math</vt:lpstr>
      <vt:lpstr>Plump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10</cp:revision>
  <dcterms:created xsi:type="dcterms:W3CDTF">2016-01-18T09:30:15Z</dcterms:created>
  <dcterms:modified xsi:type="dcterms:W3CDTF">2021-10-31T04:31:22Z</dcterms:modified>
</cp:coreProperties>
</file>