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BE167-1F45-7192-37D4-6B3FFA3C0F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F11851-9D2F-FF2F-4255-228B1B1D9D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1428B-D90B-5AD9-919A-FC5CC0F78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7BBD-DD8F-4B69-A14C-7F9192AFBC04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D4A0C-1936-E44B-AAF5-57AF27EC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CA6BA-AE97-58A8-C7EC-F201B0D07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8C1DB-AFD4-44C1-B661-CF423680B2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674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3770F-5630-DEB8-BE5A-35C01E1C7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85C2D-FC5F-770F-BCA5-805DBFA4E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5725D6-690A-55AA-A95F-187EC913B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7BBD-DD8F-4B69-A14C-7F9192AFBC04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ABE35-24E4-2CBA-233A-021920BF7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BBA60-DB9D-6911-C3F3-C654EAB9A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8C1DB-AFD4-44C1-B661-CF423680B2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024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DBC90-9FDE-0E86-9960-ECD3D1A96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3E1C15-0EBC-E2A4-2BBB-3EC30EC8A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FF0A19-741D-DBDF-FD23-38DB54045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7BBD-DD8F-4B69-A14C-7F9192AFBC04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A397A-6393-CB06-C263-243D37433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536FD-5F94-E667-D51C-3AF581BDD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8C1DB-AFD4-44C1-B661-CF423680B2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505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FB4AC-3ECA-F564-C571-0E348D150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8703F-05AB-49BF-3E21-D97F860B85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D80EF-FA5B-CC78-AEDB-CEC088BAB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22C3EE-A990-FACA-118F-F02A1E1B3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7BBD-DD8F-4B69-A14C-7F9192AFBC04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595BD8-F4D6-DF3F-9D04-42713DEB0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B01CAA-6EE6-D044-B03C-AB7FA9F00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8C1DB-AFD4-44C1-B661-CF423680B2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14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34EA9-35D9-D7FC-4786-F60F7CB52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9BF12-A8E3-340C-01C1-262B752A5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EAAE49-37EB-7524-BD64-B992CA7E5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AF8B17-D9D4-BF27-8DB3-17C60A2359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B4D178-B052-B058-6224-F721FAACC0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115E7C-E3B5-02B6-A0D8-7DE1D1137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7BBD-DD8F-4B69-A14C-7F9192AFBC04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DC36BB-71C0-89E2-6799-9130631C2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7F2154-A03E-016A-13B2-8D4C8D5FA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8C1DB-AFD4-44C1-B661-CF423680B2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413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DEF9-D9E4-737D-D332-33E735136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CFCA76-EBCF-8311-9114-ED9DB5444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7BBD-DD8F-4B69-A14C-7F9192AFBC04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745542-22B6-A32E-5DBE-2B2EEB6AB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785CDA-9669-CB72-21A3-059D0AC92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8C1DB-AFD4-44C1-B661-CF423680B2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086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0D387B-AB16-77E8-392E-07060A8E4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7BBD-DD8F-4B69-A14C-7F9192AFBC04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C1321C-E3ED-8CB2-01E7-6216C357A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9C2F6E-4E5C-0021-F5A3-1B0E45A6F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8C1DB-AFD4-44C1-B661-CF423680B2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631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2CD5D-2850-3DE4-E122-008E8BC25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995CB-34D3-7992-5895-F7AF6DA42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8E5DA-A837-0008-486B-4E9093FB79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7A6B1-34D8-C17E-1177-6DE43C405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7BBD-DD8F-4B69-A14C-7F9192AFBC04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4AD444-BBA9-BAB1-B7F4-2F6E1FA60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10E36-E68E-E17D-B885-898AEBB16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8C1DB-AFD4-44C1-B661-CF423680B2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230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49DEF-9FA0-520D-F746-C41DDF6AF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5194D2-F9C0-8616-2F56-26B1D9954C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774A3-BF6C-DF9A-79AF-061171B12A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7D0E96-442F-7D7F-AD23-61E804861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7BBD-DD8F-4B69-A14C-7F9192AFBC04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FD3D3-FC60-D5A5-3660-00A148BBE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F949EA-0193-0715-7580-5DB40D460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8C1DB-AFD4-44C1-B661-CF423680B2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51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8F8C3-F4F0-2C6E-1810-F5DA631C5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C30CF1-9F1E-DC52-EF9C-93E3C45445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A007A-E750-C4DC-C84C-94714F0B4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7BBD-DD8F-4B69-A14C-7F9192AFBC04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7D2EF-93B2-10BF-A0A3-7A777C521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FDC4F-59BA-9D68-05F9-4D12D7AD9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8C1DB-AFD4-44C1-B661-CF423680B2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671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D3EE43-48B1-4EA6-E29D-9920D88017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1074E9-B6E9-A944-09D6-94070CE7A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D2339-41AE-4C4E-16B6-37EF28981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67BBD-DD8F-4B69-A14C-7F9192AFBC04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A49C8-0757-AA6F-0DE9-CDE9CF566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D2AB6-0BBE-67DB-6D5F-9372F63E6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8C1DB-AFD4-44C1-B661-CF423680B2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376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FF9FD1-A64F-A967-EAE5-71E3E65C4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4BE9EB-DDA7-88DF-4F69-C07F45865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10494-86D7-D1EE-FC2A-FC1C24A1F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67BBD-DD8F-4B69-A14C-7F9192AFBC04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10F2E-DE1D-C56D-331B-2EA732059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A5458E-1A44-D128-157D-82DE041AD3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8C1DB-AFD4-44C1-B661-CF423680B2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509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5574985-AA4F-1812-8456-C13B21A8A1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5333" b="62584"/>
          <a:stretch/>
        </p:blipFill>
        <p:spPr>
          <a:xfrm>
            <a:off x="187860" y="385430"/>
            <a:ext cx="3547078" cy="23502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FEC1AB-BAC4-E2F7-4A14-F52C4B745F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570" t="43354" r="6014" b="16773"/>
          <a:stretch/>
        </p:blipFill>
        <p:spPr>
          <a:xfrm>
            <a:off x="8743949" y="345077"/>
            <a:ext cx="3057526" cy="24426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33B6CB-1FA9-31E0-00C0-6F75567584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283" r="7692"/>
          <a:stretch/>
        </p:blipFill>
        <p:spPr>
          <a:xfrm>
            <a:off x="3264692" y="345077"/>
            <a:ext cx="2628901" cy="23502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2173C0-AEF6-0CBF-B9AB-E48AF29D2F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9140"/>
          <a:stretch/>
        </p:blipFill>
        <p:spPr>
          <a:xfrm>
            <a:off x="5256708" y="0"/>
            <a:ext cx="3739422" cy="2886075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941ED9B-348F-7DF9-193B-8E0DCEA39A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869578"/>
              </p:ext>
            </p:extLst>
          </p:nvPr>
        </p:nvGraphicFramePr>
        <p:xfrm>
          <a:off x="245257" y="2886075"/>
          <a:ext cx="11556218" cy="3772793"/>
        </p:xfrm>
        <a:graphic>
          <a:graphicData uri="http://schemas.openxmlformats.org/drawingml/2006/table">
            <a:tbl>
              <a:tblPr firstRow="1" firstCol="1" bandRow="1"/>
              <a:tblGrid>
                <a:gridCol w="1224670">
                  <a:extLst>
                    <a:ext uri="{9D8B030D-6E8A-4147-A177-3AD203B41FA5}">
                      <a16:colId xmlns:a16="http://schemas.microsoft.com/office/drawing/2014/main" val="3318775813"/>
                    </a:ext>
                  </a:extLst>
                </a:gridCol>
                <a:gridCol w="1019256">
                  <a:extLst>
                    <a:ext uri="{9D8B030D-6E8A-4147-A177-3AD203B41FA5}">
                      <a16:colId xmlns:a16="http://schemas.microsoft.com/office/drawing/2014/main" val="140336285"/>
                    </a:ext>
                  </a:extLst>
                </a:gridCol>
                <a:gridCol w="922922">
                  <a:extLst>
                    <a:ext uri="{9D8B030D-6E8A-4147-A177-3AD203B41FA5}">
                      <a16:colId xmlns:a16="http://schemas.microsoft.com/office/drawing/2014/main" val="3774969079"/>
                    </a:ext>
                  </a:extLst>
                </a:gridCol>
                <a:gridCol w="899058">
                  <a:extLst>
                    <a:ext uri="{9D8B030D-6E8A-4147-A177-3AD203B41FA5}">
                      <a16:colId xmlns:a16="http://schemas.microsoft.com/office/drawing/2014/main" val="3004052344"/>
                    </a:ext>
                  </a:extLst>
                </a:gridCol>
                <a:gridCol w="1247997">
                  <a:extLst>
                    <a:ext uri="{9D8B030D-6E8A-4147-A177-3AD203B41FA5}">
                      <a16:colId xmlns:a16="http://schemas.microsoft.com/office/drawing/2014/main" val="279309521"/>
                    </a:ext>
                  </a:extLst>
                </a:gridCol>
                <a:gridCol w="1249162">
                  <a:extLst>
                    <a:ext uri="{9D8B030D-6E8A-4147-A177-3AD203B41FA5}">
                      <a16:colId xmlns:a16="http://schemas.microsoft.com/office/drawing/2014/main" val="1114001942"/>
                    </a:ext>
                  </a:extLst>
                </a:gridCol>
                <a:gridCol w="1247997">
                  <a:extLst>
                    <a:ext uri="{9D8B030D-6E8A-4147-A177-3AD203B41FA5}">
                      <a16:colId xmlns:a16="http://schemas.microsoft.com/office/drawing/2014/main" val="2943141788"/>
                    </a:ext>
                  </a:extLst>
                </a:gridCol>
                <a:gridCol w="1247997">
                  <a:extLst>
                    <a:ext uri="{9D8B030D-6E8A-4147-A177-3AD203B41FA5}">
                      <a16:colId xmlns:a16="http://schemas.microsoft.com/office/drawing/2014/main" val="3903174369"/>
                    </a:ext>
                  </a:extLst>
                </a:gridCol>
                <a:gridCol w="1247997">
                  <a:extLst>
                    <a:ext uri="{9D8B030D-6E8A-4147-A177-3AD203B41FA5}">
                      <a16:colId xmlns:a16="http://schemas.microsoft.com/office/drawing/2014/main" val="385933073"/>
                    </a:ext>
                  </a:extLst>
                </a:gridCol>
                <a:gridCol w="1249162">
                  <a:extLst>
                    <a:ext uri="{9D8B030D-6E8A-4147-A177-3AD203B41FA5}">
                      <a16:colId xmlns:a16="http://schemas.microsoft.com/office/drawing/2014/main" val="1717358822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Angle Facts Used</a:t>
                      </a:r>
                      <a:endParaRPr lang="en-GB" sz="28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822537"/>
                  </a:ext>
                </a:extLst>
              </a:tr>
              <a:tr h="12185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Angle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Size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Alternate angles are equal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Corresponding angles are equal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Co-interior angles are supplementary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Vertically opposite angles are equal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Angles in a triangle sum to 180</a:t>
                      </a:r>
                      <a:r>
                        <a:rPr lang="en-GB" sz="1200" baseline="300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Adjacent angles on a straight line sum to 180</a:t>
                      </a:r>
                      <a:r>
                        <a:rPr lang="en-GB" sz="1200" baseline="30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Angles at a point sum to 360</a:t>
                      </a:r>
                      <a:r>
                        <a:rPr lang="en-GB" sz="1200" baseline="300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Opposite angles in a parallelogram are equal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2572516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748027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637589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47425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860047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735185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57943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26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6077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D77BDF-32F5-3791-D6F8-BBB9700A0D56}"/>
              </a:ext>
            </a:extLst>
          </p:cNvPr>
          <p:cNvSpPr txBox="1"/>
          <p:nvPr/>
        </p:nvSpPr>
        <p:spPr>
          <a:xfrm>
            <a:off x="1796076" y="2266365"/>
            <a:ext cx="88579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512525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5574985-AA4F-1812-8456-C13B21A8A1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5333" b="62584"/>
          <a:stretch/>
        </p:blipFill>
        <p:spPr>
          <a:xfrm>
            <a:off x="187860" y="385430"/>
            <a:ext cx="3547078" cy="23502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FEC1AB-BAC4-E2F7-4A14-F52C4B745F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570" t="43354" r="6014" b="16773"/>
          <a:stretch/>
        </p:blipFill>
        <p:spPr>
          <a:xfrm>
            <a:off x="8743949" y="345077"/>
            <a:ext cx="3057526" cy="24426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33B6CB-1FA9-31E0-00C0-6F75567584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753" r="10270"/>
          <a:stretch/>
        </p:blipFill>
        <p:spPr>
          <a:xfrm>
            <a:off x="3608427" y="123416"/>
            <a:ext cx="2494176" cy="26320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2173C0-AEF6-0CBF-B9AB-E48AF29D2F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52" t="9488" r="59139"/>
          <a:stretch/>
        </p:blipFill>
        <p:spPr>
          <a:xfrm>
            <a:off x="5955432" y="123416"/>
            <a:ext cx="3057527" cy="2612256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941ED9B-348F-7DF9-193B-8E0DCEA39A62}"/>
              </a:ext>
            </a:extLst>
          </p:cNvPr>
          <p:cNvGraphicFramePr>
            <a:graphicFrameLocks noGrp="1"/>
          </p:cNvGraphicFramePr>
          <p:nvPr/>
        </p:nvGraphicFramePr>
        <p:xfrm>
          <a:off x="245257" y="2886075"/>
          <a:ext cx="11556218" cy="3772793"/>
        </p:xfrm>
        <a:graphic>
          <a:graphicData uri="http://schemas.openxmlformats.org/drawingml/2006/table">
            <a:tbl>
              <a:tblPr firstRow="1" firstCol="1" bandRow="1"/>
              <a:tblGrid>
                <a:gridCol w="1224670">
                  <a:extLst>
                    <a:ext uri="{9D8B030D-6E8A-4147-A177-3AD203B41FA5}">
                      <a16:colId xmlns:a16="http://schemas.microsoft.com/office/drawing/2014/main" val="3318775813"/>
                    </a:ext>
                  </a:extLst>
                </a:gridCol>
                <a:gridCol w="1019256">
                  <a:extLst>
                    <a:ext uri="{9D8B030D-6E8A-4147-A177-3AD203B41FA5}">
                      <a16:colId xmlns:a16="http://schemas.microsoft.com/office/drawing/2014/main" val="140336285"/>
                    </a:ext>
                  </a:extLst>
                </a:gridCol>
                <a:gridCol w="922922">
                  <a:extLst>
                    <a:ext uri="{9D8B030D-6E8A-4147-A177-3AD203B41FA5}">
                      <a16:colId xmlns:a16="http://schemas.microsoft.com/office/drawing/2014/main" val="3774969079"/>
                    </a:ext>
                  </a:extLst>
                </a:gridCol>
                <a:gridCol w="899058">
                  <a:extLst>
                    <a:ext uri="{9D8B030D-6E8A-4147-A177-3AD203B41FA5}">
                      <a16:colId xmlns:a16="http://schemas.microsoft.com/office/drawing/2014/main" val="3004052344"/>
                    </a:ext>
                  </a:extLst>
                </a:gridCol>
                <a:gridCol w="1247997">
                  <a:extLst>
                    <a:ext uri="{9D8B030D-6E8A-4147-A177-3AD203B41FA5}">
                      <a16:colId xmlns:a16="http://schemas.microsoft.com/office/drawing/2014/main" val="279309521"/>
                    </a:ext>
                  </a:extLst>
                </a:gridCol>
                <a:gridCol w="1249162">
                  <a:extLst>
                    <a:ext uri="{9D8B030D-6E8A-4147-A177-3AD203B41FA5}">
                      <a16:colId xmlns:a16="http://schemas.microsoft.com/office/drawing/2014/main" val="1114001942"/>
                    </a:ext>
                  </a:extLst>
                </a:gridCol>
                <a:gridCol w="1247997">
                  <a:extLst>
                    <a:ext uri="{9D8B030D-6E8A-4147-A177-3AD203B41FA5}">
                      <a16:colId xmlns:a16="http://schemas.microsoft.com/office/drawing/2014/main" val="2943141788"/>
                    </a:ext>
                  </a:extLst>
                </a:gridCol>
                <a:gridCol w="1247997">
                  <a:extLst>
                    <a:ext uri="{9D8B030D-6E8A-4147-A177-3AD203B41FA5}">
                      <a16:colId xmlns:a16="http://schemas.microsoft.com/office/drawing/2014/main" val="3903174369"/>
                    </a:ext>
                  </a:extLst>
                </a:gridCol>
                <a:gridCol w="1247997">
                  <a:extLst>
                    <a:ext uri="{9D8B030D-6E8A-4147-A177-3AD203B41FA5}">
                      <a16:colId xmlns:a16="http://schemas.microsoft.com/office/drawing/2014/main" val="385933073"/>
                    </a:ext>
                  </a:extLst>
                </a:gridCol>
                <a:gridCol w="1249162">
                  <a:extLst>
                    <a:ext uri="{9D8B030D-6E8A-4147-A177-3AD203B41FA5}">
                      <a16:colId xmlns:a16="http://schemas.microsoft.com/office/drawing/2014/main" val="1717358822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Angle Facts Used</a:t>
                      </a:r>
                      <a:endParaRPr lang="en-GB" sz="28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822537"/>
                  </a:ext>
                </a:extLst>
              </a:tr>
              <a:tr h="12185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Angle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Size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Alternate angles are equal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Corresponding angles are equal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Co-interior angles are supplementary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Vertically opposite angles are equal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Angles in a triangle sum to 180</a:t>
                      </a:r>
                      <a:r>
                        <a:rPr lang="en-GB" sz="1200" baseline="300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Adjacent angles on a straight line sum to 180</a:t>
                      </a:r>
                      <a:r>
                        <a:rPr lang="en-GB" sz="1200" baseline="30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Angles at a point sum to 360</a:t>
                      </a:r>
                      <a:r>
                        <a:rPr lang="en-GB" sz="1200" baseline="300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Opposite angles in a parallelogram are equal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2572516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748027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637589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47425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860047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735185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57943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600" dirty="0">
                          <a:effectLst/>
                          <a:latin typeface="Malgun Gothic" panose="020B0503020000020004" pitchFamily="34" charset="-127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2601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009E744-5AC6-DE7E-78CE-AC7F5CE1A66F}"/>
              </a:ext>
            </a:extLst>
          </p:cNvPr>
          <p:cNvSpPr txBox="1"/>
          <p:nvPr/>
        </p:nvSpPr>
        <p:spPr>
          <a:xfrm>
            <a:off x="1677334" y="4353217"/>
            <a:ext cx="6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115°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ACCCC2-D303-0AD5-C098-60CF00F976CE}"/>
              </a:ext>
            </a:extLst>
          </p:cNvPr>
          <p:cNvSpPr txBox="1"/>
          <p:nvPr/>
        </p:nvSpPr>
        <p:spPr>
          <a:xfrm>
            <a:off x="1716597" y="4677053"/>
            <a:ext cx="690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65°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2FBA2E-B4A5-EA0E-4E06-76F3A1AFEDCE}"/>
              </a:ext>
            </a:extLst>
          </p:cNvPr>
          <p:cNvSpPr txBox="1"/>
          <p:nvPr/>
        </p:nvSpPr>
        <p:spPr>
          <a:xfrm>
            <a:off x="1716597" y="5007011"/>
            <a:ext cx="6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65°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A51B61-861C-0E30-E3D2-5038ED201AA2}"/>
              </a:ext>
            </a:extLst>
          </p:cNvPr>
          <p:cNvSpPr txBox="1"/>
          <p:nvPr/>
        </p:nvSpPr>
        <p:spPr>
          <a:xfrm>
            <a:off x="1716597" y="5338761"/>
            <a:ext cx="6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25°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777A52-AE12-621D-0755-5A153CA2F60D}"/>
              </a:ext>
            </a:extLst>
          </p:cNvPr>
          <p:cNvSpPr txBox="1"/>
          <p:nvPr/>
        </p:nvSpPr>
        <p:spPr>
          <a:xfrm>
            <a:off x="1616395" y="5680741"/>
            <a:ext cx="6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21°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86540F-AD10-E5BB-9D31-A865CEC44F8C}"/>
              </a:ext>
            </a:extLst>
          </p:cNvPr>
          <p:cNvSpPr txBox="1"/>
          <p:nvPr/>
        </p:nvSpPr>
        <p:spPr>
          <a:xfrm>
            <a:off x="1671719" y="5985138"/>
            <a:ext cx="6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110°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10BA1D-7FD6-2668-50F0-3E0101B60A83}"/>
              </a:ext>
            </a:extLst>
          </p:cNvPr>
          <p:cNvSpPr txBox="1"/>
          <p:nvPr/>
        </p:nvSpPr>
        <p:spPr>
          <a:xfrm>
            <a:off x="1622772" y="6322003"/>
            <a:ext cx="69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35°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628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263</Words>
  <Application>Microsoft Office PowerPoint</Application>
  <PresentationFormat>Widescreen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Malgun Gothic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2023-05-16T07:24:33Z</dcterms:created>
  <dcterms:modified xsi:type="dcterms:W3CDTF">2023-05-16T07:31:36Z</dcterms:modified>
</cp:coreProperties>
</file>