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92" r:id="rId2"/>
    <p:sldId id="277" r:id="rId3"/>
    <p:sldId id="278" r:id="rId4"/>
    <p:sldId id="279" r:id="rId5"/>
    <p:sldId id="280" r:id="rId6"/>
    <p:sldId id="283" r:id="rId7"/>
    <p:sldId id="282" r:id="rId8"/>
    <p:sldId id="288" r:id="rId9"/>
    <p:sldId id="289" r:id="rId10"/>
    <p:sldId id="290" r:id="rId11"/>
    <p:sldId id="291" r:id="rId12"/>
    <p:sldId id="256" r:id="rId13"/>
    <p:sldId id="276" r:id="rId14"/>
    <p:sldId id="284" r:id="rId15"/>
    <p:sldId id="285" r:id="rId16"/>
    <p:sldId id="287" r:id="rId17"/>
    <p:sldId id="286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00"/>
    <a:srgbClr val="9933FF"/>
    <a:srgbClr val="FF00FF"/>
    <a:srgbClr val="85BD5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1478FA8-971E-4895-AA09-92AE1D78C459}" v="1" dt="2021-10-11T17:40:29.96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88" d="100"/>
          <a:sy n="88" d="100"/>
        </p:scale>
        <p:origin x="69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A1478FA8-971E-4895-AA09-92AE1D78C459}"/>
    <pc:docChg chg="custSel addSld modSld sldOrd">
      <pc:chgData name="Stewart Gale" userId="3647ddd2-6040-41ae-a96d-232c23482af8" providerId="ADAL" clId="{A1478FA8-971E-4895-AA09-92AE1D78C459}" dt="2021-10-11T17:45:27.997" v="23" actId="1076"/>
      <pc:docMkLst>
        <pc:docMk/>
      </pc:docMkLst>
      <pc:sldChg chg="delSp modSp mod">
        <pc:chgData name="Stewart Gale" userId="3647ddd2-6040-41ae-a96d-232c23482af8" providerId="ADAL" clId="{A1478FA8-971E-4895-AA09-92AE1D78C459}" dt="2021-10-11T17:45:27.997" v="23" actId="1076"/>
        <pc:sldMkLst>
          <pc:docMk/>
          <pc:sldMk cId="2752363312" sldId="256"/>
        </pc:sldMkLst>
        <pc:spChg chg="mod">
          <ac:chgData name="Stewart Gale" userId="3647ddd2-6040-41ae-a96d-232c23482af8" providerId="ADAL" clId="{A1478FA8-971E-4895-AA09-92AE1D78C459}" dt="2021-10-11T17:45:27.997" v="23" actId="1076"/>
          <ac:spMkLst>
            <pc:docMk/>
            <pc:sldMk cId="2752363312" sldId="256"/>
            <ac:spMk id="3" creationId="{00000000-0000-0000-0000-000000000000}"/>
          </ac:spMkLst>
        </pc:spChg>
        <pc:spChg chg="del">
          <ac:chgData name="Stewart Gale" userId="3647ddd2-6040-41ae-a96d-232c23482af8" providerId="ADAL" clId="{A1478FA8-971E-4895-AA09-92AE1D78C459}" dt="2021-10-11T17:40:49.350" v="18" actId="478"/>
          <ac:spMkLst>
            <pc:docMk/>
            <pc:sldMk cId="2752363312" sldId="256"/>
            <ac:spMk id="4" creationId="{00000000-0000-0000-0000-000000000000}"/>
          </ac:spMkLst>
        </pc:spChg>
        <pc:spChg chg="mod">
          <ac:chgData name="Stewart Gale" userId="3647ddd2-6040-41ae-a96d-232c23482af8" providerId="ADAL" clId="{A1478FA8-971E-4895-AA09-92AE1D78C459}" dt="2021-10-11T17:45:25.964" v="22" actId="1076"/>
          <ac:spMkLst>
            <pc:docMk/>
            <pc:sldMk cId="2752363312" sldId="256"/>
            <ac:spMk id="5" creationId="{F76701E6-D132-49F8-938A-6299169368BF}"/>
          </ac:spMkLst>
        </pc:spChg>
        <pc:spChg chg="mod">
          <ac:chgData name="Stewart Gale" userId="3647ddd2-6040-41ae-a96d-232c23482af8" providerId="ADAL" clId="{A1478FA8-971E-4895-AA09-92AE1D78C459}" dt="2021-10-11T17:45:23.812" v="21" actId="1076"/>
          <ac:spMkLst>
            <pc:docMk/>
            <pc:sldMk cId="2752363312" sldId="256"/>
            <ac:spMk id="6" creationId="{02183C4E-FB37-41BD-B0B5-567D34A9254A}"/>
          </ac:spMkLst>
        </pc:spChg>
        <pc:spChg chg="mod">
          <ac:chgData name="Stewart Gale" userId="3647ddd2-6040-41ae-a96d-232c23482af8" providerId="ADAL" clId="{A1478FA8-971E-4895-AA09-92AE1D78C459}" dt="2021-10-11T17:45:16.699" v="19" actId="1076"/>
          <ac:spMkLst>
            <pc:docMk/>
            <pc:sldMk cId="2752363312" sldId="256"/>
            <ac:spMk id="9" creationId="{00000000-0000-0000-0000-000000000000}"/>
          </ac:spMkLst>
        </pc:spChg>
      </pc:sldChg>
      <pc:sldChg chg="addSp delSp modSp new mod ord">
        <pc:chgData name="Stewart Gale" userId="3647ddd2-6040-41ae-a96d-232c23482af8" providerId="ADAL" clId="{A1478FA8-971E-4895-AA09-92AE1D78C459}" dt="2021-10-11T17:40:42.926" v="17" actId="1076"/>
        <pc:sldMkLst>
          <pc:docMk/>
          <pc:sldMk cId="2316298895" sldId="292"/>
        </pc:sldMkLst>
        <pc:spChg chg="del">
          <ac:chgData name="Stewart Gale" userId="3647ddd2-6040-41ae-a96d-232c23482af8" providerId="ADAL" clId="{A1478FA8-971E-4895-AA09-92AE1D78C459}" dt="2021-10-11T17:40:25.983" v="7" actId="478"/>
          <ac:spMkLst>
            <pc:docMk/>
            <pc:sldMk cId="2316298895" sldId="292"/>
            <ac:spMk id="2" creationId="{BBC1876E-2EDC-4390-8E36-F3E2B609D462}"/>
          </ac:spMkLst>
        </pc:spChg>
        <pc:spChg chg="del">
          <ac:chgData name="Stewart Gale" userId="3647ddd2-6040-41ae-a96d-232c23482af8" providerId="ADAL" clId="{A1478FA8-971E-4895-AA09-92AE1D78C459}" dt="2021-10-11T17:40:25.983" v="7" actId="478"/>
          <ac:spMkLst>
            <pc:docMk/>
            <pc:sldMk cId="2316298895" sldId="292"/>
            <ac:spMk id="3" creationId="{531E21F9-CFB5-461E-B51F-0EEF672C693E}"/>
          </ac:spMkLst>
        </pc:spChg>
        <pc:spChg chg="add mod">
          <ac:chgData name="Stewart Gale" userId="3647ddd2-6040-41ae-a96d-232c23482af8" providerId="ADAL" clId="{A1478FA8-971E-4895-AA09-92AE1D78C459}" dt="2021-10-11T17:40:42.926" v="17" actId="1076"/>
          <ac:spMkLst>
            <pc:docMk/>
            <pc:sldMk cId="2316298895" sldId="292"/>
            <ac:spMk id="4" creationId="{19783E27-EA60-4096-A611-92D58E87E971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D47711-2661-460F-BC6A-DB0C3AAF7824}" type="datetimeFigureOut">
              <a:rPr lang="en-GB" smtClean="0"/>
              <a:t>11/10/2021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D0B163-46B0-418F-B252-D084ED492B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505954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D1A472-480D-49A4-9C02-90696BFEE717}" type="datetimeFigureOut">
              <a:rPr lang="en-GB" smtClean="0"/>
              <a:t>11/10/2021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AD9E33-9953-488E-A04C-1C8924255F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11174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D1A472-480D-49A4-9C02-90696BFEE717}" type="datetimeFigureOut">
              <a:rPr lang="en-GB" smtClean="0"/>
              <a:t>11/10/2021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AD9E33-9953-488E-A04C-1C8924255F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05357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D1A472-480D-49A4-9C02-90696BFEE717}" type="datetimeFigureOut">
              <a:rPr lang="en-GB" smtClean="0"/>
              <a:t>11/10/2021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AD9E33-9953-488E-A04C-1C8924255F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23838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D1A472-480D-49A4-9C02-90696BFEE717}" type="datetimeFigureOut">
              <a:rPr lang="en-GB" smtClean="0"/>
              <a:t>11/10/2021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AD9E33-9953-488E-A04C-1C8924255F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06578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D1A472-480D-49A4-9C02-90696BFEE717}" type="datetimeFigureOut">
              <a:rPr lang="en-GB" smtClean="0"/>
              <a:t>11/10/2021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AD9E33-9953-488E-A04C-1C8924255F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87463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D1A472-480D-49A4-9C02-90696BFEE717}" type="datetimeFigureOut">
              <a:rPr lang="en-GB" smtClean="0"/>
              <a:t>11/10/2021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AD9E33-9953-488E-A04C-1C8924255F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33108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D1A472-480D-49A4-9C02-90696BFEE717}" type="datetimeFigureOut">
              <a:rPr lang="en-GB" smtClean="0"/>
              <a:t>11/10/2021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AD9E33-9953-488E-A04C-1C8924255F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26027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D1A472-480D-49A4-9C02-90696BFEE717}" type="datetimeFigureOut">
              <a:rPr lang="en-GB" smtClean="0"/>
              <a:t>11/10/2021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AD9E33-9953-488E-A04C-1C8924255F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709938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D1A472-480D-49A4-9C02-90696BFEE717}" type="datetimeFigureOut">
              <a:rPr lang="en-GB" smtClean="0"/>
              <a:t>11/10/2021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AD9E33-9953-488E-A04C-1C8924255F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25990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D1A472-480D-49A4-9C02-90696BFEE717}" type="datetimeFigureOut">
              <a:rPr lang="en-GB" smtClean="0"/>
              <a:t>11/10/2021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AD9E33-9953-488E-A04C-1C8924255F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84654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D1A472-480D-49A4-9C02-90696BFEE717}" type="datetimeFigureOut">
              <a:rPr lang="en-GB" smtClean="0"/>
              <a:t>11/10/2021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AD9E33-9953-488E-A04C-1C8924255F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22349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D1A472-480D-49A4-9C02-90696BFEE717}" type="datetimeFigureOut">
              <a:rPr lang="en-GB" smtClean="0"/>
              <a:t>11/10/2021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AD9E33-9953-488E-A04C-1C8924255F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64724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9783E27-EA60-4096-A611-92D58E87E971}"/>
              </a:ext>
            </a:extLst>
          </p:cNvPr>
          <p:cNvSpPr/>
          <p:nvPr/>
        </p:nvSpPr>
        <p:spPr>
          <a:xfrm>
            <a:off x="1079412" y="896493"/>
            <a:ext cx="9757318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3800" b="1" i="0" u="sng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LO: Writing </a:t>
            </a:r>
          </a:p>
          <a:p>
            <a:pPr algn="ctr"/>
            <a:r>
              <a:rPr lang="en-GB" sz="13800" b="1" u="sng" dirty="0">
                <a:solidFill>
                  <a:srgbClr val="000000"/>
                </a:solidFill>
                <a:latin typeface="Calibri" panose="020F0502020204030204" pitchFamily="34" charset="0"/>
              </a:rPr>
              <a:t>Expressions</a:t>
            </a:r>
            <a:endParaRPr lang="en-GB" sz="13800" b="1" i="0" u="sng" strike="noStrike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62988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9222DFC-3A72-4404-8DBA-9969D2D22112}"/>
              </a:ext>
            </a:extLst>
          </p:cNvPr>
          <p:cNvSpPr txBox="1"/>
          <p:nvPr/>
        </p:nvSpPr>
        <p:spPr>
          <a:xfrm>
            <a:off x="201386" y="157844"/>
            <a:ext cx="1175385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0" b="1" dirty="0"/>
              <a:t>Simplify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EFC357E0-1416-4A7A-9BDB-48440D9D51FE}"/>
                  </a:ext>
                </a:extLst>
              </p:cNvPr>
              <p:cNvSpPr txBox="1"/>
              <p:nvPr/>
            </p:nvSpPr>
            <p:spPr>
              <a:xfrm>
                <a:off x="127908" y="1704438"/>
                <a:ext cx="11827328" cy="221599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3800" dirty="0">
                    <a:cs typeface="Times New Roman" panose="02020603050405020304" pitchFamily="18" charset="0"/>
                  </a:rPr>
                  <a:t>8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380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138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138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138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13800" dirty="0"/>
                  <a:t>–</a:t>
                </a:r>
                <a:r>
                  <a:rPr lang="en-US" sz="138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13800" dirty="0">
                    <a:cs typeface="Times New Roman" panose="02020603050405020304" pitchFamily="18" charset="0"/>
                  </a:rPr>
                  <a:t>3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38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138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138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13800" dirty="0">
                    <a:cs typeface="Times New Roman" panose="02020603050405020304" pitchFamily="18" charset="0"/>
                  </a:rPr>
                  <a:t>+ 5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38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138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138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US" sz="13800" i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EFC357E0-1416-4A7A-9BDB-48440D9D51F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7908" y="1704438"/>
                <a:ext cx="11827328" cy="2215991"/>
              </a:xfrm>
              <a:prstGeom prst="rect">
                <a:avLst/>
              </a:prstGeom>
              <a:blipFill>
                <a:blip r:embed="rId2"/>
                <a:stretch>
                  <a:fillRect l="-6392" t="-21763" b="-4545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4430486" y="4102856"/>
                <a:ext cx="4125686" cy="226395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ctr"/>
                <a:r>
                  <a:rPr lang="en-US" sz="13800" b="1" dirty="0">
                    <a:solidFill>
                      <a:srgbClr val="00B050"/>
                    </a:solidFill>
                    <a:cs typeface="Times New Roman" panose="02020603050405020304" pitchFamily="18" charset="0"/>
                  </a:rPr>
                  <a:t>1</a:t>
                </a:r>
                <a14:m>
                  <m:oMath xmlns:m="http://schemas.openxmlformats.org/officeDocument/2006/math">
                    <m:r>
                      <a:rPr lang="en-US" sz="13800" b="1" i="0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𝟎</m:t>
                    </m:r>
                    <m:sSup>
                      <m:sSupPr>
                        <m:ctrlPr>
                          <a:rPr lang="en-US" sz="13800" b="1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13800" b="1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𝒙</m:t>
                        </m:r>
                      </m:e>
                      <m:sup>
                        <m:r>
                          <a:rPr lang="en-US" sz="13800" b="1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p>
                  </m:oMath>
                </a14:m>
                <a:endParaRPr lang="en-US" sz="13800" b="1" i="1" u="sng" dirty="0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30486" y="4102856"/>
                <a:ext cx="4125686" cy="2263953"/>
              </a:xfrm>
              <a:prstGeom prst="rect">
                <a:avLst/>
              </a:prstGeom>
              <a:blipFill>
                <a:blip r:embed="rId3"/>
                <a:stretch>
                  <a:fillRect l="-21566" t="-18868" b="-4447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174694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9222DFC-3A72-4404-8DBA-9969D2D22112}"/>
              </a:ext>
            </a:extLst>
          </p:cNvPr>
          <p:cNvSpPr txBox="1"/>
          <p:nvPr/>
        </p:nvSpPr>
        <p:spPr>
          <a:xfrm>
            <a:off x="201386" y="157844"/>
            <a:ext cx="1175385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0" b="1" dirty="0"/>
              <a:t>Simplify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EFC357E0-1416-4A7A-9BDB-48440D9D51FE}"/>
                  </a:ext>
                </a:extLst>
              </p:cNvPr>
              <p:cNvSpPr txBox="1"/>
              <p:nvPr/>
            </p:nvSpPr>
            <p:spPr>
              <a:xfrm>
                <a:off x="127908" y="1704438"/>
                <a:ext cx="11827328" cy="221599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3800" dirty="0">
                    <a:cs typeface="Times New Roman" panose="02020603050405020304" pitchFamily="18" charset="0"/>
                  </a:rPr>
                  <a:t>8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380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138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138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138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13800" dirty="0"/>
                  <a:t>–</a:t>
                </a:r>
                <a:r>
                  <a:rPr lang="en-US" sz="138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13800" dirty="0">
                    <a:cs typeface="Times New Roman" panose="02020603050405020304" pitchFamily="18" charset="0"/>
                  </a:rPr>
                  <a:t>3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38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138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138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13800" dirty="0">
                    <a:cs typeface="Times New Roman" panose="02020603050405020304" pitchFamily="18" charset="0"/>
                  </a:rPr>
                  <a:t>+ 4</a:t>
                </a:r>
                <a14:m>
                  <m:oMath xmlns:m="http://schemas.openxmlformats.org/officeDocument/2006/math">
                    <m:r>
                      <a:rPr lang="en-US" sz="138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𝑥</m:t>
                    </m:r>
                  </m:oMath>
                </a14:m>
                <a:endParaRPr lang="en-US" sz="13800" i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EFC357E0-1416-4A7A-9BDB-48440D9D51F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7908" y="1704438"/>
                <a:ext cx="11827328" cy="2215991"/>
              </a:xfrm>
              <a:prstGeom prst="rect">
                <a:avLst/>
              </a:prstGeom>
              <a:blipFill>
                <a:blip r:embed="rId2"/>
                <a:stretch>
                  <a:fillRect l="-2784" t="-21763" b="-4545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2411184" y="4053870"/>
                <a:ext cx="7609115" cy="226395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ctr"/>
                <a:r>
                  <a:rPr lang="en-US" sz="13800" b="1" dirty="0">
                    <a:solidFill>
                      <a:srgbClr val="00B050"/>
                    </a:solidFill>
                    <a:cs typeface="Times New Roman" panose="02020603050405020304" pitchFamily="18" charset="0"/>
                  </a:rPr>
                  <a:t>5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3800" b="1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13800" b="1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𝒙</m:t>
                        </m:r>
                      </m:e>
                      <m:sup>
                        <m:r>
                          <a:rPr lang="en-US" sz="13800" b="1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p>
                    <m:r>
                      <a:rPr lang="en-US" sz="13800" b="1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+</m:t>
                    </m:r>
                    <m:r>
                      <a:rPr lang="en-US" sz="13800" b="1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𝟒</m:t>
                    </m:r>
                    <m:r>
                      <a:rPr lang="en-US" sz="13800" b="1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𝒙</m:t>
                    </m:r>
                  </m:oMath>
                </a14:m>
                <a:endParaRPr lang="en-US" sz="13800" b="1" i="1" u="sng" dirty="0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11184" y="4053870"/>
                <a:ext cx="7609115" cy="2263953"/>
              </a:xfrm>
              <a:prstGeom prst="rect">
                <a:avLst/>
              </a:prstGeom>
              <a:blipFill>
                <a:blip r:embed="rId3"/>
                <a:stretch>
                  <a:fillRect l="-9215" t="-18868" b="-4447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295619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65840" y="3418921"/>
            <a:ext cx="373726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b="1" dirty="0">
                <a:cs typeface="Times New Roman" panose="02020603050405020304" pitchFamily="18" charset="0"/>
              </a:rPr>
              <a:t>2</a:t>
            </a:r>
            <a:r>
              <a:rPr lang="en-GB" sz="8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8800" b="1" dirty="0"/>
              <a:t> + 40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88472" y="428259"/>
            <a:ext cx="1180011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An algebraic expression is made up of variable and numbers but does not use an equal sign.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76701E6-D132-49F8-938A-6299169368BF}"/>
              </a:ext>
            </a:extLst>
          </p:cNvPr>
          <p:cNvSpPr txBox="1"/>
          <p:nvPr/>
        </p:nvSpPr>
        <p:spPr>
          <a:xfrm>
            <a:off x="4160388" y="5001246"/>
            <a:ext cx="373726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b="1" dirty="0">
                <a:cs typeface="Times New Roman" panose="02020603050405020304" pitchFamily="18" charset="0"/>
              </a:rPr>
              <a:t>2</a:t>
            </a:r>
            <a:r>
              <a:rPr lang="en-GB" sz="8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8800" b="1" dirty="0"/>
              <a:t> + 4</a:t>
            </a:r>
            <a:r>
              <a:rPr lang="en-GB" sz="8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2183C4E-FB37-41BD-B0B5-567D34A9254A}"/>
              </a:ext>
            </a:extLst>
          </p:cNvPr>
          <p:cNvSpPr txBox="1"/>
          <p:nvPr/>
        </p:nvSpPr>
        <p:spPr>
          <a:xfrm>
            <a:off x="7739994" y="3606147"/>
            <a:ext cx="373726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b="1" dirty="0">
                <a:cs typeface="Times New Roman" panose="02020603050405020304" pitchFamily="18" charset="0"/>
              </a:rPr>
              <a:t>2(</a:t>
            </a:r>
            <a:r>
              <a:rPr lang="en-GB" sz="8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8800" b="1" dirty="0"/>
              <a:t> + 4)</a:t>
            </a:r>
          </a:p>
        </p:txBody>
      </p:sp>
    </p:spTree>
    <p:extLst>
      <p:ext uri="{BB962C8B-B14F-4D97-AF65-F5344CB8AC3E}">
        <p14:creationId xmlns:p14="http://schemas.microsoft.com/office/powerpoint/2010/main" val="27523633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195804" y="2678294"/>
            <a:ext cx="4001139" cy="1754326"/>
          </a:xfrm>
          <a:prstGeom prst="rect">
            <a:avLst/>
          </a:prstGeom>
          <a:noFill/>
          <a:ln w="76200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extBox 4"/>
          <p:cNvSpPr txBox="1"/>
          <p:nvPr/>
        </p:nvSpPr>
        <p:spPr>
          <a:xfrm>
            <a:off x="5715000" y="4432620"/>
            <a:ext cx="119198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196943" y="2797850"/>
            <a:ext cx="10123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32014" y="106583"/>
            <a:ext cx="1160961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Write an algebraic expression for the  perimeter of the rectangle.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035876" y="5355950"/>
            <a:ext cx="444409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b="1" dirty="0"/>
              <a:t> 2</a:t>
            </a:r>
            <a:r>
              <a:rPr lang="en-GB" sz="8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 </a:t>
            </a:r>
            <a:r>
              <a:rPr lang="en-GB" sz="8800" b="1" dirty="0">
                <a:cs typeface="Times New Roman" panose="02020603050405020304" pitchFamily="18" charset="0"/>
              </a:rPr>
              <a:t>+ 10</a:t>
            </a:r>
            <a:r>
              <a:rPr lang="en-GB" sz="8800" b="1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893711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195804" y="2678294"/>
            <a:ext cx="4001139" cy="1754326"/>
          </a:xfrm>
          <a:prstGeom prst="rect">
            <a:avLst/>
          </a:prstGeom>
          <a:noFill/>
          <a:ln w="76200">
            <a:solidFill>
              <a:srgbClr val="9933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extBox 4"/>
          <p:cNvSpPr txBox="1"/>
          <p:nvPr/>
        </p:nvSpPr>
        <p:spPr>
          <a:xfrm>
            <a:off x="5316309" y="1807937"/>
            <a:ext cx="188322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2</a:t>
            </a:r>
            <a:r>
              <a:rPr lang="en-GB" sz="5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5400" dirty="0"/>
              <a:t> + 5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196943" y="2797850"/>
            <a:ext cx="10123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32014" y="106583"/>
            <a:ext cx="1160961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Write an algebraic expression for the  perimeter of the rectangle.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974325" y="5187221"/>
            <a:ext cx="444409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b="1" dirty="0"/>
              <a:t> 6</a:t>
            </a:r>
            <a:r>
              <a:rPr lang="en-GB" sz="8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 </a:t>
            </a:r>
            <a:r>
              <a:rPr lang="en-GB" sz="8800" b="1" dirty="0">
                <a:cs typeface="Times New Roman" panose="02020603050405020304" pitchFamily="18" charset="0"/>
              </a:rPr>
              <a:t>+ 10</a:t>
            </a:r>
            <a:r>
              <a:rPr lang="en-GB" sz="8800" b="1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346452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201247" y="2678294"/>
            <a:ext cx="4001139" cy="1754326"/>
          </a:xfrm>
          <a:prstGeom prst="rect">
            <a:avLst/>
          </a:prstGeom>
          <a:noFill/>
          <a:ln w="762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extBox 4"/>
          <p:cNvSpPr txBox="1"/>
          <p:nvPr/>
        </p:nvSpPr>
        <p:spPr>
          <a:xfrm>
            <a:off x="5316309" y="1807937"/>
            <a:ext cx="188322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>
                <a:cs typeface="Times New Roman" panose="02020603050405020304" pitchFamily="18" charset="0"/>
              </a:rPr>
              <a:t>7</a:t>
            </a:r>
            <a:r>
              <a:rPr lang="en-GB" sz="5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5400" dirty="0"/>
              <a:t> + 5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196943" y="3093792"/>
            <a:ext cx="203018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>
                <a:cs typeface="Times New Roman" panose="02020603050405020304" pitchFamily="18" charset="0"/>
              </a:rPr>
              <a:t>3 – 2</a:t>
            </a:r>
            <a:r>
              <a:rPr lang="en-GB" sz="5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32014" y="106583"/>
            <a:ext cx="1160961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Write an algebraic expression for the  perimeter of the rectangle.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873952" y="5304867"/>
            <a:ext cx="444409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b="1" dirty="0"/>
              <a:t> 10</a:t>
            </a:r>
            <a:r>
              <a:rPr lang="en-GB" sz="8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 </a:t>
            </a:r>
            <a:r>
              <a:rPr lang="en-GB" sz="8800" b="1" dirty="0">
                <a:cs typeface="Times New Roman" panose="02020603050405020304" pitchFamily="18" charset="0"/>
              </a:rPr>
              <a:t>+ 16</a:t>
            </a:r>
            <a:r>
              <a:rPr lang="en-GB" sz="8800" b="1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8039567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4071933" y="2635829"/>
                <a:ext cx="1375684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5400" i="1" dirty="0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5400" b="0" i="1" dirty="0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8</m:t>
                          </m:r>
                          <m:r>
                            <a:rPr lang="en-US" sz="5400" b="0" i="1" dirty="0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sz="5400" b="0" i="1" dirty="0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GB" sz="54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1933" y="2635829"/>
                <a:ext cx="1375684" cy="92333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7109731" y="2587862"/>
            <a:ext cx="107632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>
                <a:cs typeface="Times New Roman" panose="02020603050405020304" pitchFamily="18" charset="0"/>
              </a:rPr>
              <a:t>2</a:t>
            </a:r>
            <a:r>
              <a:rPr lang="en-GB" sz="5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32014" y="106583"/>
            <a:ext cx="1160961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Write an algebraic expression for the  perimeter of the triangle.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2957851" y="5478019"/>
                <a:ext cx="6071849" cy="147713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8800" b="1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88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8800" b="1" i="1" smtClean="0">
                            <a:latin typeface="Cambria Math" panose="02040503050406030204" pitchFamily="18" charset="0"/>
                          </a:rPr>
                          <m:t>𝟏𝟏</m:t>
                        </m:r>
                        <m:r>
                          <a:rPr lang="en-US" sz="8800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lang="en-US" sz="88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US" sz="8800" b="1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8800" b="1" i="1" smtClean="0">
                        <a:latin typeface="Cambria Math" panose="02040503050406030204" pitchFamily="18" charset="0"/>
                      </a:rPr>
                      <m:t>𝟐</m:t>
                    </m:r>
                    <m:r>
                      <a:rPr lang="en-US" sz="8800" b="1" i="1" smtClean="0">
                        <a:latin typeface="Cambria Math" panose="02040503050406030204" pitchFamily="18" charset="0"/>
                      </a:rPr>
                      <m:t>𝒙</m:t>
                    </m:r>
                  </m:oMath>
                </a14:m>
                <a:endParaRPr lang="en-GB" sz="8800" b="1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57851" y="5478019"/>
                <a:ext cx="6071849" cy="147713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Isosceles Triangle 1">
            <a:extLst>
              <a:ext uri="{FF2B5EF4-FFF2-40B4-BE49-F238E27FC236}">
                <a16:creationId xmlns:a16="http://schemas.microsoft.com/office/drawing/2014/main" id="{1BA9A1E8-36E3-4426-B602-278795EF386E}"/>
              </a:ext>
            </a:extLst>
          </p:cNvPr>
          <p:cNvSpPr/>
          <p:nvPr/>
        </p:nvSpPr>
        <p:spPr>
          <a:xfrm>
            <a:off x="4429122" y="1921799"/>
            <a:ext cx="3559629" cy="2781300"/>
          </a:xfrm>
          <a:prstGeom prst="triangl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878EF2D0-E2E9-456F-AE7C-D99B8245E7E5}"/>
                  </a:ext>
                </a:extLst>
              </p:cNvPr>
              <p:cNvSpPr txBox="1"/>
              <p:nvPr/>
            </p:nvSpPr>
            <p:spPr>
              <a:xfrm>
                <a:off x="4759775" y="4703099"/>
                <a:ext cx="3174548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5400" i="1" dirty="0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5400" b="0" i="1" dirty="0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3</m:t>
                          </m:r>
                          <m:r>
                            <a:rPr lang="en-US" sz="5400" b="0" i="1" dirty="0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sz="5400" b="0" i="1" dirty="0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GB" sz="54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878EF2D0-E2E9-456F-AE7C-D99B8245E7E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59775" y="4703099"/>
                <a:ext cx="3174548" cy="92333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216505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2232930" y="2696719"/>
                <a:ext cx="2937784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5400" i="1" dirty="0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5400" b="0" i="1" dirty="0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8</m:t>
                          </m:r>
                          <m:r>
                            <a:rPr lang="en-US" sz="5400" b="0" i="1" dirty="0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sz="5400" b="0" i="1" dirty="0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5400" b="0" i="1" dirty="0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+7</m:t>
                      </m:r>
                      <m:r>
                        <a:rPr lang="en-US" sz="5400" b="0" i="1" dirty="0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𝑥</m:t>
                      </m:r>
                    </m:oMath>
                  </m:oMathPara>
                </a14:m>
                <a:endParaRPr lang="en-GB" sz="54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32930" y="2696719"/>
                <a:ext cx="2937784" cy="92333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7213145" y="2696719"/>
            <a:ext cx="203018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>
                <a:cs typeface="Times New Roman" panose="02020603050405020304" pitchFamily="18" charset="0"/>
              </a:rPr>
              <a:t>3 – 2</a:t>
            </a:r>
            <a:r>
              <a:rPr lang="en-GB" sz="5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32014" y="106583"/>
            <a:ext cx="1160961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Write an algebraic expression for the  perimeter of the triangle.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1869280" y="5495915"/>
                <a:ext cx="8535081" cy="147713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8800" b="1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88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8800" b="1" i="1" smtClean="0">
                            <a:latin typeface="Cambria Math" panose="02040503050406030204" pitchFamily="18" charset="0"/>
                          </a:rPr>
                          <m:t>𝟏𝟏</m:t>
                        </m:r>
                        <m:r>
                          <a:rPr lang="en-US" sz="8800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lang="en-US" sz="88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US" sz="8800" b="1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8800" b="1" i="1" smtClean="0">
                        <a:latin typeface="Cambria Math" panose="02040503050406030204" pitchFamily="18" charset="0"/>
                      </a:rPr>
                      <m:t>𝟓</m:t>
                    </m:r>
                    <m:r>
                      <a:rPr lang="en-US" sz="8800" b="1" i="1" smtClean="0"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US" sz="8800" b="1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8800" b="1" i="1" smtClean="0">
                        <a:latin typeface="Cambria Math" panose="02040503050406030204" pitchFamily="18" charset="0"/>
                      </a:rPr>
                      <m:t>𝟒</m:t>
                    </m:r>
                  </m:oMath>
                </a14:m>
                <a:endParaRPr lang="en-GB" sz="8800" b="1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69280" y="5495915"/>
                <a:ext cx="8535081" cy="147713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Isosceles Triangle 1">
            <a:extLst>
              <a:ext uri="{FF2B5EF4-FFF2-40B4-BE49-F238E27FC236}">
                <a16:creationId xmlns:a16="http://schemas.microsoft.com/office/drawing/2014/main" id="{1BA9A1E8-36E3-4426-B602-278795EF386E}"/>
              </a:ext>
            </a:extLst>
          </p:cNvPr>
          <p:cNvSpPr/>
          <p:nvPr/>
        </p:nvSpPr>
        <p:spPr>
          <a:xfrm>
            <a:off x="4429122" y="1921799"/>
            <a:ext cx="3559629" cy="2781300"/>
          </a:xfrm>
          <a:prstGeom prst="triangle">
            <a:avLst/>
          </a:prstGeom>
          <a:noFill/>
          <a:ln w="57150"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878EF2D0-E2E9-456F-AE7C-D99B8245E7E5}"/>
                  </a:ext>
                </a:extLst>
              </p:cNvPr>
              <p:cNvSpPr txBox="1"/>
              <p:nvPr/>
            </p:nvSpPr>
            <p:spPr>
              <a:xfrm>
                <a:off x="4672689" y="4763989"/>
                <a:ext cx="3174548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5400" i="1" dirty="0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5400" b="0" i="1" dirty="0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3</m:t>
                          </m:r>
                          <m:r>
                            <a:rPr lang="en-US" sz="5400" b="0" i="1" dirty="0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sz="5400" b="0" i="1" dirty="0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5400" b="0" i="1" dirty="0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+1</m:t>
                      </m:r>
                    </m:oMath>
                  </m:oMathPara>
                </a14:m>
                <a:endParaRPr lang="en-GB" sz="54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878EF2D0-E2E9-456F-AE7C-D99B8245E7E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2689" y="4763989"/>
                <a:ext cx="3174548" cy="92333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641350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9222DFC-3A72-4404-8DBA-9969D2D22112}"/>
              </a:ext>
            </a:extLst>
          </p:cNvPr>
          <p:cNvSpPr txBox="1"/>
          <p:nvPr/>
        </p:nvSpPr>
        <p:spPr>
          <a:xfrm>
            <a:off x="201386" y="157844"/>
            <a:ext cx="1175385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0" b="1" dirty="0"/>
              <a:t>Expression or Not?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FC357E0-1416-4A7A-9BDB-48440D9D51FE}"/>
              </a:ext>
            </a:extLst>
          </p:cNvPr>
          <p:cNvSpPr txBox="1"/>
          <p:nvPr/>
        </p:nvSpPr>
        <p:spPr>
          <a:xfrm>
            <a:off x="2677884" y="1731654"/>
            <a:ext cx="7119258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9900" dirty="0"/>
              <a:t>4</a:t>
            </a:r>
            <a:r>
              <a:rPr lang="en-US" sz="199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19900" dirty="0"/>
              <a:t> + 3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1B1EBE0-8611-464D-8EF3-030971444B47}"/>
              </a:ext>
            </a:extLst>
          </p:cNvPr>
          <p:cNvSpPr/>
          <p:nvPr/>
        </p:nvSpPr>
        <p:spPr>
          <a:xfrm>
            <a:off x="3113120" y="4886364"/>
            <a:ext cx="5662704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9600" b="1" dirty="0">
                <a:solidFill>
                  <a:srgbClr val="00B050"/>
                </a:solidFill>
              </a:rPr>
              <a:t>Expression</a:t>
            </a:r>
          </a:p>
        </p:txBody>
      </p:sp>
      <p:pic>
        <p:nvPicPr>
          <p:cNvPr id="11" name="Picture 22" descr="File:Green tick.svg - Wikimedia Commons">
            <a:extLst>
              <a:ext uri="{FF2B5EF4-FFF2-40B4-BE49-F238E27FC236}">
                <a16:creationId xmlns:a16="http://schemas.microsoft.com/office/drawing/2014/main" id="{825B56A9-2101-4E5C-9E9D-900D7C2BE6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8981" y="3848693"/>
            <a:ext cx="2543695" cy="2543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8516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9222DFC-3A72-4404-8DBA-9969D2D22112}"/>
              </a:ext>
            </a:extLst>
          </p:cNvPr>
          <p:cNvSpPr txBox="1"/>
          <p:nvPr/>
        </p:nvSpPr>
        <p:spPr>
          <a:xfrm>
            <a:off x="201386" y="157844"/>
            <a:ext cx="1175385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0" b="1" dirty="0"/>
              <a:t>Expression or Not?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FC357E0-1416-4A7A-9BDB-48440D9D51FE}"/>
              </a:ext>
            </a:extLst>
          </p:cNvPr>
          <p:cNvSpPr txBox="1"/>
          <p:nvPr/>
        </p:nvSpPr>
        <p:spPr>
          <a:xfrm>
            <a:off x="649324" y="1683399"/>
            <a:ext cx="10831285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600" dirty="0"/>
              <a:t>4</a:t>
            </a:r>
            <a:r>
              <a:rPr lang="en-US" sz="16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16600" dirty="0"/>
              <a:t> + 3 =11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1B1EBE0-8611-464D-8EF3-030971444B47}"/>
              </a:ext>
            </a:extLst>
          </p:cNvPr>
          <p:cNvSpPr/>
          <p:nvPr/>
        </p:nvSpPr>
        <p:spPr>
          <a:xfrm>
            <a:off x="2770221" y="4516250"/>
            <a:ext cx="4736618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9600" b="1" dirty="0">
                <a:solidFill>
                  <a:srgbClr val="FF0000"/>
                </a:solidFill>
              </a:rPr>
              <a:t>Equation</a:t>
            </a:r>
          </a:p>
        </p:txBody>
      </p:sp>
      <p:pic>
        <p:nvPicPr>
          <p:cNvPr id="6" name="Picture 26" descr="The Excuse That Wore Thin. - Julie Hyde Leadership">
            <a:extLst>
              <a:ext uri="{FF2B5EF4-FFF2-40B4-BE49-F238E27FC236}">
                <a16:creationId xmlns:a16="http://schemas.microsoft.com/office/drawing/2014/main" id="{0DA39DA3-DFDF-4836-984F-79B36C0CD2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2240" y="4369032"/>
            <a:ext cx="2053243" cy="2053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39917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9222DFC-3A72-4404-8DBA-9969D2D22112}"/>
              </a:ext>
            </a:extLst>
          </p:cNvPr>
          <p:cNvSpPr txBox="1"/>
          <p:nvPr/>
        </p:nvSpPr>
        <p:spPr>
          <a:xfrm>
            <a:off x="201386" y="157844"/>
            <a:ext cx="1175385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0" b="1" dirty="0"/>
              <a:t>Expression or Not?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FC357E0-1416-4A7A-9BDB-48440D9D51FE}"/>
              </a:ext>
            </a:extLst>
          </p:cNvPr>
          <p:cNvSpPr txBox="1"/>
          <p:nvPr/>
        </p:nvSpPr>
        <p:spPr>
          <a:xfrm>
            <a:off x="649324" y="1683399"/>
            <a:ext cx="10831285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16600" dirty="0"/>
              <a:t> = 4</a:t>
            </a:r>
            <a:r>
              <a:rPr lang="en-US" sz="16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16600" dirty="0"/>
              <a:t> + 3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1B1EBE0-8611-464D-8EF3-030971444B47}"/>
              </a:ext>
            </a:extLst>
          </p:cNvPr>
          <p:cNvSpPr/>
          <p:nvPr/>
        </p:nvSpPr>
        <p:spPr>
          <a:xfrm>
            <a:off x="2770221" y="4516250"/>
            <a:ext cx="4408002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9600" b="1" dirty="0">
                <a:solidFill>
                  <a:srgbClr val="FF0000"/>
                </a:solidFill>
              </a:rPr>
              <a:t>Formula</a:t>
            </a:r>
          </a:p>
        </p:txBody>
      </p:sp>
      <p:pic>
        <p:nvPicPr>
          <p:cNvPr id="6" name="Picture 26" descr="The Excuse That Wore Thin. - Julie Hyde Leadership">
            <a:extLst>
              <a:ext uri="{FF2B5EF4-FFF2-40B4-BE49-F238E27FC236}">
                <a16:creationId xmlns:a16="http://schemas.microsoft.com/office/drawing/2014/main" id="{0DA39DA3-DFDF-4836-984F-79B36C0CD2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2240" y="4369032"/>
            <a:ext cx="2053243" cy="2053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13704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9222DFC-3A72-4404-8DBA-9969D2D22112}"/>
              </a:ext>
            </a:extLst>
          </p:cNvPr>
          <p:cNvSpPr txBox="1"/>
          <p:nvPr/>
        </p:nvSpPr>
        <p:spPr>
          <a:xfrm>
            <a:off x="201386" y="157844"/>
            <a:ext cx="1175385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0" b="1" dirty="0"/>
              <a:t>Expression or Not?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FC357E0-1416-4A7A-9BDB-48440D9D51FE}"/>
              </a:ext>
            </a:extLst>
          </p:cNvPr>
          <p:cNvSpPr txBox="1"/>
          <p:nvPr/>
        </p:nvSpPr>
        <p:spPr>
          <a:xfrm>
            <a:off x="381000" y="1731654"/>
            <a:ext cx="1123950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800" dirty="0"/>
              <a:t>4</a:t>
            </a:r>
            <a:r>
              <a:rPr lang="en-US" sz="13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US" sz="13800" dirty="0"/>
              <a:t> + 3</a:t>
            </a:r>
            <a:r>
              <a:rPr lang="en-US" sz="13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13800" dirty="0"/>
              <a:t> + 3</a:t>
            </a:r>
            <a:r>
              <a:rPr lang="en-US" sz="13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1B1EBE0-8611-464D-8EF3-030971444B47}"/>
              </a:ext>
            </a:extLst>
          </p:cNvPr>
          <p:cNvSpPr/>
          <p:nvPr/>
        </p:nvSpPr>
        <p:spPr>
          <a:xfrm>
            <a:off x="3113120" y="4886364"/>
            <a:ext cx="5662704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9600" b="1" dirty="0">
                <a:solidFill>
                  <a:srgbClr val="00B050"/>
                </a:solidFill>
              </a:rPr>
              <a:t>Expression</a:t>
            </a:r>
          </a:p>
        </p:txBody>
      </p:sp>
      <p:pic>
        <p:nvPicPr>
          <p:cNvPr id="11" name="Picture 22" descr="File:Green tick.svg - Wikimedia Commons">
            <a:extLst>
              <a:ext uri="{FF2B5EF4-FFF2-40B4-BE49-F238E27FC236}">
                <a16:creationId xmlns:a16="http://schemas.microsoft.com/office/drawing/2014/main" id="{825B56A9-2101-4E5C-9E9D-900D7C2BE6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8981" y="3848693"/>
            <a:ext cx="2543695" cy="2543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5579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9222DFC-3A72-4404-8DBA-9969D2D22112}"/>
              </a:ext>
            </a:extLst>
          </p:cNvPr>
          <p:cNvSpPr txBox="1"/>
          <p:nvPr/>
        </p:nvSpPr>
        <p:spPr>
          <a:xfrm>
            <a:off x="201386" y="157844"/>
            <a:ext cx="1175385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0" b="1" dirty="0"/>
              <a:t>Expression or Not?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FC357E0-1416-4A7A-9BDB-48440D9D51FE}"/>
              </a:ext>
            </a:extLst>
          </p:cNvPr>
          <p:cNvSpPr txBox="1"/>
          <p:nvPr/>
        </p:nvSpPr>
        <p:spPr>
          <a:xfrm>
            <a:off x="649324" y="1683399"/>
            <a:ext cx="10831285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16600" dirty="0"/>
              <a:t> = 4(</a:t>
            </a:r>
            <a:r>
              <a:rPr lang="en-US" sz="16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16600" dirty="0"/>
              <a:t> + 3)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1B1EBE0-8611-464D-8EF3-030971444B47}"/>
              </a:ext>
            </a:extLst>
          </p:cNvPr>
          <p:cNvSpPr/>
          <p:nvPr/>
        </p:nvSpPr>
        <p:spPr>
          <a:xfrm>
            <a:off x="2770221" y="4516250"/>
            <a:ext cx="4408002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9600" b="1" dirty="0">
                <a:solidFill>
                  <a:srgbClr val="FF0000"/>
                </a:solidFill>
              </a:rPr>
              <a:t>Formula</a:t>
            </a:r>
          </a:p>
        </p:txBody>
      </p:sp>
      <p:pic>
        <p:nvPicPr>
          <p:cNvPr id="6" name="Picture 26" descr="The Excuse That Wore Thin. - Julie Hyde Leadership">
            <a:extLst>
              <a:ext uri="{FF2B5EF4-FFF2-40B4-BE49-F238E27FC236}">
                <a16:creationId xmlns:a16="http://schemas.microsoft.com/office/drawing/2014/main" id="{0DA39DA3-DFDF-4836-984F-79B36C0CD2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2240" y="4369032"/>
            <a:ext cx="2053243" cy="2053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49700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9222DFC-3A72-4404-8DBA-9969D2D22112}"/>
              </a:ext>
            </a:extLst>
          </p:cNvPr>
          <p:cNvSpPr txBox="1"/>
          <p:nvPr/>
        </p:nvSpPr>
        <p:spPr>
          <a:xfrm>
            <a:off x="201386" y="157844"/>
            <a:ext cx="1175385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0" b="1" dirty="0"/>
              <a:t>Expression or Not?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FC357E0-1416-4A7A-9BDB-48440D9D51FE}"/>
              </a:ext>
            </a:extLst>
          </p:cNvPr>
          <p:cNvSpPr txBox="1"/>
          <p:nvPr/>
        </p:nvSpPr>
        <p:spPr>
          <a:xfrm>
            <a:off x="381000" y="1731654"/>
            <a:ext cx="1123950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600" dirty="0">
                <a:cs typeface="Times New Roman" panose="02020603050405020304" pitchFamily="18" charset="0"/>
              </a:rPr>
              <a:t>3(</a:t>
            </a:r>
            <a:r>
              <a:rPr lang="en-US" sz="16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16600" dirty="0"/>
              <a:t> + 8)</a:t>
            </a:r>
            <a:endParaRPr lang="en-US" sz="16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1B1EBE0-8611-464D-8EF3-030971444B47}"/>
              </a:ext>
            </a:extLst>
          </p:cNvPr>
          <p:cNvSpPr/>
          <p:nvPr/>
        </p:nvSpPr>
        <p:spPr>
          <a:xfrm>
            <a:off x="3113120" y="4886364"/>
            <a:ext cx="5662704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9600" b="1" dirty="0">
                <a:solidFill>
                  <a:srgbClr val="00B050"/>
                </a:solidFill>
              </a:rPr>
              <a:t>Expression</a:t>
            </a:r>
          </a:p>
        </p:txBody>
      </p:sp>
      <p:pic>
        <p:nvPicPr>
          <p:cNvPr id="11" name="Picture 22" descr="File:Green tick.svg - Wikimedia Commons">
            <a:extLst>
              <a:ext uri="{FF2B5EF4-FFF2-40B4-BE49-F238E27FC236}">
                <a16:creationId xmlns:a16="http://schemas.microsoft.com/office/drawing/2014/main" id="{825B56A9-2101-4E5C-9E9D-900D7C2BE6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8981" y="3848693"/>
            <a:ext cx="2543695" cy="2543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05653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9222DFC-3A72-4404-8DBA-9969D2D22112}"/>
              </a:ext>
            </a:extLst>
          </p:cNvPr>
          <p:cNvSpPr txBox="1"/>
          <p:nvPr/>
        </p:nvSpPr>
        <p:spPr>
          <a:xfrm>
            <a:off x="201386" y="157844"/>
            <a:ext cx="1175385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0" b="1" dirty="0"/>
              <a:t>Simplify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FC357E0-1416-4A7A-9BDB-48440D9D51FE}"/>
              </a:ext>
            </a:extLst>
          </p:cNvPr>
          <p:cNvSpPr txBox="1"/>
          <p:nvPr/>
        </p:nvSpPr>
        <p:spPr>
          <a:xfrm>
            <a:off x="715736" y="1568367"/>
            <a:ext cx="1123950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800" dirty="0">
                <a:cs typeface="Times New Roman" panose="02020603050405020304" pitchFamily="18" charset="0"/>
              </a:rPr>
              <a:t>3</a:t>
            </a:r>
            <a:r>
              <a:rPr lang="en-US" sz="13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13800" dirty="0"/>
              <a:t> + 8</a:t>
            </a:r>
            <a:r>
              <a:rPr lang="en-US" sz="13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13800" dirty="0"/>
              <a:t> – 3</a:t>
            </a:r>
            <a:r>
              <a:rPr lang="en-US" sz="13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</a:p>
        </p:txBody>
      </p:sp>
      <p:sp>
        <p:nvSpPr>
          <p:cNvPr id="4" name="Rectangle 3"/>
          <p:cNvSpPr/>
          <p:nvPr/>
        </p:nvSpPr>
        <p:spPr>
          <a:xfrm>
            <a:off x="3080657" y="4086885"/>
            <a:ext cx="6330043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13800" b="1" dirty="0">
                <a:solidFill>
                  <a:srgbClr val="00B050"/>
                </a:solidFill>
                <a:cs typeface="Times New Roman" panose="02020603050405020304" pitchFamily="18" charset="0"/>
              </a:rPr>
              <a:t>11</a:t>
            </a:r>
            <a:r>
              <a:rPr lang="en-US" sz="138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13800" b="1" dirty="0">
                <a:solidFill>
                  <a:srgbClr val="00B050"/>
                </a:solidFill>
              </a:rPr>
              <a:t> – 3</a:t>
            </a:r>
            <a:r>
              <a:rPr lang="en-US" sz="138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</a:p>
        </p:txBody>
      </p:sp>
    </p:spTree>
    <p:extLst>
      <p:ext uri="{BB962C8B-B14F-4D97-AF65-F5344CB8AC3E}">
        <p14:creationId xmlns:p14="http://schemas.microsoft.com/office/powerpoint/2010/main" val="2704033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9222DFC-3A72-4404-8DBA-9969D2D22112}"/>
              </a:ext>
            </a:extLst>
          </p:cNvPr>
          <p:cNvSpPr txBox="1"/>
          <p:nvPr/>
        </p:nvSpPr>
        <p:spPr>
          <a:xfrm>
            <a:off x="201386" y="157844"/>
            <a:ext cx="1175385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0" b="1" dirty="0"/>
              <a:t>Simplify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FC357E0-1416-4A7A-9BDB-48440D9D51FE}"/>
              </a:ext>
            </a:extLst>
          </p:cNvPr>
          <p:cNvSpPr txBox="1"/>
          <p:nvPr/>
        </p:nvSpPr>
        <p:spPr>
          <a:xfrm>
            <a:off x="715736" y="1568367"/>
            <a:ext cx="1123950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800" dirty="0">
                <a:cs typeface="Times New Roman" panose="02020603050405020304" pitchFamily="18" charset="0"/>
              </a:rPr>
              <a:t>3</a:t>
            </a:r>
            <a:r>
              <a:rPr lang="en-US" sz="13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 </a:t>
            </a:r>
            <a:r>
              <a:rPr lang="en-US" sz="13800" dirty="0"/>
              <a:t>–</a:t>
            </a:r>
            <a:r>
              <a:rPr lang="en-US" sz="13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</a:t>
            </a:r>
            <a:r>
              <a:rPr lang="en-US" sz="13800" dirty="0"/>
              <a:t> + 8</a:t>
            </a:r>
            <a:r>
              <a:rPr lang="en-US" sz="13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13800" dirty="0"/>
              <a:t> – 3</a:t>
            </a:r>
            <a:r>
              <a:rPr lang="en-US" sz="13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</a:p>
        </p:txBody>
      </p:sp>
      <p:sp>
        <p:nvSpPr>
          <p:cNvPr id="4" name="Rectangle 3"/>
          <p:cNvSpPr/>
          <p:nvPr/>
        </p:nvSpPr>
        <p:spPr>
          <a:xfrm>
            <a:off x="3107872" y="4146400"/>
            <a:ext cx="6330043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13800" b="1" dirty="0">
                <a:solidFill>
                  <a:srgbClr val="00B050"/>
                </a:solidFill>
                <a:cs typeface="Times New Roman" panose="02020603050405020304" pitchFamily="18" charset="0"/>
              </a:rPr>
              <a:t>11</a:t>
            </a:r>
            <a:r>
              <a:rPr lang="en-US" sz="138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13800" b="1" dirty="0">
                <a:solidFill>
                  <a:srgbClr val="00B050"/>
                </a:solidFill>
              </a:rPr>
              <a:t> – 4</a:t>
            </a:r>
            <a:r>
              <a:rPr lang="en-US" sz="138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</a:p>
        </p:txBody>
      </p:sp>
    </p:spTree>
    <p:extLst>
      <p:ext uri="{BB962C8B-B14F-4D97-AF65-F5344CB8AC3E}">
        <p14:creationId xmlns:p14="http://schemas.microsoft.com/office/powerpoint/2010/main" val="407124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308</TotalTime>
  <Words>243</Words>
  <Application>Microsoft Office PowerPoint</Application>
  <PresentationFormat>Widescreen</PresentationFormat>
  <Paragraphs>58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3" baseType="lpstr">
      <vt:lpstr>Arial</vt:lpstr>
      <vt:lpstr>Calibri</vt:lpstr>
      <vt:lpstr>Calibri Light</vt:lpstr>
      <vt:lpstr>Cambria Math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35</cp:revision>
  <dcterms:created xsi:type="dcterms:W3CDTF">2016-02-08T13:43:09Z</dcterms:created>
  <dcterms:modified xsi:type="dcterms:W3CDTF">2021-10-11T17:45:39Z</dcterms:modified>
</cp:coreProperties>
</file>