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1" r:id="rId3"/>
    <p:sldId id="260" r:id="rId4"/>
    <p:sldId id="258" r:id="rId5"/>
    <p:sldId id="259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B01DB6D-6F00-425C-8FCE-151A448D475B}" v="29" dt="2023-03-08T05:35:38.24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8" d="100"/>
          <a:sy n="88" d="100"/>
        </p:scale>
        <p:origin x="327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microsoft.com/office/2016/11/relationships/changesInfo" Target="changesInfos/changesInfo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FB01DB6D-6F00-425C-8FCE-151A448D475B}"/>
    <pc:docChg chg="modSld">
      <pc:chgData name="Stewart Gale" userId="3647ddd2-6040-41ae-a96d-232c23482af8" providerId="ADAL" clId="{FB01DB6D-6F00-425C-8FCE-151A448D475B}" dt="2023-03-08T05:35:38.243" v="34"/>
      <pc:docMkLst>
        <pc:docMk/>
      </pc:docMkLst>
      <pc:sldChg chg="modSp modAnim">
        <pc:chgData name="Stewart Gale" userId="3647ddd2-6040-41ae-a96d-232c23482af8" providerId="ADAL" clId="{FB01DB6D-6F00-425C-8FCE-151A448D475B}" dt="2023-03-08T05:35:38.243" v="34"/>
        <pc:sldMkLst>
          <pc:docMk/>
          <pc:sldMk cId="464137862" sldId="258"/>
        </pc:sldMkLst>
        <pc:spChg chg="mod">
          <ac:chgData name="Stewart Gale" userId="3647ddd2-6040-41ae-a96d-232c23482af8" providerId="ADAL" clId="{FB01DB6D-6F00-425C-8FCE-151A448D475B}" dt="2022-05-19T11:11:29.967" v="6" actId="20577"/>
          <ac:spMkLst>
            <pc:docMk/>
            <pc:sldMk cId="464137862" sldId="258"/>
            <ac:spMk id="20" creationId="{00000000-0000-0000-0000-000000000000}"/>
          </ac:spMkLst>
        </pc:spChg>
        <pc:spChg chg="mod">
          <ac:chgData name="Stewart Gale" userId="3647ddd2-6040-41ae-a96d-232c23482af8" providerId="ADAL" clId="{FB01DB6D-6F00-425C-8FCE-151A448D475B}" dt="2022-05-19T11:11:34.621" v="10" actId="20577"/>
          <ac:spMkLst>
            <pc:docMk/>
            <pc:sldMk cId="464137862" sldId="258"/>
            <ac:spMk id="21" creationId="{00000000-0000-0000-0000-000000000000}"/>
          </ac:spMkLst>
        </pc:spChg>
      </pc:sldChg>
      <pc:sldChg chg="modSp mod">
        <pc:chgData name="Stewart Gale" userId="3647ddd2-6040-41ae-a96d-232c23482af8" providerId="ADAL" clId="{FB01DB6D-6F00-425C-8FCE-151A448D475B}" dt="2022-05-19T11:22:45.950" v="33" actId="20577"/>
        <pc:sldMkLst>
          <pc:docMk/>
          <pc:sldMk cId="3654895335" sldId="259"/>
        </pc:sldMkLst>
        <pc:spChg chg="mod">
          <ac:chgData name="Stewart Gale" userId="3647ddd2-6040-41ae-a96d-232c23482af8" providerId="ADAL" clId="{FB01DB6D-6F00-425C-8FCE-151A448D475B}" dt="2022-05-19T11:21:01.065" v="27" actId="20577"/>
          <ac:spMkLst>
            <pc:docMk/>
            <pc:sldMk cId="3654895335" sldId="259"/>
            <ac:spMk id="20" creationId="{00000000-0000-0000-0000-000000000000}"/>
          </ac:spMkLst>
        </pc:spChg>
        <pc:spChg chg="mod">
          <ac:chgData name="Stewart Gale" userId="3647ddd2-6040-41ae-a96d-232c23482af8" providerId="ADAL" clId="{FB01DB6D-6F00-425C-8FCE-151A448D475B}" dt="2022-05-19T11:22:45.950" v="33" actId="20577"/>
          <ac:spMkLst>
            <pc:docMk/>
            <pc:sldMk cId="3654895335" sldId="259"/>
            <ac:spMk id="22" creationId="{00000000-0000-0000-0000-000000000000}"/>
          </ac:spMkLst>
        </pc:spChg>
        <pc:spChg chg="mod">
          <ac:chgData name="Stewart Gale" userId="3647ddd2-6040-41ae-a96d-232c23482af8" providerId="ADAL" clId="{FB01DB6D-6F00-425C-8FCE-151A448D475B}" dt="2022-05-19T11:20:17.930" v="19" actId="20577"/>
          <ac:spMkLst>
            <pc:docMk/>
            <pc:sldMk cId="3654895335" sldId="259"/>
            <ac:spMk id="26" creationId="{00000000-0000-0000-0000-000000000000}"/>
          </ac:spMkLst>
        </pc:spChg>
        <pc:spChg chg="mod">
          <ac:chgData name="Stewart Gale" userId="3647ddd2-6040-41ae-a96d-232c23482af8" providerId="ADAL" clId="{FB01DB6D-6F00-425C-8FCE-151A448D475B}" dt="2022-05-19T11:21:13.125" v="30" actId="20577"/>
          <ac:spMkLst>
            <pc:docMk/>
            <pc:sldMk cId="3654895335" sldId="259"/>
            <ac:spMk id="27" creationId="{00000000-0000-0000-0000-000000000000}"/>
          </ac:spMkLst>
        </pc:spChg>
      </pc:sldChg>
      <pc:sldChg chg="modSp">
        <pc:chgData name="Stewart Gale" userId="3647ddd2-6040-41ae-a96d-232c23482af8" providerId="ADAL" clId="{FB01DB6D-6F00-425C-8FCE-151A448D475B}" dt="2022-05-19T11:03:16.747" v="3" actId="20577"/>
        <pc:sldMkLst>
          <pc:docMk/>
          <pc:sldMk cId="2802518017" sldId="260"/>
        </pc:sldMkLst>
        <pc:spChg chg="mod">
          <ac:chgData name="Stewart Gale" userId="3647ddd2-6040-41ae-a96d-232c23482af8" providerId="ADAL" clId="{FB01DB6D-6F00-425C-8FCE-151A448D475B}" dt="2022-05-19T11:03:13.642" v="1" actId="20577"/>
          <ac:spMkLst>
            <pc:docMk/>
            <pc:sldMk cId="2802518017" sldId="260"/>
            <ac:spMk id="28" creationId="{00000000-0000-0000-0000-000000000000}"/>
          </ac:spMkLst>
        </pc:spChg>
        <pc:spChg chg="mod">
          <ac:chgData name="Stewart Gale" userId="3647ddd2-6040-41ae-a96d-232c23482af8" providerId="ADAL" clId="{FB01DB6D-6F00-425C-8FCE-151A448D475B}" dt="2022-05-19T11:03:16.747" v="3" actId="20577"/>
          <ac:spMkLst>
            <pc:docMk/>
            <pc:sldMk cId="2802518017" sldId="260"/>
            <ac:spMk id="29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1DED56-91C7-4C23-B260-C86748D87315}" type="datetimeFigureOut">
              <a:rPr lang="en-GB" smtClean="0"/>
              <a:t>08/03/2023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B74B36-A11F-4BED-807A-B76D4DAB44F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796670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1DED56-91C7-4C23-B260-C86748D87315}" type="datetimeFigureOut">
              <a:rPr lang="en-GB" smtClean="0"/>
              <a:t>08/03/2023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B74B36-A11F-4BED-807A-B76D4DAB44F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734709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1DED56-91C7-4C23-B260-C86748D87315}" type="datetimeFigureOut">
              <a:rPr lang="en-GB" smtClean="0"/>
              <a:t>08/03/2023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B74B36-A11F-4BED-807A-B76D4DAB44F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096720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1DED56-91C7-4C23-B260-C86748D87315}" type="datetimeFigureOut">
              <a:rPr lang="en-GB" smtClean="0"/>
              <a:t>08/03/2023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B74B36-A11F-4BED-807A-B76D4DAB44F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630885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1DED56-91C7-4C23-B260-C86748D87315}" type="datetimeFigureOut">
              <a:rPr lang="en-GB" smtClean="0"/>
              <a:t>08/03/2023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B74B36-A11F-4BED-807A-B76D4DAB44F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259404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1DED56-91C7-4C23-B260-C86748D87315}" type="datetimeFigureOut">
              <a:rPr lang="en-GB" smtClean="0"/>
              <a:t>08/03/2023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B74B36-A11F-4BED-807A-B76D4DAB44F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441001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1DED56-91C7-4C23-B260-C86748D87315}" type="datetimeFigureOut">
              <a:rPr lang="en-GB" smtClean="0"/>
              <a:t>08/03/2023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B74B36-A11F-4BED-807A-B76D4DAB44F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542481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1DED56-91C7-4C23-B260-C86748D87315}" type="datetimeFigureOut">
              <a:rPr lang="en-GB" smtClean="0"/>
              <a:t>08/03/2023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B74B36-A11F-4BED-807A-B76D4DAB44F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42417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1DED56-91C7-4C23-B260-C86748D87315}" type="datetimeFigureOut">
              <a:rPr lang="en-GB" smtClean="0"/>
              <a:t>08/03/2023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B74B36-A11F-4BED-807A-B76D4DAB44F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75821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1DED56-91C7-4C23-B260-C86748D87315}" type="datetimeFigureOut">
              <a:rPr lang="en-GB" smtClean="0"/>
              <a:t>08/03/2023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B74B36-A11F-4BED-807A-B76D4DAB44F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429135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1DED56-91C7-4C23-B260-C86748D87315}" type="datetimeFigureOut">
              <a:rPr lang="en-GB" smtClean="0"/>
              <a:t>08/03/2023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B74B36-A11F-4BED-807A-B76D4DAB44F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34407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1DED56-91C7-4C23-B260-C86748D87315}" type="datetimeFigureOut">
              <a:rPr lang="en-GB" smtClean="0"/>
              <a:t>08/03/2023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B74B36-A11F-4BED-807A-B76D4DAB44F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836431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57919"/>
            <a:ext cx="9144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/>
              <a:t>You work for a furniture design company and </a:t>
            </a:r>
          </a:p>
          <a:p>
            <a:pPr algn="ctr"/>
            <a:r>
              <a:rPr lang="en-GB" sz="2800" dirty="0"/>
              <a:t>they have given you a brief for 3 different pieces of furniture.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0" y="2132856"/>
            <a:ext cx="9134802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/>
              <a:t>You will need to complete the role of the </a:t>
            </a:r>
          </a:p>
          <a:p>
            <a:pPr algn="ctr"/>
            <a:endParaRPr lang="en-GB" sz="3200" dirty="0"/>
          </a:p>
          <a:p>
            <a:pPr marL="285750" indent="-285750" algn="ctr">
              <a:buFontTx/>
              <a:buChar char="-"/>
            </a:pPr>
            <a:r>
              <a:rPr lang="en-GB" sz="3200" dirty="0"/>
              <a:t>Product modeller </a:t>
            </a:r>
          </a:p>
          <a:p>
            <a:pPr marL="285750" indent="-285750" algn="ctr">
              <a:buFontTx/>
              <a:buChar char="-"/>
            </a:pPr>
            <a:r>
              <a:rPr lang="en-GB" sz="3200" dirty="0"/>
              <a:t> Textiles Manager</a:t>
            </a:r>
          </a:p>
          <a:p>
            <a:pPr marL="285750" indent="-285750" algn="ctr">
              <a:buFontTx/>
              <a:buChar char="-"/>
            </a:pPr>
            <a:r>
              <a:rPr lang="en-GB" sz="3200" dirty="0"/>
              <a:t>Accounts Manger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-7246" y="188478"/>
            <a:ext cx="913480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b="1" dirty="0"/>
              <a:t>Furniture Design Company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-12476" y="5564773"/>
            <a:ext cx="915647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/>
              <a:t>Use the information supplied to so you can report back to the managing director!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6256" y="3269965"/>
            <a:ext cx="1796274" cy="181167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/>
          <a:srcRect l="4326" t="10579" r="70474" b="54449"/>
          <a:stretch/>
        </p:blipFill>
        <p:spPr>
          <a:xfrm>
            <a:off x="323528" y="3015967"/>
            <a:ext cx="2405291" cy="20863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9284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2"/>
          <a:srcRect l="5400" t="79929" r="69993" b="831"/>
          <a:stretch/>
        </p:blipFill>
        <p:spPr>
          <a:xfrm>
            <a:off x="328305" y="5013176"/>
            <a:ext cx="1152128" cy="1296144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0" y="231418"/>
            <a:ext cx="914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dirty="0">
                <a:latin typeface="Cooper Std Black" panose="0208090304030B020404" pitchFamily="18" charset="0"/>
              </a:rPr>
              <a:t>Handy Supplies Catalogue</a:t>
            </a: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3"/>
          <a:srcRect l="4986" t="10070" r="1322" b="19931"/>
          <a:stretch/>
        </p:blipFill>
        <p:spPr>
          <a:xfrm>
            <a:off x="328305" y="1329991"/>
            <a:ext cx="1800200" cy="1080120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 rotWithShape="1">
          <a:blip r:embed="rId4"/>
          <a:srcRect l="650" t="9681" r="63125" b="39080"/>
          <a:stretch/>
        </p:blipFill>
        <p:spPr>
          <a:xfrm>
            <a:off x="6749005" y="4910237"/>
            <a:ext cx="1791937" cy="1584176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450645" y="2742150"/>
            <a:ext cx="167786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/>
              <a:t>Wood:</a:t>
            </a:r>
          </a:p>
          <a:p>
            <a:pPr algn="ctr"/>
            <a:r>
              <a:rPr lang="en-GB" dirty="0"/>
              <a:t>£9 per 0.2m</a:t>
            </a:r>
            <a:r>
              <a:rPr lang="en-GB" baseline="30000" dirty="0"/>
              <a:t>3</a:t>
            </a:r>
          </a:p>
          <a:p>
            <a:pPr algn="ctr"/>
            <a:r>
              <a:rPr lang="en-GB" dirty="0"/>
              <a:t>£15 per 0.5m</a:t>
            </a:r>
            <a:r>
              <a:rPr lang="en-GB" baseline="30000" dirty="0"/>
              <a:t>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311309" y="5240660"/>
            <a:ext cx="232458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/>
              <a:t>Polystyrene Balls:</a:t>
            </a:r>
          </a:p>
          <a:p>
            <a:pPr algn="ctr"/>
            <a:r>
              <a:rPr lang="en-GB" dirty="0"/>
              <a:t>£7 Small Bag = 0.5m</a:t>
            </a:r>
            <a:r>
              <a:rPr lang="en-GB" baseline="30000" dirty="0"/>
              <a:t>3</a:t>
            </a:r>
          </a:p>
          <a:p>
            <a:pPr algn="ctr"/>
            <a:r>
              <a:rPr lang="en-GB" dirty="0"/>
              <a:t>£12 Large Bag =  1m</a:t>
            </a:r>
            <a:r>
              <a:rPr lang="en-GB" baseline="30000" dirty="0"/>
              <a:t>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948264" y="3791549"/>
            <a:ext cx="167786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/>
              <a:t>White Fabric:</a:t>
            </a:r>
          </a:p>
          <a:p>
            <a:pPr algn="ctr"/>
            <a:r>
              <a:rPr lang="en-GB" dirty="0"/>
              <a:t>£3 per 0.5m</a:t>
            </a:r>
            <a:r>
              <a:rPr lang="en-GB" baseline="30000" dirty="0"/>
              <a:t>3</a:t>
            </a:r>
          </a:p>
          <a:p>
            <a:pPr algn="ctr"/>
            <a:r>
              <a:rPr lang="en-GB" dirty="0"/>
              <a:t>£5 per 1m</a:t>
            </a:r>
            <a:r>
              <a:rPr lang="en-GB" baseline="30000" dirty="0"/>
              <a:t>2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817238" y="4247464"/>
            <a:ext cx="167786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/>
              <a:t>Black Fabric:</a:t>
            </a:r>
          </a:p>
          <a:p>
            <a:pPr algn="ctr"/>
            <a:r>
              <a:rPr lang="en-GB" dirty="0"/>
              <a:t>£4 per 0.5m</a:t>
            </a:r>
            <a:r>
              <a:rPr lang="en-GB" baseline="30000" dirty="0"/>
              <a:t>2</a:t>
            </a:r>
          </a:p>
          <a:p>
            <a:pPr algn="ctr"/>
            <a:r>
              <a:rPr lang="en-GB" dirty="0"/>
              <a:t>£7 per 1m</a:t>
            </a:r>
            <a:r>
              <a:rPr lang="en-GB" baseline="30000" dirty="0"/>
              <a:t>2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2443954" y="2742983"/>
            <a:ext cx="3335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/>
              <a:t>Varnish:</a:t>
            </a:r>
          </a:p>
          <a:p>
            <a:pPr algn="ctr"/>
            <a:r>
              <a:rPr lang="en-GB" dirty="0"/>
              <a:t>£5 Small Tin (covers 0.25m</a:t>
            </a:r>
            <a:r>
              <a:rPr lang="en-GB" baseline="30000" dirty="0"/>
              <a:t>2</a:t>
            </a:r>
            <a:r>
              <a:rPr lang="en-GB" dirty="0"/>
              <a:t>)</a:t>
            </a:r>
          </a:p>
          <a:p>
            <a:pPr algn="ctr"/>
            <a:r>
              <a:rPr lang="en-GB" dirty="0"/>
              <a:t>£8 Larger Tin (covers 0.5m</a:t>
            </a:r>
            <a:r>
              <a:rPr lang="en-GB" baseline="30000" dirty="0"/>
              <a:t>2</a:t>
            </a:r>
            <a:r>
              <a:rPr lang="en-GB" dirty="0"/>
              <a:t>)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967435" y="1329991"/>
            <a:ext cx="3335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/>
              <a:t>Colour Paint:</a:t>
            </a:r>
          </a:p>
          <a:p>
            <a:pPr algn="ctr"/>
            <a:r>
              <a:rPr lang="en-GB" dirty="0"/>
              <a:t>£4 Small Tin (covers 0.5m</a:t>
            </a:r>
            <a:r>
              <a:rPr lang="en-GB" baseline="30000" dirty="0"/>
              <a:t>2</a:t>
            </a:r>
            <a:r>
              <a:rPr lang="en-GB" dirty="0"/>
              <a:t>)</a:t>
            </a:r>
          </a:p>
          <a:p>
            <a:pPr algn="ctr"/>
            <a:r>
              <a:rPr lang="en-GB" dirty="0"/>
              <a:t>£7 Larger Tin (covers 1m</a:t>
            </a:r>
            <a:r>
              <a:rPr lang="en-GB" baseline="30000" dirty="0"/>
              <a:t>2</a:t>
            </a:r>
            <a:r>
              <a:rPr lang="en-GB" dirty="0"/>
              <a:t>)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25019" y="1348297"/>
            <a:ext cx="1419994" cy="1419994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4087638" y="5514337"/>
            <a:ext cx="240632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/>
              <a:t>Red Patterned Fabric:</a:t>
            </a:r>
          </a:p>
          <a:p>
            <a:pPr algn="ctr"/>
            <a:r>
              <a:rPr lang="en-GB" dirty="0"/>
              <a:t>£5 per 0.5m</a:t>
            </a:r>
            <a:r>
              <a:rPr lang="en-GB" baseline="30000" dirty="0"/>
              <a:t>2</a:t>
            </a:r>
          </a:p>
          <a:p>
            <a:pPr algn="ctr"/>
            <a:r>
              <a:rPr lang="en-GB" dirty="0"/>
              <a:t>£8 per 1m</a:t>
            </a:r>
            <a:r>
              <a:rPr lang="en-GB" baseline="30000" dirty="0"/>
              <a:t>2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64017" y="3727722"/>
            <a:ext cx="1396637" cy="1222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54507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836" t="17103" r="31250" b="55259"/>
          <a:stretch/>
        </p:blipFill>
        <p:spPr bwMode="auto">
          <a:xfrm>
            <a:off x="179512" y="165162"/>
            <a:ext cx="4320480" cy="24099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/>
          <a:srcRect l="3149" t="55644" r="3935"/>
          <a:stretch/>
        </p:blipFill>
        <p:spPr>
          <a:xfrm>
            <a:off x="251520" y="3173209"/>
            <a:ext cx="4248472" cy="304217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347864" y="1546485"/>
            <a:ext cx="1008112" cy="8560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dirty="0">
                <a:solidFill>
                  <a:schemeClr val="tx1"/>
                </a:solidFill>
                <a:latin typeface="Comic Sans MS" panose="030F0702030302020204" pitchFamily="66" charset="0"/>
              </a:rPr>
              <a:t>The area of each individual  circle is 0.03m</a:t>
            </a:r>
            <a:r>
              <a:rPr lang="en-GB" sz="1100" baseline="30000" dirty="0">
                <a:solidFill>
                  <a:schemeClr val="tx1"/>
                </a:solidFill>
                <a:latin typeface="Comic Sans MS" panose="030F0702030302020204" pitchFamily="66" charset="0"/>
              </a:rPr>
              <a:t>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620761" y="188640"/>
            <a:ext cx="43570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dirty="0"/>
              <a:t>Product Modeller</a:t>
            </a:r>
          </a:p>
          <a:p>
            <a:r>
              <a:rPr lang="en-GB" sz="1400" dirty="0"/>
              <a:t>What is the volume of the polystyrene balls you need?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94443" y="1322431"/>
            <a:ext cx="43570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dirty="0"/>
              <a:t>Textiles Manager</a:t>
            </a:r>
          </a:p>
          <a:p>
            <a:r>
              <a:rPr lang="en-GB" sz="1400" dirty="0"/>
              <a:t>How much white fabric do you need?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07396" y="2491955"/>
            <a:ext cx="435709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/>
              <a:t>How much black fabric do you need in total?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644008" y="3476820"/>
            <a:ext cx="43570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dirty="0"/>
              <a:t>Accounts Manager</a:t>
            </a:r>
          </a:p>
          <a:p>
            <a:r>
              <a:rPr lang="en-GB" sz="1400" dirty="0"/>
              <a:t>Cost for polystyrene balls?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658826" y="4386517"/>
            <a:ext cx="435709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/>
              <a:t>Cost for white fabric?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574069" y="5930116"/>
            <a:ext cx="435709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/>
              <a:t>Total Cost of these materials?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4527376" y="332656"/>
            <a:ext cx="26318" cy="597666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4860032" y="745540"/>
            <a:ext cx="37444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>
                <a:solidFill>
                  <a:srgbClr val="FF0000"/>
                </a:solidFill>
              </a:rPr>
              <a:t>0.8 x 0.8 x 0.8 = 0.512m</a:t>
            </a:r>
            <a:r>
              <a:rPr lang="en-GB" sz="2800" baseline="30000" dirty="0">
                <a:solidFill>
                  <a:srgbClr val="FF0000"/>
                </a:solidFill>
              </a:rPr>
              <a:t>3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807559" y="1879331"/>
            <a:ext cx="37444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>
                <a:solidFill>
                  <a:srgbClr val="0070C0"/>
                </a:solidFill>
              </a:rPr>
              <a:t>(0.8 x 0.8) x 6 = 3.84m</a:t>
            </a:r>
            <a:r>
              <a:rPr lang="en-GB" sz="2800" baseline="30000" dirty="0">
                <a:solidFill>
                  <a:srgbClr val="0070C0"/>
                </a:solidFill>
              </a:rPr>
              <a:t>2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826951" y="2876666"/>
            <a:ext cx="37444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>
                <a:solidFill>
                  <a:srgbClr val="0070C0"/>
                </a:solidFill>
              </a:rPr>
              <a:t>(0.03) x 21 = 0.63m</a:t>
            </a:r>
            <a:r>
              <a:rPr lang="en-GB" sz="2800" baseline="30000" dirty="0">
                <a:solidFill>
                  <a:srgbClr val="0070C0"/>
                </a:solidFill>
              </a:rPr>
              <a:t>2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807559" y="3874498"/>
            <a:ext cx="37444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>
                <a:solidFill>
                  <a:srgbClr val="00B050"/>
                </a:solidFill>
              </a:rPr>
              <a:t>1 large bags x £12 = £12</a:t>
            </a:r>
            <a:endParaRPr lang="en-GB" sz="2800" baseline="30000" dirty="0">
              <a:solidFill>
                <a:srgbClr val="00B050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4644008" y="5071076"/>
            <a:ext cx="435709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/>
              <a:t>Cost for black fabric?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807559" y="4590045"/>
            <a:ext cx="37444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>
                <a:solidFill>
                  <a:srgbClr val="00B050"/>
                </a:solidFill>
              </a:rPr>
              <a:t>4 x 1m</a:t>
            </a:r>
            <a:r>
              <a:rPr lang="en-GB" sz="2800" baseline="30000" dirty="0">
                <a:solidFill>
                  <a:srgbClr val="00B050"/>
                </a:solidFill>
              </a:rPr>
              <a:t>2</a:t>
            </a:r>
            <a:r>
              <a:rPr lang="en-GB" sz="2800" dirty="0">
                <a:solidFill>
                  <a:srgbClr val="00B050"/>
                </a:solidFill>
              </a:rPr>
              <a:t> = £20</a:t>
            </a:r>
            <a:endParaRPr lang="en-GB" sz="2800" baseline="30000" dirty="0">
              <a:solidFill>
                <a:srgbClr val="00B050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4810907" y="5406437"/>
            <a:ext cx="37444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>
                <a:solidFill>
                  <a:srgbClr val="00B050"/>
                </a:solidFill>
              </a:rPr>
              <a:t>1m</a:t>
            </a:r>
            <a:r>
              <a:rPr lang="en-GB" sz="2800" baseline="30000" dirty="0">
                <a:solidFill>
                  <a:srgbClr val="00B050"/>
                </a:solidFill>
              </a:rPr>
              <a:t>2</a:t>
            </a:r>
            <a:r>
              <a:rPr lang="en-GB" sz="2800" dirty="0">
                <a:solidFill>
                  <a:srgbClr val="00B050"/>
                </a:solidFill>
              </a:rPr>
              <a:t> = £7</a:t>
            </a:r>
            <a:endParaRPr lang="en-GB" sz="2800" baseline="30000" dirty="0">
              <a:solidFill>
                <a:srgbClr val="00B050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4860032" y="6218148"/>
            <a:ext cx="37444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>
                <a:solidFill>
                  <a:srgbClr val="00B050"/>
                </a:solidFill>
              </a:rPr>
              <a:t>£39</a:t>
            </a:r>
            <a:endParaRPr lang="en-GB" sz="2800" baseline="3000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25180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2" grpId="0"/>
      <p:bldP spid="23" grpId="0"/>
      <p:bldP spid="24" grpId="0"/>
      <p:bldP spid="27" grpId="0"/>
      <p:bldP spid="28" grpId="0"/>
      <p:bldP spid="2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060" t="53042" r="31146" b="15307"/>
          <a:stretch/>
        </p:blipFill>
        <p:spPr bwMode="auto">
          <a:xfrm>
            <a:off x="81176" y="3026569"/>
            <a:ext cx="4464496" cy="2880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435" t="16644" r="34707" b="56829"/>
          <a:stretch/>
        </p:blipFill>
        <p:spPr bwMode="auto">
          <a:xfrm>
            <a:off x="445232" y="349746"/>
            <a:ext cx="3744416" cy="24140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4560550" y="1556792"/>
            <a:ext cx="43570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dirty="0"/>
              <a:t>Textiles Manager</a:t>
            </a:r>
          </a:p>
          <a:p>
            <a:r>
              <a:rPr lang="en-GB" sz="1400" dirty="0"/>
              <a:t>How much patterned red fabric will you need?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35388" y="260648"/>
            <a:ext cx="43570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dirty="0"/>
              <a:t>Product Modeller</a:t>
            </a:r>
          </a:p>
          <a:p>
            <a:r>
              <a:rPr lang="en-GB" sz="1400" dirty="0"/>
              <a:t>What is the volume of the polystyrene balls you need?</a:t>
            </a:r>
          </a:p>
        </p:txBody>
      </p:sp>
      <p:cxnSp>
        <p:nvCxnSpPr>
          <p:cNvPr id="11" name="Straight Connector 10"/>
          <p:cNvCxnSpPr/>
          <p:nvPr/>
        </p:nvCxnSpPr>
        <p:spPr>
          <a:xfrm>
            <a:off x="4527376" y="404664"/>
            <a:ext cx="26318" cy="597666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4572000" y="3573016"/>
            <a:ext cx="43570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dirty="0"/>
              <a:t>Accounts Manager</a:t>
            </a:r>
          </a:p>
          <a:p>
            <a:r>
              <a:rPr lang="en-GB" sz="1400" dirty="0"/>
              <a:t>Cost for polystyrene balls?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74272" y="4766302"/>
            <a:ext cx="435709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/>
              <a:t>Cost for the red patterned fabric?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99324" y="5841398"/>
            <a:ext cx="435709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/>
              <a:t>Total Cost of these materials?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572000" y="836712"/>
            <a:ext cx="43285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>
                <a:solidFill>
                  <a:srgbClr val="FF0000"/>
                </a:solidFill>
              </a:rPr>
              <a:t>0.4 x 0.5 x 0.7 = 0.14m</a:t>
            </a:r>
            <a:r>
              <a:rPr lang="en-GB" sz="2800" baseline="30000" dirty="0">
                <a:solidFill>
                  <a:srgbClr val="FF0000"/>
                </a:solidFill>
              </a:rPr>
              <a:t>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740062" y="1988840"/>
            <a:ext cx="37444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solidFill>
                  <a:srgbClr val="FF0000"/>
                </a:solidFill>
              </a:rPr>
              <a:t>0.4 x 0.5 x 2 = 0.4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716016" y="2404178"/>
            <a:ext cx="37444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solidFill>
                  <a:srgbClr val="FF0000"/>
                </a:solidFill>
              </a:rPr>
              <a:t>0.5 x 0.7 x 2 = 0.7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775991" y="3179745"/>
            <a:ext cx="37444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solidFill>
                  <a:srgbClr val="FF0000"/>
                </a:solidFill>
              </a:rPr>
              <a:t>Total = 1.66m</a:t>
            </a:r>
            <a:r>
              <a:rPr lang="en-GB" sz="2400" baseline="30000" dirty="0"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909728" y="4121033"/>
            <a:ext cx="37444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>
                <a:solidFill>
                  <a:srgbClr val="00B050"/>
                </a:solidFill>
              </a:rPr>
              <a:t>1 small bag x £7 = £7</a:t>
            </a:r>
            <a:endParaRPr lang="en-GB" sz="3200" baseline="30000" dirty="0">
              <a:solidFill>
                <a:srgbClr val="00B05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842857" y="5134115"/>
            <a:ext cx="37444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>
                <a:solidFill>
                  <a:srgbClr val="00B050"/>
                </a:solidFill>
              </a:rPr>
              <a:t>2 x 1m</a:t>
            </a:r>
            <a:r>
              <a:rPr lang="en-GB" sz="3200" baseline="30000" dirty="0">
                <a:solidFill>
                  <a:srgbClr val="00B050"/>
                </a:solidFill>
              </a:rPr>
              <a:t>2</a:t>
            </a:r>
            <a:r>
              <a:rPr lang="en-GB" sz="3200" dirty="0">
                <a:solidFill>
                  <a:srgbClr val="00B050"/>
                </a:solidFill>
              </a:rPr>
              <a:t> = £16</a:t>
            </a:r>
            <a:endParaRPr lang="en-GB" sz="3200" baseline="30000" dirty="0">
              <a:solidFill>
                <a:srgbClr val="00B050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004048" y="6086413"/>
            <a:ext cx="37444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>
                <a:solidFill>
                  <a:srgbClr val="00B050"/>
                </a:solidFill>
              </a:rPr>
              <a:t>£23</a:t>
            </a:r>
            <a:endParaRPr lang="en-GB" sz="3200" baseline="30000" dirty="0">
              <a:solidFill>
                <a:srgbClr val="00B050"/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3"/>
          <a:srcRect l="19732" t="14078" r="13713" b="9180"/>
          <a:stretch/>
        </p:blipFill>
        <p:spPr>
          <a:xfrm>
            <a:off x="585325" y="1208349"/>
            <a:ext cx="1305347" cy="1393740"/>
          </a:xfrm>
          <a:prstGeom prst="rect">
            <a:avLst/>
          </a:prstGeom>
        </p:spPr>
      </p:pic>
      <p:cxnSp>
        <p:nvCxnSpPr>
          <p:cNvPr id="24" name="Straight Arrow Connector 23"/>
          <p:cNvCxnSpPr/>
          <p:nvPr/>
        </p:nvCxnSpPr>
        <p:spPr>
          <a:xfrm flipV="1">
            <a:off x="1492054" y="2204864"/>
            <a:ext cx="495528" cy="445680"/>
          </a:xfrm>
          <a:prstGeom prst="straightConnector1">
            <a:avLst/>
          </a:prstGeom>
          <a:ln w="1905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1667222" y="2367464"/>
            <a:ext cx="6612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0.4m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716016" y="2780400"/>
            <a:ext cx="37444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solidFill>
                  <a:srgbClr val="FF0000"/>
                </a:solidFill>
              </a:rPr>
              <a:t>0.4 x 0.7 x 2 = 0.56</a:t>
            </a:r>
          </a:p>
        </p:txBody>
      </p:sp>
    </p:spTree>
    <p:extLst>
      <p:ext uri="{BB962C8B-B14F-4D97-AF65-F5344CB8AC3E}">
        <p14:creationId xmlns:p14="http://schemas.microsoft.com/office/powerpoint/2010/main" val="4641378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7" grpId="0"/>
      <p:bldP spid="18" grpId="0"/>
      <p:bldP spid="19" grpId="0"/>
      <p:bldP spid="20" grpId="0"/>
      <p:bldP spid="21" grpId="0"/>
      <p:bldP spid="2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227" t="16475" r="30190" b="54753"/>
          <a:stretch/>
        </p:blipFill>
        <p:spPr bwMode="auto">
          <a:xfrm>
            <a:off x="57150" y="260648"/>
            <a:ext cx="4514850" cy="259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452" t="56343" r="30983" b="12488"/>
          <a:stretch/>
        </p:blipFill>
        <p:spPr bwMode="auto">
          <a:xfrm>
            <a:off x="179512" y="3380390"/>
            <a:ext cx="4392488" cy="2808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4535388" y="260648"/>
            <a:ext cx="43570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dirty="0"/>
              <a:t>Product Modeller</a:t>
            </a:r>
          </a:p>
          <a:p>
            <a:r>
              <a:rPr lang="en-GB" sz="1400" dirty="0"/>
              <a:t>What is the volume of the wood you need?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44466" y="1412776"/>
            <a:ext cx="43570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dirty="0"/>
              <a:t>Textiles Manager</a:t>
            </a:r>
          </a:p>
          <a:p>
            <a:r>
              <a:rPr lang="en-GB" sz="1400" dirty="0"/>
              <a:t>How much yellow paint do you need?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0" y="2489941"/>
            <a:ext cx="435709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/>
              <a:t>How much orange paint do you need in total?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72000" y="3717032"/>
            <a:ext cx="43570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dirty="0"/>
              <a:t>Accounts Manager</a:t>
            </a:r>
          </a:p>
          <a:p>
            <a:r>
              <a:rPr lang="en-GB" sz="1400" dirty="0"/>
              <a:t>Cost for the wood?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72000" y="4526903"/>
            <a:ext cx="435709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/>
              <a:t>Cost for the yellow paint?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45612" y="5755723"/>
            <a:ext cx="435709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/>
              <a:t>Total Cost of these materials?</a:t>
            </a:r>
          </a:p>
        </p:txBody>
      </p:sp>
      <p:cxnSp>
        <p:nvCxnSpPr>
          <p:cNvPr id="13" name="Straight Connector 12"/>
          <p:cNvCxnSpPr/>
          <p:nvPr/>
        </p:nvCxnSpPr>
        <p:spPr>
          <a:xfrm>
            <a:off x="4527376" y="404664"/>
            <a:ext cx="26318" cy="597666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4544556" y="5085184"/>
            <a:ext cx="435709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/>
              <a:t>Cost for the orange paint?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35388" y="764704"/>
            <a:ext cx="46086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solidFill>
                  <a:srgbClr val="FF0000"/>
                </a:solidFill>
              </a:rPr>
              <a:t>(½ x 0.7 x 0.6) x 0.8 = 0.168m</a:t>
            </a:r>
            <a:r>
              <a:rPr lang="en-GB" sz="2400" baseline="30000" dirty="0">
                <a:solidFill>
                  <a:srgbClr val="FF0000"/>
                </a:solidFill>
              </a:rPr>
              <a:t>3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777281" y="4057908"/>
            <a:ext cx="37444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>
                <a:solidFill>
                  <a:srgbClr val="00B050"/>
                </a:solidFill>
              </a:rPr>
              <a:t>1 x 0.2m</a:t>
            </a:r>
            <a:r>
              <a:rPr lang="en-GB" sz="2800" baseline="30000" dirty="0">
                <a:solidFill>
                  <a:srgbClr val="00B050"/>
                </a:solidFill>
              </a:rPr>
              <a:t>3</a:t>
            </a:r>
            <a:r>
              <a:rPr lang="en-GB" sz="2800" dirty="0">
                <a:solidFill>
                  <a:srgbClr val="00B050"/>
                </a:solidFill>
              </a:rPr>
              <a:t> = £9</a:t>
            </a:r>
            <a:endParaRPr lang="en-GB" sz="2800" baseline="30000" dirty="0">
              <a:solidFill>
                <a:srgbClr val="00B05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003754" y="4709330"/>
            <a:ext cx="37444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>
                <a:solidFill>
                  <a:srgbClr val="00B050"/>
                </a:solidFill>
              </a:rPr>
              <a:t>1 x small tin = £4</a:t>
            </a:r>
            <a:endParaRPr lang="en-GB" sz="2800" baseline="30000" dirty="0">
              <a:solidFill>
                <a:srgbClr val="00B050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815408" y="6036350"/>
            <a:ext cx="37444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>
                <a:solidFill>
                  <a:srgbClr val="00B050"/>
                </a:solidFill>
              </a:rPr>
              <a:t>£27</a:t>
            </a:r>
            <a:endParaRPr lang="en-GB" sz="2800" baseline="30000" dirty="0">
              <a:solidFill>
                <a:srgbClr val="00B050"/>
              </a:solidFill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3275856" y="1196752"/>
            <a:ext cx="1008112" cy="72008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dirty="0">
                <a:solidFill>
                  <a:schemeClr val="tx1"/>
                </a:solidFill>
                <a:latin typeface="Comic Sans MS" panose="030F0702030302020204" pitchFamily="66" charset="0"/>
              </a:rPr>
              <a:t>The height of the table is 0.8m</a:t>
            </a:r>
          </a:p>
        </p:txBody>
      </p:sp>
      <p:sp>
        <p:nvSpPr>
          <p:cNvPr id="3" name="Rectangle 2"/>
          <p:cNvSpPr/>
          <p:nvPr/>
        </p:nvSpPr>
        <p:spPr>
          <a:xfrm>
            <a:off x="4990636" y="1988840"/>
            <a:ext cx="350608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en-GB" sz="2400" dirty="0">
                <a:solidFill>
                  <a:srgbClr val="0070C0"/>
                </a:solidFill>
              </a:rPr>
              <a:t>(½ x 0.7 x 0.6) x 2 = 0.42m</a:t>
            </a:r>
            <a:r>
              <a:rPr lang="en-GB" sz="2400" baseline="30000" dirty="0">
                <a:solidFill>
                  <a:srgbClr val="0070C0"/>
                </a:solidFill>
              </a:rPr>
              <a:t>2</a:t>
            </a:r>
          </a:p>
        </p:txBody>
      </p:sp>
      <p:sp>
        <p:nvSpPr>
          <p:cNvPr id="26" name="Rectangle 25"/>
          <p:cNvSpPr/>
          <p:nvPr/>
        </p:nvSpPr>
        <p:spPr>
          <a:xfrm>
            <a:off x="4544466" y="2838903"/>
            <a:ext cx="456438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GB" sz="2400" dirty="0">
                <a:solidFill>
                  <a:srgbClr val="0070C0"/>
                </a:solidFill>
              </a:rPr>
              <a:t>(0.7 x 0.8) + (0.9 x 0.8) + (0.6 x 0.8) = 1.76m</a:t>
            </a:r>
            <a:r>
              <a:rPr lang="en-GB" sz="2400" baseline="30000" dirty="0">
                <a:solidFill>
                  <a:srgbClr val="0070C0"/>
                </a:solidFill>
              </a:rPr>
              <a:t>2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089956" y="5299157"/>
            <a:ext cx="37444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>
                <a:solidFill>
                  <a:srgbClr val="00B050"/>
                </a:solidFill>
              </a:rPr>
              <a:t>2 x large tins = £14</a:t>
            </a:r>
            <a:endParaRPr lang="en-GB" sz="2800" baseline="3000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48953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9" grpId="0"/>
      <p:bldP spid="20" grpId="0"/>
      <p:bldP spid="22" grpId="0"/>
      <p:bldP spid="3" grpId="0"/>
      <p:bldP spid="26" grpId="0"/>
      <p:bldP spid="27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186</TotalTime>
  <Words>480</Words>
  <Application>Microsoft Office PowerPoint</Application>
  <PresentationFormat>On-screen Show (4:3)</PresentationFormat>
  <Paragraphs>84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Comic Sans MS</vt:lpstr>
      <vt:lpstr>Cooper Std Black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Jumeirah College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19</cp:revision>
  <dcterms:created xsi:type="dcterms:W3CDTF">2015-03-29T11:16:29Z</dcterms:created>
  <dcterms:modified xsi:type="dcterms:W3CDTF">2023-03-08T05:35:49Z</dcterms:modified>
</cp:coreProperties>
</file>