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481" r:id="rId2"/>
    <p:sldId id="482" r:id="rId3"/>
    <p:sldId id="656" r:id="rId4"/>
    <p:sldId id="689" r:id="rId5"/>
    <p:sldId id="674" r:id="rId6"/>
    <p:sldId id="690" r:id="rId7"/>
    <p:sldId id="645" r:id="rId8"/>
    <p:sldId id="675" r:id="rId9"/>
    <p:sldId id="691" r:id="rId10"/>
    <p:sldId id="692" r:id="rId11"/>
    <p:sldId id="693" r:id="rId12"/>
    <p:sldId id="69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02" autoAdjust="0"/>
    <p:restoredTop sz="88534" autoAdjust="0"/>
  </p:normalViewPr>
  <p:slideViewPr>
    <p:cSldViewPr>
      <p:cViewPr varScale="1">
        <p:scale>
          <a:sx n="114" d="100"/>
          <a:sy n="114" d="100"/>
        </p:scale>
        <p:origin x="1632" y="96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22/07/2018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22/07/2018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22/07/2018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22/07/2018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22/07/2018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22/07/2018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22/07/2018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22/07/2018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22/07/2018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22/07/2018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22/07/2018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22/07/2018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22/07/2018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6688" y="2130425"/>
            <a:ext cx="8001000" cy="1470025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92D050"/>
                </a:solidFill>
              </a:rPr>
              <a:t>Further Stats 1 Chapter 5 :: </a:t>
            </a:r>
            <a:br>
              <a:rPr lang="en-GB" b="1" dirty="0">
                <a:solidFill>
                  <a:srgbClr val="92D050"/>
                </a:solidFill>
              </a:rPr>
            </a:br>
            <a:r>
              <a:rPr lang="en-GB" dirty="0"/>
              <a:t>Central Limit Theorem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612" y="3986543"/>
            <a:ext cx="6984776" cy="1417712"/>
          </a:xfrm>
        </p:spPr>
        <p:txBody>
          <a:bodyPr>
            <a:normAutofit/>
          </a:bodyPr>
          <a:lstStyle/>
          <a:p>
            <a:r>
              <a:rPr lang="en-GB" sz="2800" dirty="0"/>
              <a:t>jfrost@tiffin.kingston.sch.uk</a:t>
            </a:r>
          </a:p>
          <a:p>
            <a:r>
              <a:rPr lang="en-GB" sz="2000" b="1" dirty="0"/>
              <a:t>www.drfrostmaths.com</a:t>
            </a:r>
            <a:br>
              <a:rPr lang="en-GB" sz="2000" b="1" dirty="0"/>
            </a:br>
            <a:r>
              <a:rPr lang="en-GB" sz="2000" b="1" dirty="0"/>
              <a:t>@DrFrostMaths</a:t>
            </a:r>
            <a:r>
              <a:rPr lang="en-GB" sz="2000" dirty="0"/>
              <a:t> 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268760"/>
            <a:ext cx="91440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E:\TiffinSchoolLogoSmal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12" y="111910"/>
            <a:ext cx="1008112" cy="101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6461720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Last modified: 22</a:t>
            </a:r>
            <a:r>
              <a:rPr lang="en-GB" baseline="30000" dirty="0"/>
              <a:t>nd</a:t>
            </a:r>
            <a:r>
              <a:rPr lang="en-GB" dirty="0"/>
              <a:t> July 2018</a:t>
            </a:r>
          </a:p>
        </p:txBody>
      </p:sp>
    </p:spTree>
    <p:extLst>
      <p:ext uri="{BB962C8B-B14F-4D97-AF65-F5344CB8AC3E}">
        <p14:creationId xmlns:p14="http://schemas.microsoft.com/office/powerpoint/2010/main" val="2913017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E54FC7B-17AB-41C0-8A60-717EC7336B20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F19C412A-CFF5-4C27-A35B-06D1AF6B3E4F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CLT with Poisson, Binomial and Geometric </a:t>
              </a:r>
              <a:r>
                <a:rPr lang="en-GB" sz="3200" dirty="0" err="1">
                  <a:latin typeface="+mj-lt"/>
                </a:rPr>
                <a:t>Distribs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2AF8E80E-C228-426A-93E8-FE5BFE006859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B45C68B-121E-4625-AB26-8DBC40BD377D}"/>
              </a:ext>
            </a:extLst>
          </p:cNvPr>
          <p:cNvSpPr txBox="1"/>
          <p:nvPr/>
        </p:nvSpPr>
        <p:spPr>
          <a:xfrm>
            <a:off x="264118" y="823427"/>
            <a:ext cx="8654932" cy="2031325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[Textbook] A supermarket manager is trying to model the number of customers that visit her store each day. She observes that, on average, 20 new customers enter the store every minute.</a:t>
            </a:r>
          </a:p>
          <a:p>
            <a:pPr marL="342900" indent="-342900">
              <a:buAutoNum type="alphaLcParenBoth"/>
            </a:pPr>
            <a:r>
              <a:rPr lang="en-GB" dirty="0"/>
              <a:t>Calculate the probability that fewer than 15 customers arrive in a given minute.</a:t>
            </a:r>
          </a:p>
          <a:p>
            <a:pPr marL="342900" indent="-342900">
              <a:buAutoNum type="alphaLcParenBoth"/>
            </a:pPr>
            <a:r>
              <a:rPr lang="en-GB" dirty="0"/>
              <a:t>Find the probability that in one hour no more than 1150 customers arrive.</a:t>
            </a:r>
          </a:p>
          <a:p>
            <a:pPr marL="342900" indent="-342900">
              <a:buAutoNum type="alphaLcParenBoth"/>
            </a:pPr>
            <a:r>
              <a:rPr lang="en-GB" dirty="0"/>
              <a:t>Use the Central Limit Theorem to estimate the probability that in one hour no more than 1150 customers arrive. Compare your answer to part </a:t>
            </a:r>
            <a:r>
              <a:rPr lang="en-GB" b="1" dirty="0"/>
              <a:t>b</a:t>
            </a:r>
            <a:r>
              <a:rPr lang="en-GB" dirty="0"/>
              <a:t>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3408CF4-B1DA-4915-AC6C-E52B60E585A9}"/>
                  </a:ext>
                </a:extLst>
              </p:cNvPr>
              <p:cNvSpPr txBox="1"/>
              <p:nvPr/>
            </p:nvSpPr>
            <p:spPr>
              <a:xfrm>
                <a:off x="454208" y="3031240"/>
                <a:ext cx="8580064" cy="36985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Let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dirty="0"/>
                  <a:t> denote the number of customers that arrive in a minute. Then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𝑃𝑜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(20)</m:t>
                    </m:r>
                  </m:oMath>
                </a14:m>
                <a:r>
                  <a:rPr lang="en-GB" dirty="0"/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&lt;15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=0.1049 (4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𝑑𝑝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</a:t>
                </a:r>
              </a:p>
              <a:p>
                <a:endParaRPr lang="en-GB" dirty="0"/>
              </a:p>
              <a:p>
                <a:r>
                  <a:rPr lang="en-GB" dirty="0"/>
                  <a:t>Let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GB" dirty="0"/>
                  <a:t> denote the number of customers that arrive in an hour.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𝑃𝑜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60×20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→ 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𝑃𝑜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(1200)</m:t>
                      </m:r>
                    </m:oMath>
                  </m:oMathPara>
                </a14:m>
                <a:endParaRPr lang="en-GB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≤1150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=0.07589 (4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𝑑𝑝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r>
                  <a:rPr lang="en-GB" dirty="0"/>
                  <a:t>We could consider each of the 60 minutes as a separate sample. Thus the observed average customers per minute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1150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60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=19.1666…</m:t>
                    </m:r>
                  </m:oMath>
                </a14:m>
                <a:endParaRPr lang="en-GB" dirty="0"/>
              </a:p>
              <a:p>
                <a:r>
                  <a:rPr lang="en-GB" dirty="0"/>
                  <a:t>Since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GB" dirty="0"/>
                  <a:t>, by CLT,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20,</m:t>
                        </m:r>
                        <m:sSup>
                          <m:sSupPr>
                            <m:ctrlP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ad>
                              <m:radPr>
                                <m:degHide m:val="on"/>
                                <m:ctrlPr>
                                  <a:rPr lang="en-GB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f>
                                  <m:fPr>
                                    <m:ctrlPr>
                                      <a:rPr lang="en-GB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dirty="0" smtClean="0">
                                        <a:latin typeface="Cambria Math" panose="02040503050406030204" pitchFamily="18" charset="0"/>
                                      </a:rPr>
                                      <m:t>20</m:t>
                                    </m:r>
                                  </m:num>
                                  <m:den>
                                    <m:r>
                                      <a:rPr lang="en-GB" b="0" i="1" dirty="0" smtClean="0">
                                        <a:latin typeface="Cambria Math" panose="02040503050406030204" pitchFamily="18" charset="0"/>
                                      </a:rPr>
                                      <m:t>60</m:t>
                                    </m:r>
                                  </m:den>
                                </m:f>
                              </m:e>
                            </m:rad>
                          </m:e>
                          <m:sup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GB" dirty="0"/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≤1150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=0.0745 (4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𝑑𝑝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, which is close, so approximation using CLT is a good one.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3408CF4-B1DA-4915-AC6C-E52B60E585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208" y="3031240"/>
                <a:ext cx="8580064" cy="3698577"/>
              </a:xfrm>
              <a:prstGeom prst="rect">
                <a:avLst/>
              </a:prstGeom>
              <a:blipFill>
                <a:blip r:embed="rId2"/>
                <a:stretch>
                  <a:fillRect l="-640" t="-824" b="-16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43AF171A-6489-4939-87BF-DFA037EDCCF9}"/>
              </a:ext>
            </a:extLst>
          </p:cNvPr>
          <p:cNvSpPr/>
          <p:nvPr/>
        </p:nvSpPr>
        <p:spPr>
          <a:xfrm>
            <a:off x="154390" y="3104392"/>
            <a:ext cx="275434" cy="2880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71D0624-B3BA-4B58-A467-4D0EDDA1EAB0}"/>
              </a:ext>
            </a:extLst>
          </p:cNvPr>
          <p:cNvSpPr/>
          <p:nvPr/>
        </p:nvSpPr>
        <p:spPr>
          <a:xfrm>
            <a:off x="150284" y="3861048"/>
            <a:ext cx="275434" cy="2880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47AA9DA-EDD6-4A1B-808D-4FA33706E3D0}"/>
              </a:ext>
            </a:extLst>
          </p:cNvPr>
          <p:cNvSpPr/>
          <p:nvPr/>
        </p:nvSpPr>
        <p:spPr>
          <a:xfrm>
            <a:off x="152337" y="4994056"/>
            <a:ext cx="275434" cy="2880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AB9BEC5-8351-4C3B-9C7C-0BDA7E405868}"/>
                  </a:ext>
                </a:extLst>
              </p:cNvPr>
              <p:cNvSpPr txBox="1"/>
              <p:nvPr/>
            </p:nvSpPr>
            <p:spPr>
              <a:xfrm>
                <a:off x="6651229" y="3360725"/>
                <a:ext cx="2410616" cy="1551066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300" dirty="0"/>
                  <a:t>(c) is an unusual way of solving the problem. Using the Stats Year 2 approach, we could use </a:t>
                </a:r>
                <a14:m>
                  <m:oMath xmlns:m="http://schemas.openxmlformats.org/officeDocument/2006/math"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𝑃𝑜</m:t>
                    </m:r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(1200)</m:t>
                    </m:r>
                  </m:oMath>
                </a14:m>
                <a:r>
                  <a:rPr lang="en-GB" sz="1300" dirty="0"/>
                  <a:t> and directly use a normal approximation </a:t>
                </a:r>
                <a14:m>
                  <m:oMath xmlns:m="http://schemas.openxmlformats.org/officeDocument/2006/math"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GB" sz="1300" b="0" i="0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(1200,</m:t>
                    </m:r>
                    <m:sSup>
                      <m:sSupPr>
                        <m:ctrlPr>
                          <a:rPr lang="en-GB" sz="13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ad>
                          <m:radPr>
                            <m:degHide m:val="on"/>
                            <m:ctrlPr>
                              <a:rPr lang="en-GB" sz="13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1300" b="0" i="1" smtClean="0">
                                <a:latin typeface="Cambria Math" panose="02040503050406030204" pitchFamily="18" charset="0"/>
                              </a:rPr>
                              <m:t>1200</m:t>
                            </m:r>
                          </m:e>
                        </m:rad>
                      </m:e>
                      <m:sup>
                        <m:r>
                          <a:rPr lang="en-GB" sz="13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300" dirty="0"/>
                  <a:t>, finding </a:t>
                </a:r>
                <a14:m>
                  <m:oMath xmlns:m="http://schemas.openxmlformats.org/officeDocument/2006/math"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&lt;1150.5)</m:t>
                    </m:r>
                  </m:oMath>
                </a14:m>
                <a:endParaRPr lang="en-GB" sz="13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AB9BEC5-8351-4C3B-9C7C-0BDA7E4058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1229" y="3360725"/>
                <a:ext cx="2410616" cy="15510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25B28DA-12E6-436A-8A9C-33C2E41EB46E}"/>
              </a:ext>
            </a:extLst>
          </p:cNvPr>
          <p:cNvCxnSpPr/>
          <p:nvPr/>
        </p:nvCxnSpPr>
        <p:spPr>
          <a:xfrm flipH="1">
            <a:off x="8398216" y="4935333"/>
            <a:ext cx="216024" cy="2351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5A082457-313D-4B38-AED2-4183EEF01E55}"/>
              </a:ext>
            </a:extLst>
          </p:cNvPr>
          <p:cNvSpPr/>
          <p:nvPr/>
        </p:nvSpPr>
        <p:spPr>
          <a:xfrm>
            <a:off x="448748" y="3104393"/>
            <a:ext cx="7651643" cy="5406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23E289-8D4E-4D33-B7C7-A9DAA47F4E0F}"/>
              </a:ext>
            </a:extLst>
          </p:cNvPr>
          <p:cNvSpPr/>
          <p:nvPr/>
        </p:nvSpPr>
        <p:spPr>
          <a:xfrm>
            <a:off x="448747" y="3861047"/>
            <a:ext cx="7671796" cy="92067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C8F13C-4381-4879-8E3F-39D5A681ECF7}"/>
              </a:ext>
            </a:extLst>
          </p:cNvPr>
          <p:cNvSpPr/>
          <p:nvPr/>
        </p:nvSpPr>
        <p:spPr>
          <a:xfrm>
            <a:off x="438670" y="4979688"/>
            <a:ext cx="8470437" cy="176506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48014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1AAF95C-AAEE-4295-A39E-F1D1AEF127ED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7BADC088-97B5-4097-9D7F-8B96499F2A59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Test Your Understanding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13F78A1C-6E58-4536-8D23-85C8331327D4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58141FA-E4C0-4B4D-B22B-DBDCB74B2636}"/>
                  </a:ext>
                </a:extLst>
              </p:cNvPr>
              <p:cNvSpPr txBox="1"/>
              <p:nvPr/>
            </p:nvSpPr>
            <p:spPr>
              <a:xfrm>
                <a:off x="264118" y="823427"/>
                <a:ext cx="8654932" cy="242444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 Billy is the captain of a football team. Each week he gets a team together by calling his friends one by one and asking if they would like to play. The probability of each friend agreeing to play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dirty="0"/>
                  <a:t>. Once he has 10 other players he stops calling.</a:t>
                </a:r>
              </a:p>
              <a:p>
                <a:pPr marL="342900" indent="-342900">
                  <a:buAutoNum type="alphaLcParenBoth"/>
                </a:pPr>
                <a:r>
                  <a:rPr lang="en-GB" dirty="0"/>
                  <a:t>Calculate the number of friends Billy expects to have a call to find 10 other players.</a:t>
                </a:r>
              </a:p>
              <a:p>
                <a:pPr marL="342900" indent="-342900">
                  <a:buAutoNum type="alphaLcParenBoth"/>
                </a:pPr>
                <a:r>
                  <a:rPr lang="en-GB" dirty="0"/>
                  <a:t>Find the probability that Billy has to call exactly 12 friends.</a:t>
                </a:r>
              </a:p>
              <a:p>
                <a:r>
                  <a:rPr lang="en-GB" dirty="0"/>
                  <a:t>In a season, Billy’s team plays 25 matches.</a:t>
                </a:r>
              </a:p>
              <a:p>
                <a:r>
                  <a:rPr lang="en-GB" dirty="0"/>
                  <a:t>(c) Estimate the probability that the mean number of calls per match Billy had to make was less than 15.5.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58141FA-E4C0-4B4D-B22B-DBDCB74B26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118" y="823427"/>
                <a:ext cx="8654932" cy="242444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96BEEEE-A852-4294-88EC-282EFD50285D}"/>
                  </a:ext>
                </a:extLst>
              </p:cNvPr>
              <p:cNvSpPr txBox="1"/>
              <p:nvPr/>
            </p:nvSpPr>
            <p:spPr>
              <a:xfrm>
                <a:off x="674936" y="3314700"/>
                <a:ext cx="5760640" cy="33309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Let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dirty="0"/>
                  <a:t> be the number of friends Billy calls. Then</a:t>
                </a:r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𝑁𝑒𝑔𝑎𝑡𝑖𝑣𝑒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10,</m:t>
                        </m:r>
                        <m:f>
                          <m:f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r>
                  <a:rPr lang="en-GB" dirty="0"/>
                  <a:t> so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endParaRPr lang="en-GB" dirty="0"/>
              </a:p>
              <a:p>
                <a:endParaRPr lang="en-GB" sz="400" dirty="0"/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=12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e>
                          </m:mr>
                        </m:m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num>
                              <m:den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b="0" dirty="0"/>
                  <a:t> </a:t>
                </a:r>
                <a:br>
                  <a:rPr lang="en-GB" b="0" dirty="0"/>
                </a:b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=0.1060</m:t>
                    </m:r>
                  </m:oMath>
                </a14:m>
                <a:r>
                  <a:rPr lang="en-GB" dirty="0"/>
                  <a:t> </a:t>
                </a:r>
              </a:p>
              <a:p>
                <a:endParaRPr lang="en-GB" sz="500" dirty="0"/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=15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10×</m:t>
                        </m:r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num>
                      <m:den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=7.5</m:t>
                    </m:r>
                  </m:oMath>
                </a14:m>
                <a:endParaRPr lang="en-GB" dirty="0"/>
              </a:p>
              <a:p>
                <a:r>
                  <a:rPr lang="en-GB" dirty="0"/>
                  <a:t>For a sample of size 25, the sample mean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</m:oMath>
                </a14:m>
                <a:r>
                  <a:rPr lang="en-GB" dirty="0"/>
                  <a:t> is approximately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15,</m:t>
                        </m:r>
                        <m:f>
                          <m:f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7.5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25</m:t>
                            </m:r>
                          </m:den>
                        </m:f>
                      </m:e>
                    </m:d>
                  </m:oMath>
                </a14:m>
                <a:r>
                  <a:rPr lang="en-GB" dirty="0"/>
                  <a:t> 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15,0.3</m:t>
                        </m:r>
                      </m:e>
                    </m:d>
                  </m:oMath>
                </a14:m>
                <a:r>
                  <a:rPr lang="en-GB" dirty="0"/>
                  <a:t> by the CLT.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&lt;15.5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≈0.8193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96BEEEE-A852-4294-88EC-282EFD5028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936" y="3314700"/>
                <a:ext cx="5760640" cy="3330976"/>
              </a:xfrm>
              <a:prstGeom prst="rect">
                <a:avLst/>
              </a:prstGeom>
              <a:blipFill>
                <a:blip r:embed="rId3"/>
                <a:stretch>
                  <a:fillRect l="-952" t="-10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5FFC974A-F003-4255-A597-F2730AA80F83}"/>
              </a:ext>
            </a:extLst>
          </p:cNvPr>
          <p:cNvSpPr/>
          <p:nvPr/>
        </p:nvSpPr>
        <p:spPr>
          <a:xfrm>
            <a:off x="273643" y="3352800"/>
            <a:ext cx="275434" cy="2880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653757-00D3-4BE4-B169-99BF23582DB8}"/>
              </a:ext>
            </a:extLst>
          </p:cNvPr>
          <p:cNvSpPr/>
          <p:nvPr/>
        </p:nvSpPr>
        <p:spPr>
          <a:xfrm>
            <a:off x="258361" y="4154633"/>
            <a:ext cx="275434" cy="2880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B57F53-71A9-441C-AB25-09868D4742E0}"/>
              </a:ext>
            </a:extLst>
          </p:cNvPr>
          <p:cNvSpPr/>
          <p:nvPr/>
        </p:nvSpPr>
        <p:spPr>
          <a:xfrm>
            <a:off x="273643" y="4974474"/>
            <a:ext cx="275434" cy="2880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B4AAAE0-D6B0-4CB4-83B5-B4F089F3984E}"/>
              </a:ext>
            </a:extLst>
          </p:cNvPr>
          <p:cNvSpPr/>
          <p:nvPr/>
        </p:nvSpPr>
        <p:spPr>
          <a:xfrm>
            <a:off x="549077" y="3357676"/>
            <a:ext cx="5140523" cy="68092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66A2322-AEEF-460C-96CE-BFBDA9027E6E}"/>
              </a:ext>
            </a:extLst>
          </p:cNvPr>
          <p:cNvSpPr/>
          <p:nvPr/>
        </p:nvSpPr>
        <p:spPr>
          <a:xfrm>
            <a:off x="549077" y="4147662"/>
            <a:ext cx="5140523" cy="68092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F3C3BD-BB02-4C25-82E7-EBEDB41648AD}"/>
              </a:ext>
            </a:extLst>
          </p:cNvPr>
          <p:cNvSpPr/>
          <p:nvPr/>
        </p:nvSpPr>
        <p:spPr>
          <a:xfrm>
            <a:off x="549077" y="4980188"/>
            <a:ext cx="5140523" cy="166548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E746D5E-558E-48D9-9773-3C7C34C028EC}"/>
                  </a:ext>
                </a:extLst>
              </p:cNvPr>
              <p:cNvSpPr txBox="1"/>
              <p:nvPr/>
            </p:nvSpPr>
            <p:spPr>
              <a:xfrm>
                <a:off x="6177384" y="3712840"/>
                <a:ext cx="2593955" cy="867866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400" b="1" dirty="0"/>
                  <a:t>Recap</a:t>
                </a:r>
                <a:r>
                  <a:rPr lang="en-GB" sz="1400" dirty="0"/>
                  <a:t>: If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𝑁𝑒𝑔𝑎𝑡𝑖𝑣𝑒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400" dirty="0"/>
                  <a:t> then</a:t>
                </a:r>
              </a:p>
              <a:p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den>
                    </m:f>
                  </m:oMath>
                </a14:m>
                <a:r>
                  <a:rPr lang="en-GB" sz="1400" dirty="0"/>
                  <a:t> and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d>
                          <m:d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GB" sz="14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E746D5E-558E-48D9-9773-3C7C34C028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384" y="3712840"/>
                <a:ext cx="2593955" cy="867866"/>
              </a:xfrm>
              <a:prstGeom prst="rect">
                <a:avLst/>
              </a:prstGeom>
              <a:blipFill>
                <a:blip r:embed="rId4"/>
                <a:stretch>
                  <a:fillRect l="-2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4885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5B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Further Statistics 1</a:t>
            </a:r>
          </a:p>
          <a:p>
            <a:r>
              <a:rPr lang="en-GB" sz="2400" dirty="0"/>
              <a:t>Pages 81-82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944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714CB21-18A3-41C1-8C98-8DE389B33C51}"/>
              </a:ext>
            </a:extLst>
          </p:cNvPr>
          <p:cNvSpPr/>
          <p:nvPr/>
        </p:nvSpPr>
        <p:spPr>
          <a:xfrm>
            <a:off x="12919" y="2708920"/>
            <a:ext cx="9142856" cy="4149080"/>
          </a:xfrm>
          <a:prstGeom prst="rect">
            <a:avLst/>
          </a:prstGeom>
          <a:pattFill prst="wd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86B2A5AF-9A94-4B1B-A2E9-C09C3812F5CA}"/>
              </a:ext>
            </a:extLst>
          </p:cNvPr>
          <p:cNvSpPr/>
          <p:nvPr/>
        </p:nvSpPr>
        <p:spPr>
          <a:xfrm rot="17658006">
            <a:off x="5180262" y="419872"/>
            <a:ext cx="500229" cy="86769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8E4B76-9F29-4C78-8DDD-620B09E79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799" y="3191213"/>
            <a:ext cx="2855604" cy="14610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Arrow: Down 6"/>
          <p:cNvSpPr/>
          <p:nvPr/>
        </p:nvSpPr>
        <p:spPr>
          <a:xfrm rot="4222378">
            <a:off x="4640264" y="2860659"/>
            <a:ext cx="439535" cy="1110129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5148064" y="4006805"/>
            <a:ext cx="3816424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/>
              <a:t>Register at: </a:t>
            </a:r>
            <a:r>
              <a:rPr lang="en-GB" b="1" dirty="0"/>
              <a:t>www.drfrostmaths.com</a:t>
            </a:r>
          </a:p>
          <a:p>
            <a:r>
              <a:rPr lang="en-GB" dirty="0"/>
              <a:t>Everything is </a:t>
            </a:r>
            <a:r>
              <a:rPr lang="en-GB" b="1" dirty="0"/>
              <a:t>completely free</a:t>
            </a:r>
            <a:r>
              <a:rPr lang="en-GB" dirty="0"/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48064" y="4653136"/>
            <a:ext cx="3816424" cy="15696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600" dirty="0"/>
              <a:t>Practise questions by chapter, including past paper questions and extension questions (e.g. MAT).</a:t>
            </a:r>
          </a:p>
          <a:p>
            <a:endParaRPr lang="en-GB" sz="1600" dirty="0"/>
          </a:p>
          <a:p>
            <a:r>
              <a:rPr lang="en-GB" sz="1600" dirty="0"/>
              <a:t>Teachers: you can create student accounts (or students can register themselves).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DD14B93-6F65-4D15-B032-D10E3A451F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751" y="412904"/>
            <a:ext cx="4677281" cy="27274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4ACDBDC-16F1-4D6E-8EE8-9C0EC8140F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040" y="1176886"/>
            <a:ext cx="3822658" cy="237214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4442284-375D-454F-85F8-93F142DA07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520" y="4715635"/>
            <a:ext cx="3414469" cy="21048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7AEBDF-0ABA-43C2-BCF9-1A0DD8627790}"/>
              </a:ext>
            </a:extLst>
          </p:cNvPr>
          <p:cNvSpPr txBox="1"/>
          <p:nvPr/>
        </p:nvSpPr>
        <p:spPr>
          <a:xfrm>
            <a:off x="3255775" y="5753024"/>
            <a:ext cx="1495200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dirty="0"/>
              <a:t>Teaching videos with topic tests to check understanding.</a:t>
            </a:r>
          </a:p>
        </p:txBody>
      </p:sp>
    </p:spTree>
    <p:extLst>
      <p:ext uri="{BB962C8B-B14F-4D97-AF65-F5344CB8AC3E}">
        <p14:creationId xmlns:p14="http://schemas.microsoft.com/office/powerpoint/2010/main" val="1321363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C1EBB1B-FF68-4FD5-9DA7-1271C4D6AEDF}"/>
              </a:ext>
            </a:extLst>
          </p:cNvPr>
          <p:cNvGrpSpPr/>
          <p:nvPr/>
        </p:nvGrpSpPr>
        <p:grpSpPr>
          <a:xfrm>
            <a:off x="0" y="0"/>
            <a:ext cx="9144000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348CC1FA-AD5E-47D1-9A36-4BB7407BD27D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Recap of Adding Random Variables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0A2DDC4-D8A1-4E17-A7F6-5AEBF2ACCE03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8238775-0039-444E-A4CF-EC0763253972}"/>
                  </a:ext>
                </a:extLst>
              </p:cNvPr>
              <p:cNvSpPr txBox="1"/>
              <p:nvPr/>
            </p:nvSpPr>
            <p:spPr>
              <a:xfrm>
                <a:off x="387146" y="866775"/>
                <a:ext cx="807328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Suppose that we had a fair three-sided spinner, and span it twice, represented by random variables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dirty="0"/>
                  <a:t>, both of which are the same discrete uniform distribution: 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8238775-0039-444E-A4CF-EC07632539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146" y="866775"/>
                <a:ext cx="8073285" cy="646331"/>
              </a:xfrm>
              <a:prstGeom prst="rect">
                <a:avLst/>
              </a:prstGeom>
              <a:blipFill>
                <a:blip r:embed="rId2"/>
                <a:stretch>
                  <a:fillRect l="-680" t="-4717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D2282BC2-31D4-4FC9-A191-C2B7AE13FBF1}"/>
              </a:ext>
            </a:extLst>
          </p:cNvPr>
          <p:cNvGrpSpPr/>
          <p:nvPr/>
        </p:nvGrpSpPr>
        <p:grpSpPr>
          <a:xfrm>
            <a:off x="2601673" y="1556911"/>
            <a:ext cx="1562472" cy="1083385"/>
            <a:chOff x="993304" y="1769551"/>
            <a:chExt cx="1905000" cy="1440160"/>
          </a:xfrm>
        </p:grpSpPr>
        <p:sp>
          <p:nvSpPr>
            <p:cNvPr id="7" name="Can 5">
              <a:extLst>
                <a:ext uri="{FF2B5EF4-FFF2-40B4-BE49-F238E27FC236}">
                  <a16:creationId xmlns:a16="http://schemas.microsoft.com/office/drawing/2014/main" id="{BBF74DE7-CC71-4875-8D3D-AAF00D29050A}"/>
                </a:ext>
              </a:extLst>
            </p:cNvPr>
            <p:cNvSpPr/>
            <p:nvPr/>
          </p:nvSpPr>
          <p:spPr>
            <a:xfrm>
              <a:off x="1945804" y="2866315"/>
              <a:ext cx="152586" cy="343396"/>
            </a:xfrm>
            <a:prstGeom prst="can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D49FF6CC-C184-4962-A08D-F591DCE11C4F}"/>
                </a:ext>
              </a:extLst>
            </p:cNvPr>
            <p:cNvSpPr/>
            <p:nvPr/>
          </p:nvSpPr>
          <p:spPr>
            <a:xfrm>
              <a:off x="1006004" y="2037119"/>
              <a:ext cx="1028700" cy="762000"/>
            </a:xfrm>
            <a:custGeom>
              <a:avLst/>
              <a:gdLst>
                <a:gd name="connsiteX0" fmla="*/ 0 w 1028700"/>
                <a:gd name="connsiteY0" fmla="*/ 762000 h 762000"/>
                <a:gd name="connsiteX1" fmla="*/ 901700 w 1028700"/>
                <a:gd name="connsiteY1" fmla="*/ 0 h 762000"/>
                <a:gd name="connsiteX2" fmla="*/ 1028700 w 1028700"/>
                <a:gd name="connsiteY2" fmla="*/ 762000 h 762000"/>
                <a:gd name="connsiteX3" fmla="*/ 0 w 1028700"/>
                <a:gd name="connsiteY3" fmla="*/ 7620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8700" h="762000">
                  <a:moveTo>
                    <a:pt x="0" y="762000"/>
                  </a:moveTo>
                  <a:lnTo>
                    <a:pt x="901700" y="0"/>
                  </a:lnTo>
                  <a:lnTo>
                    <a:pt x="1028700" y="762000"/>
                  </a:lnTo>
                  <a:lnTo>
                    <a:pt x="0" y="76200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C7B0D637-5A54-431E-913F-9BCF72ED5736}"/>
                </a:ext>
              </a:extLst>
            </p:cNvPr>
            <p:cNvSpPr/>
            <p:nvPr/>
          </p:nvSpPr>
          <p:spPr>
            <a:xfrm>
              <a:off x="1907704" y="2037119"/>
              <a:ext cx="977900" cy="1054100"/>
            </a:xfrm>
            <a:custGeom>
              <a:avLst/>
              <a:gdLst>
                <a:gd name="connsiteX0" fmla="*/ 0 w 901700"/>
                <a:gd name="connsiteY0" fmla="*/ 0 h 1257300"/>
                <a:gd name="connsiteX1" fmla="*/ 114300 w 901700"/>
                <a:gd name="connsiteY1" fmla="*/ 762000 h 1257300"/>
                <a:gd name="connsiteX2" fmla="*/ 901700 w 901700"/>
                <a:gd name="connsiteY2" fmla="*/ 1257300 h 1257300"/>
                <a:gd name="connsiteX3" fmla="*/ 0 w 901700"/>
                <a:gd name="connsiteY3" fmla="*/ 0 h 1257300"/>
                <a:gd name="connsiteX0" fmla="*/ 0 w 977900"/>
                <a:gd name="connsiteY0" fmla="*/ 0 h 1054100"/>
                <a:gd name="connsiteX1" fmla="*/ 114300 w 977900"/>
                <a:gd name="connsiteY1" fmla="*/ 762000 h 1054100"/>
                <a:gd name="connsiteX2" fmla="*/ 977900 w 977900"/>
                <a:gd name="connsiteY2" fmla="*/ 1054100 h 1054100"/>
                <a:gd name="connsiteX3" fmla="*/ 0 w 977900"/>
                <a:gd name="connsiteY3" fmla="*/ 0 h 105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900" h="1054100">
                  <a:moveTo>
                    <a:pt x="0" y="0"/>
                  </a:moveTo>
                  <a:lnTo>
                    <a:pt x="114300" y="762000"/>
                  </a:lnTo>
                  <a:lnTo>
                    <a:pt x="977900" y="10541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90F8D326-10FB-4D5E-B277-6486CAF5868C}"/>
                </a:ext>
              </a:extLst>
            </p:cNvPr>
            <p:cNvSpPr/>
            <p:nvPr/>
          </p:nvSpPr>
          <p:spPr>
            <a:xfrm>
              <a:off x="993304" y="2659419"/>
              <a:ext cx="1905000" cy="431800"/>
            </a:xfrm>
            <a:custGeom>
              <a:avLst/>
              <a:gdLst>
                <a:gd name="connsiteX0" fmla="*/ 0 w 1803400"/>
                <a:gd name="connsiteY0" fmla="*/ 0 h 508000"/>
                <a:gd name="connsiteX1" fmla="*/ 1803400 w 1803400"/>
                <a:gd name="connsiteY1" fmla="*/ 508000 h 508000"/>
                <a:gd name="connsiteX2" fmla="*/ 1016000 w 1803400"/>
                <a:gd name="connsiteY2" fmla="*/ 0 h 508000"/>
                <a:gd name="connsiteX3" fmla="*/ 0 w 1803400"/>
                <a:gd name="connsiteY3" fmla="*/ 0 h 508000"/>
                <a:gd name="connsiteX0" fmla="*/ 0 w 1905000"/>
                <a:gd name="connsiteY0" fmla="*/ 0 h 292100"/>
                <a:gd name="connsiteX1" fmla="*/ 1905000 w 1905000"/>
                <a:gd name="connsiteY1" fmla="*/ 292100 h 292100"/>
                <a:gd name="connsiteX2" fmla="*/ 1016000 w 1905000"/>
                <a:gd name="connsiteY2" fmla="*/ 0 h 292100"/>
                <a:gd name="connsiteX3" fmla="*/ 0 w 1905000"/>
                <a:gd name="connsiteY3" fmla="*/ 0 h 292100"/>
                <a:gd name="connsiteX0" fmla="*/ 0 w 1905000"/>
                <a:gd name="connsiteY0" fmla="*/ 139700 h 431800"/>
                <a:gd name="connsiteX1" fmla="*/ 1905000 w 1905000"/>
                <a:gd name="connsiteY1" fmla="*/ 431800 h 431800"/>
                <a:gd name="connsiteX2" fmla="*/ 977900 w 1905000"/>
                <a:gd name="connsiteY2" fmla="*/ 0 h 431800"/>
                <a:gd name="connsiteX3" fmla="*/ 0 w 1905000"/>
                <a:gd name="connsiteY3" fmla="*/ 139700 h 43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0" h="431800">
                  <a:moveTo>
                    <a:pt x="0" y="139700"/>
                  </a:moveTo>
                  <a:lnTo>
                    <a:pt x="1905000" y="431800"/>
                  </a:lnTo>
                  <a:lnTo>
                    <a:pt x="977900" y="0"/>
                  </a:lnTo>
                  <a:lnTo>
                    <a:pt x="0" y="139700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Can 9">
              <a:extLst>
                <a:ext uri="{FF2B5EF4-FFF2-40B4-BE49-F238E27FC236}">
                  <a16:creationId xmlns:a16="http://schemas.microsoft.com/office/drawing/2014/main" id="{4E86F3BD-8577-431A-89EC-389BD1B4AF7A}"/>
                </a:ext>
              </a:extLst>
            </p:cNvPr>
            <p:cNvSpPr/>
            <p:nvPr/>
          </p:nvSpPr>
          <p:spPr>
            <a:xfrm>
              <a:off x="1945618" y="1769551"/>
              <a:ext cx="152772" cy="909816"/>
            </a:xfrm>
            <a:prstGeom prst="can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1F85A9A-E77D-4E19-9B77-F776141042BE}"/>
                </a:ext>
              </a:extLst>
            </p:cNvPr>
            <p:cNvSpPr txBox="1"/>
            <p:nvPr/>
          </p:nvSpPr>
          <p:spPr>
            <a:xfrm rot="19103478">
              <a:off x="1547663" y="2192329"/>
              <a:ext cx="360040" cy="490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9DC764D-1960-499F-B74E-E74C186F1CD3}"/>
                </a:ext>
              </a:extLst>
            </p:cNvPr>
            <p:cNvSpPr txBox="1"/>
            <p:nvPr/>
          </p:nvSpPr>
          <p:spPr>
            <a:xfrm rot="3777335">
              <a:off x="2079314" y="2357221"/>
              <a:ext cx="360040" cy="450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514B1C-CF52-40C7-991D-69971E37EAD0}"/>
                </a:ext>
              </a:extLst>
            </p:cNvPr>
            <p:cNvSpPr txBox="1"/>
            <p:nvPr/>
          </p:nvSpPr>
          <p:spPr>
            <a:xfrm rot="11307297">
              <a:off x="1788883" y="2576832"/>
              <a:ext cx="360040" cy="490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5BFBE6F-FD0C-4867-A410-B8E1DEDC52C9}"/>
              </a:ext>
            </a:extLst>
          </p:cNvPr>
          <p:cNvGrpSpPr/>
          <p:nvPr/>
        </p:nvGrpSpPr>
        <p:grpSpPr>
          <a:xfrm>
            <a:off x="4833921" y="1582663"/>
            <a:ext cx="1562472" cy="1083385"/>
            <a:chOff x="993304" y="1769551"/>
            <a:chExt cx="1905000" cy="1440160"/>
          </a:xfrm>
        </p:grpSpPr>
        <p:sp>
          <p:nvSpPr>
            <p:cNvPr id="17" name="Can 5">
              <a:extLst>
                <a:ext uri="{FF2B5EF4-FFF2-40B4-BE49-F238E27FC236}">
                  <a16:creationId xmlns:a16="http://schemas.microsoft.com/office/drawing/2014/main" id="{BE9812DE-E96C-4E2C-ACED-53A9309C65AB}"/>
                </a:ext>
              </a:extLst>
            </p:cNvPr>
            <p:cNvSpPr/>
            <p:nvPr/>
          </p:nvSpPr>
          <p:spPr>
            <a:xfrm>
              <a:off x="1945804" y="2866315"/>
              <a:ext cx="152586" cy="343396"/>
            </a:xfrm>
            <a:prstGeom prst="can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8F285158-AAA9-4D70-9795-7B6D0F9B863F}"/>
                </a:ext>
              </a:extLst>
            </p:cNvPr>
            <p:cNvSpPr/>
            <p:nvPr/>
          </p:nvSpPr>
          <p:spPr>
            <a:xfrm>
              <a:off x="1006004" y="2037119"/>
              <a:ext cx="1028700" cy="762000"/>
            </a:xfrm>
            <a:custGeom>
              <a:avLst/>
              <a:gdLst>
                <a:gd name="connsiteX0" fmla="*/ 0 w 1028700"/>
                <a:gd name="connsiteY0" fmla="*/ 762000 h 762000"/>
                <a:gd name="connsiteX1" fmla="*/ 901700 w 1028700"/>
                <a:gd name="connsiteY1" fmla="*/ 0 h 762000"/>
                <a:gd name="connsiteX2" fmla="*/ 1028700 w 1028700"/>
                <a:gd name="connsiteY2" fmla="*/ 762000 h 762000"/>
                <a:gd name="connsiteX3" fmla="*/ 0 w 1028700"/>
                <a:gd name="connsiteY3" fmla="*/ 7620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8700" h="762000">
                  <a:moveTo>
                    <a:pt x="0" y="762000"/>
                  </a:moveTo>
                  <a:lnTo>
                    <a:pt x="901700" y="0"/>
                  </a:lnTo>
                  <a:lnTo>
                    <a:pt x="1028700" y="762000"/>
                  </a:lnTo>
                  <a:lnTo>
                    <a:pt x="0" y="76200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20744819-A703-452C-9116-0A6A16851B46}"/>
                </a:ext>
              </a:extLst>
            </p:cNvPr>
            <p:cNvSpPr/>
            <p:nvPr/>
          </p:nvSpPr>
          <p:spPr>
            <a:xfrm>
              <a:off x="1907704" y="2037119"/>
              <a:ext cx="977900" cy="1054100"/>
            </a:xfrm>
            <a:custGeom>
              <a:avLst/>
              <a:gdLst>
                <a:gd name="connsiteX0" fmla="*/ 0 w 901700"/>
                <a:gd name="connsiteY0" fmla="*/ 0 h 1257300"/>
                <a:gd name="connsiteX1" fmla="*/ 114300 w 901700"/>
                <a:gd name="connsiteY1" fmla="*/ 762000 h 1257300"/>
                <a:gd name="connsiteX2" fmla="*/ 901700 w 901700"/>
                <a:gd name="connsiteY2" fmla="*/ 1257300 h 1257300"/>
                <a:gd name="connsiteX3" fmla="*/ 0 w 901700"/>
                <a:gd name="connsiteY3" fmla="*/ 0 h 1257300"/>
                <a:gd name="connsiteX0" fmla="*/ 0 w 977900"/>
                <a:gd name="connsiteY0" fmla="*/ 0 h 1054100"/>
                <a:gd name="connsiteX1" fmla="*/ 114300 w 977900"/>
                <a:gd name="connsiteY1" fmla="*/ 762000 h 1054100"/>
                <a:gd name="connsiteX2" fmla="*/ 977900 w 977900"/>
                <a:gd name="connsiteY2" fmla="*/ 1054100 h 1054100"/>
                <a:gd name="connsiteX3" fmla="*/ 0 w 977900"/>
                <a:gd name="connsiteY3" fmla="*/ 0 h 105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900" h="1054100">
                  <a:moveTo>
                    <a:pt x="0" y="0"/>
                  </a:moveTo>
                  <a:lnTo>
                    <a:pt x="114300" y="762000"/>
                  </a:lnTo>
                  <a:lnTo>
                    <a:pt x="977900" y="10541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A9BB9A23-58C8-4076-B6C6-042588074245}"/>
                </a:ext>
              </a:extLst>
            </p:cNvPr>
            <p:cNvSpPr/>
            <p:nvPr/>
          </p:nvSpPr>
          <p:spPr>
            <a:xfrm>
              <a:off x="993304" y="2659419"/>
              <a:ext cx="1905000" cy="431800"/>
            </a:xfrm>
            <a:custGeom>
              <a:avLst/>
              <a:gdLst>
                <a:gd name="connsiteX0" fmla="*/ 0 w 1803400"/>
                <a:gd name="connsiteY0" fmla="*/ 0 h 508000"/>
                <a:gd name="connsiteX1" fmla="*/ 1803400 w 1803400"/>
                <a:gd name="connsiteY1" fmla="*/ 508000 h 508000"/>
                <a:gd name="connsiteX2" fmla="*/ 1016000 w 1803400"/>
                <a:gd name="connsiteY2" fmla="*/ 0 h 508000"/>
                <a:gd name="connsiteX3" fmla="*/ 0 w 1803400"/>
                <a:gd name="connsiteY3" fmla="*/ 0 h 508000"/>
                <a:gd name="connsiteX0" fmla="*/ 0 w 1905000"/>
                <a:gd name="connsiteY0" fmla="*/ 0 h 292100"/>
                <a:gd name="connsiteX1" fmla="*/ 1905000 w 1905000"/>
                <a:gd name="connsiteY1" fmla="*/ 292100 h 292100"/>
                <a:gd name="connsiteX2" fmla="*/ 1016000 w 1905000"/>
                <a:gd name="connsiteY2" fmla="*/ 0 h 292100"/>
                <a:gd name="connsiteX3" fmla="*/ 0 w 1905000"/>
                <a:gd name="connsiteY3" fmla="*/ 0 h 292100"/>
                <a:gd name="connsiteX0" fmla="*/ 0 w 1905000"/>
                <a:gd name="connsiteY0" fmla="*/ 139700 h 431800"/>
                <a:gd name="connsiteX1" fmla="*/ 1905000 w 1905000"/>
                <a:gd name="connsiteY1" fmla="*/ 431800 h 431800"/>
                <a:gd name="connsiteX2" fmla="*/ 977900 w 1905000"/>
                <a:gd name="connsiteY2" fmla="*/ 0 h 431800"/>
                <a:gd name="connsiteX3" fmla="*/ 0 w 1905000"/>
                <a:gd name="connsiteY3" fmla="*/ 139700 h 43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0" h="431800">
                  <a:moveTo>
                    <a:pt x="0" y="139700"/>
                  </a:moveTo>
                  <a:lnTo>
                    <a:pt x="1905000" y="431800"/>
                  </a:lnTo>
                  <a:lnTo>
                    <a:pt x="977900" y="0"/>
                  </a:lnTo>
                  <a:lnTo>
                    <a:pt x="0" y="139700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an 9">
              <a:extLst>
                <a:ext uri="{FF2B5EF4-FFF2-40B4-BE49-F238E27FC236}">
                  <a16:creationId xmlns:a16="http://schemas.microsoft.com/office/drawing/2014/main" id="{15306CF1-686B-4343-85F7-AFE7B2005A54}"/>
                </a:ext>
              </a:extLst>
            </p:cNvPr>
            <p:cNvSpPr/>
            <p:nvPr/>
          </p:nvSpPr>
          <p:spPr>
            <a:xfrm>
              <a:off x="1945618" y="1769551"/>
              <a:ext cx="152772" cy="909816"/>
            </a:xfrm>
            <a:prstGeom prst="can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761E4F6-7007-4C6F-A0A0-9A96DA15166B}"/>
                </a:ext>
              </a:extLst>
            </p:cNvPr>
            <p:cNvSpPr txBox="1"/>
            <p:nvPr/>
          </p:nvSpPr>
          <p:spPr>
            <a:xfrm rot="19103478">
              <a:off x="1547663" y="2192329"/>
              <a:ext cx="360040" cy="490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C5B6F55-D877-4E16-8387-5C1F9292A18B}"/>
                </a:ext>
              </a:extLst>
            </p:cNvPr>
            <p:cNvSpPr txBox="1"/>
            <p:nvPr/>
          </p:nvSpPr>
          <p:spPr>
            <a:xfrm rot="3777335">
              <a:off x="2079314" y="2357221"/>
              <a:ext cx="360040" cy="450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77D9C62-2CC7-4F78-8EA6-861A44A98200}"/>
                </a:ext>
              </a:extLst>
            </p:cNvPr>
            <p:cNvSpPr txBox="1"/>
            <p:nvPr/>
          </p:nvSpPr>
          <p:spPr>
            <a:xfrm rot="11307297">
              <a:off x="1788883" y="2576832"/>
              <a:ext cx="360040" cy="490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3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5" name="Table 24">
                <a:extLst>
                  <a:ext uri="{FF2B5EF4-FFF2-40B4-BE49-F238E27FC236}">
                    <a16:creationId xmlns:a16="http://schemas.microsoft.com/office/drawing/2014/main" id="{FD4C67F4-2BA6-4DFF-B11B-73617A703C9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46966443"/>
                  </p:ext>
                </p:extLst>
              </p:nvPr>
            </p:nvGraphicFramePr>
            <p:xfrm>
              <a:off x="2562151" y="2893398"/>
              <a:ext cx="1800096" cy="977646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684720">
                      <a:extLst>
                        <a:ext uri="{9D8B030D-6E8A-4147-A177-3AD203B41FA5}">
                          <a16:colId xmlns:a16="http://schemas.microsoft.com/office/drawing/2014/main" val="1989967984"/>
                        </a:ext>
                      </a:extLst>
                    </a:gridCol>
                    <a:gridCol w="371792">
                      <a:extLst>
                        <a:ext uri="{9D8B030D-6E8A-4147-A177-3AD203B41FA5}">
                          <a16:colId xmlns:a16="http://schemas.microsoft.com/office/drawing/2014/main" val="3751233965"/>
                        </a:ext>
                      </a:extLst>
                    </a:gridCol>
                    <a:gridCol w="371792">
                      <a:extLst>
                        <a:ext uri="{9D8B030D-6E8A-4147-A177-3AD203B41FA5}">
                          <a16:colId xmlns:a16="http://schemas.microsoft.com/office/drawing/2014/main" val="585666317"/>
                        </a:ext>
                      </a:extLst>
                    </a:gridCol>
                    <a:gridCol w="371792">
                      <a:extLst>
                        <a:ext uri="{9D8B030D-6E8A-4147-A177-3AD203B41FA5}">
                          <a16:colId xmlns:a16="http://schemas.microsoft.com/office/drawing/2014/main" val="209191662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GB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i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9210344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GB" b="0" i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GB" b="0" i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44525875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5" name="Table 24">
                <a:extLst>
                  <a:ext uri="{FF2B5EF4-FFF2-40B4-BE49-F238E27FC236}">
                    <a16:creationId xmlns:a16="http://schemas.microsoft.com/office/drawing/2014/main" id="{FD4C67F4-2BA6-4DFF-B11B-73617A703C9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46966443"/>
                  </p:ext>
                </p:extLst>
              </p:nvPr>
            </p:nvGraphicFramePr>
            <p:xfrm>
              <a:off x="2562151" y="2893398"/>
              <a:ext cx="1800096" cy="977646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684720">
                      <a:extLst>
                        <a:ext uri="{9D8B030D-6E8A-4147-A177-3AD203B41FA5}">
                          <a16:colId xmlns:a16="http://schemas.microsoft.com/office/drawing/2014/main" val="1989967984"/>
                        </a:ext>
                      </a:extLst>
                    </a:gridCol>
                    <a:gridCol w="371792">
                      <a:extLst>
                        <a:ext uri="{9D8B030D-6E8A-4147-A177-3AD203B41FA5}">
                          <a16:colId xmlns:a16="http://schemas.microsoft.com/office/drawing/2014/main" val="3751233965"/>
                        </a:ext>
                      </a:extLst>
                    </a:gridCol>
                    <a:gridCol w="371792">
                      <a:extLst>
                        <a:ext uri="{9D8B030D-6E8A-4147-A177-3AD203B41FA5}">
                          <a16:colId xmlns:a16="http://schemas.microsoft.com/office/drawing/2014/main" val="585666317"/>
                        </a:ext>
                      </a:extLst>
                    </a:gridCol>
                    <a:gridCol w="371792">
                      <a:extLst>
                        <a:ext uri="{9D8B030D-6E8A-4147-A177-3AD203B41FA5}">
                          <a16:colId xmlns:a16="http://schemas.microsoft.com/office/drawing/2014/main" val="209191662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885" t="-1639" r="-165487" b="-168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86885" t="-1639" r="-206557" b="-168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86885" t="-1639" r="-106557" b="-168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86885" t="-1639" r="-6557" b="-1688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92103448"/>
                      </a:ext>
                    </a:extLst>
                  </a:tr>
                  <a:tr h="6068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885" t="-61386" r="-165487" b="-19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86885" t="-61386" r="-206557" b="-19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86885" t="-61386" r="-106557" b="-19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86885" t="-61386" r="-6557" b="-198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4452587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6" name="Table 25">
                <a:extLst>
                  <a:ext uri="{FF2B5EF4-FFF2-40B4-BE49-F238E27FC236}">
                    <a16:creationId xmlns:a16="http://schemas.microsoft.com/office/drawing/2014/main" id="{F5F6C2DB-0AC7-441D-9202-6FE69354DF5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39480567"/>
                  </p:ext>
                </p:extLst>
              </p:nvPr>
            </p:nvGraphicFramePr>
            <p:xfrm>
              <a:off x="4788024" y="2899990"/>
              <a:ext cx="1800096" cy="977646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684720">
                      <a:extLst>
                        <a:ext uri="{9D8B030D-6E8A-4147-A177-3AD203B41FA5}">
                          <a16:colId xmlns:a16="http://schemas.microsoft.com/office/drawing/2014/main" val="1989967984"/>
                        </a:ext>
                      </a:extLst>
                    </a:gridCol>
                    <a:gridCol w="371792">
                      <a:extLst>
                        <a:ext uri="{9D8B030D-6E8A-4147-A177-3AD203B41FA5}">
                          <a16:colId xmlns:a16="http://schemas.microsoft.com/office/drawing/2014/main" val="3751233965"/>
                        </a:ext>
                      </a:extLst>
                    </a:gridCol>
                    <a:gridCol w="371792">
                      <a:extLst>
                        <a:ext uri="{9D8B030D-6E8A-4147-A177-3AD203B41FA5}">
                          <a16:colId xmlns:a16="http://schemas.microsoft.com/office/drawing/2014/main" val="585666317"/>
                        </a:ext>
                      </a:extLst>
                    </a:gridCol>
                    <a:gridCol w="371792">
                      <a:extLst>
                        <a:ext uri="{9D8B030D-6E8A-4147-A177-3AD203B41FA5}">
                          <a16:colId xmlns:a16="http://schemas.microsoft.com/office/drawing/2014/main" val="209191662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GB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i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0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0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0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9210344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44525875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6" name="Table 25">
                <a:extLst>
                  <a:ext uri="{FF2B5EF4-FFF2-40B4-BE49-F238E27FC236}">
                    <a16:creationId xmlns:a16="http://schemas.microsoft.com/office/drawing/2014/main" id="{F5F6C2DB-0AC7-441D-9202-6FE69354DF5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39480567"/>
                  </p:ext>
                </p:extLst>
              </p:nvPr>
            </p:nvGraphicFramePr>
            <p:xfrm>
              <a:off x="4788024" y="2899990"/>
              <a:ext cx="1800096" cy="977646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684720">
                      <a:extLst>
                        <a:ext uri="{9D8B030D-6E8A-4147-A177-3AD203B41FA5}">
                          <a16:colId xmlns:a16="http://schemas.microsoft.com/office/drawing/2014/main" val="1989967984"/>
                        </a:ext>
                      </a:extLst>
                    </a:gridCol>
                    <a:gridCol w="371792">
                      <a:extLst>
                        <a:ext uri="{9D8B030D-6E8A-4147-A177-3AD203B41FA5}">
                          <a16:colId xmlns:a16="http://schemas.microsoft.com/office/drawing/2014/main" val="3751233965"/>
                        </a:ext>
                      </a:extLst>
                    </a:gridCol>
                    <a:gridCol w="371792">
                      <a:extLst>
                        <a:ext uri="{9D8B030D-6E8A-4147-A177-3AD203B41FA5}">
                          <a16:colId xmlns:a16="http://schemas.microsoft.com/office/drawing/2014/main" val="585666317"/>
                        </a:ext>
                      </a:extLst>
                    </a:gridCol>
                    <a:gridCol w="371792">
                      <a:extLst>
                        <a:ext uri="{9D8B030D-6E8A-4147-A177-3AD203B41FA5}">
                          <a16:colId xmlns:a16="http://schemas.microsoft.com/office/drawing/2014/main" val="209191662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885" t="-1639" r="-165487" b="-168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86885" t="-1639" r="-206557" b="-168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86885" t="-1639" r="-106557" b="-168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386885" t="-1639" r="-6557" b="-1688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92103448"/>
                      </a:ext>
                    </a:extLst>
                  </a:tr>
                  <a:tr h="6068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885" t="-61386" r="-165487" b="-19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86885" t="-61386" r="-206557" b="-19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86885" t="-61386" r="-106557" b="-19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386885" t="-61386" r="-6557" b="-198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4452587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7" name="Table 26">
                <a:extLst>
                  <a:ext uri="{FF2B5EF4-FFF2-40B4-BE49-F238E27FC236}">
                    <a16:creationId xmlns:a16="http://schemas.microsoft.com/office/drawing/2014/main" id="{734CE652-EB03-4135-B147-B4022F0B846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5723417"/>
                  </p:ext>
                </p:extLst>
              </p:nvPr>
            </p:nvGraphicFramePr>
            <p:xfrm>
              <a:off x="772363" y="4725144"/>
              <a:ext cx="3702740" cy="1483360"/>
            </p:xfrm>
            <a:graphic>
              <a:graphicData uri="http://schemas.openxmlformats.org/drawingml/2006/table">
                <a:tbl>
                  <a:tblPr firstRow="1" firstCol="1" bandRow="1">
                    <a:tableStyleId>{00A15C55-8517-42AA-B614-E9B94910E393}</a:tableStyleId>
                  </a:tblPr>
                  <a:tblGrid>
                    <a:gridCol w="1425766">
                      <a:extLst>
                        <a:ext uri="{9D8B030D-6E8A-4147-A177-3AD203B41FA5}">
                          <a16:colId xmlns:a16="http://schemas.microsoft.com/office/drawing/2014/main" val="3042625732"/>
                        </a:ext>
                      </a:extLst>
                    </a:gridCol>
                    <a:gridCol w="631334">
                      <a:extLst>
                        <a:ext uri="{9D8B030D-6E8A-4147-A177-3AD203B41FA5}">
                          <a16:colId xmlns:a16="http://schemas.microsoft.com/office/drawing/2014/main" val="1217678808"/>
                        </a:ext>
                      </a:extLst>
                    </a:gridCol>
                    <a:gridCol w="792088">
                      <a:extLst>
                        <a:ext uri="{9D8B030D-6E8A-4147-A177-3AD203B41FA5}">
                          <a16:colId xmlns:a16="http://schemas.microsoft.com/office/drawing/2014/main" val="4259227517"/>
                        </a:ext>
                      </a:extLst>
                    </a:gridCol>
                    <a:gridCol w="853552">
                      <a:extLst>
                        <a:ext uri="{9D8B030D-6E8A-4147-A177-3AD203B41FA5}">
                          <a16:colId xmlns:a16="http://schemas.microsoft.com/office/drawing/2014/main" val="350350472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GB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GB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GB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GB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3548772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5393369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6326743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5143688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7" name="Table 26">
                <a:extLst>
                  <a:ext uri="{FF2B5EF4-FFF2-40B4-BE49-F238E27FC236}">
                    <a16:creationId xmlns:a16="http://schemas.microsoft.com/office/drawing/2014/main" id="{734CE652-EB03-4135-B147-B4022F0B846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5723417"/>
                  </p:ext>
                </p:extLst>
              </p:nvPr>
            </p:nvGraphicFramePr>
            <p:xfrm>
              <a:off x="772363" y="4725144"/>
              <a:ext cx="3702740" cy="1483360"/>
            </p:xfrm>
            <a:graphic>
              <a:graphicData uri="http://schemas.openxmlformats.org/drawingml/2006/table">
                <a:tbl>
                  <a:tblPr firstRow="1" firstCol="1" bandRow="1">
                    <a:tableStyleId>{00A15C55-8517-42AA-B614-E9B94910E393}</a:tableStyleId>
                  </a:tblPr>
                  <a:tblGrid>
                    <a:gridCol w="1425766">
                      <a:extLst>
                        <a:ext uri="{9D8B030D-6E8A-4147-A177-3AD203B41FA5}">
                          <a16:colId xmlns:a16="http://schemas.microsoft.com/office/drawing/2014/main" val="3042625732"/>
                        </a:ext>
                      </a:extLst>
                    </a:gridCol>
                    <a:gridCol w="631334">
                      <a:extLst>
                        <a:ext uri="{9D8B030D-6E8A-4147-A177-3AD203B41FA5}">
                          <a16:colId xmlns:a16="http://schemas.microsoft.com/office/drawing/2014/main" val="1217678808"/>
                        </a:ext>
                      </a:extLst>
                    </a:gridCol>
                    <a:gridCol w="792088">
                      <a:extLst>
                        <a:ext uri="{9D8B030D-6E8A-4147-A177-3AD203B41FA5}">
                          <a16:colId xmlns:a16="http://schemas.microsoft.com/office/drawing/2014/main" val="4259227517"/>
                        </a:ext>
                      </a:extLst>
                    </a:gridCol>
                    <a:gridCol w="853552">
                      <a:extLst>
                        <a:ext uri="{9D8B030D-6E8A-4147-A177-3AD203B41FA5}">
                          <a16:colId xmlns:a16="http://schemas.microsoft.com/office/drawing/2014/main" val="350350472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427" t="-1639" r="-161966" b="-3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225962" t="-1639" r="-264423" b="-3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258779" t="-1639" r="-109924" b="-3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335714" t="-1639" r="-2857" b="-3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3548772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427" t="-101639" r="-161966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225962" t="-101639" r="-264423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258779" t="-101639" r="-109924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335714" t="-101639" r="-2857" b="-2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5393369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427" t="-201639" r="-161966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225962" t="-201639" r="-264423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258779" t="-201639" r="-109924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335714" t="-201639" r="-2857" b="-1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6326743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427" t="-301639" r="-161966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225962" t="-301639" r="-264423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258779" t="-301639" r="-109924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335714" t="-301639" r="-2857" b="-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5143688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9" name="Table 28">
                <a:extLst>
                  <a:ext uri="{FF2B5EF4-FFF2-40B4-BE49-F238E27FC236}">
                    <a16:creationId xmlns:a16="http://schemas.microsoft.com/office/drawing/2014/main" id="{D0C78CDB-8F3F-40FE-9097-8DB1484FAB1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86710468"/>
                  </p:ext>
                </p:extLst>
              </p:nvPr>
            </p:nvGraphicFramePr>
            <p:xfrm>
              <a:off x="5566827" y="4650830"/>
              <a:ext cx="2529584" cy="977646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670624">
                      <a:extLst>
                        <a:ext uri="{9D8B030D-6E8A-4147-A177-3AD203B41FA5}">
                          <a16:colId xmlns:a16="http://schemas.microsoft.com/office/drawing/2014/main" val="1743638361"/>
                        </a:ext>
                      </a:extLst>
                    </a:gridCol>
                    <a:gridCol w="371792">
                      <a:extLst>
                        <a:ext uri="{9D8B030D-6E8A-4147-A177-3AD203B41FA5}">
                          <a16:colId xmlns:a16="http://schemas.microsoft.com/office/drawing/2014/main" val="865583257"/>
                        </a:ext>
                      </a:extLst>
                    </a:gridCol>
                    <a:gridCol w="371792">
                      <a:extLst>
                        <a:ext uri="{9D8B030D-6E8A-4147-A177-3AD203B41FA5}">
                          <a16:colId xmlns:a16="http://schemas.microsoft.com/office/drawing/2014/main" val="2012113966"/>
                        </a:ext>
                      </a:extLst>
                    </a:gridCol>
                    <a:gridCol w="371792">
                      <a:extLst>
                        <a:ext uri="{9D8B030D-6E8A-4147-A177-3AD203B41FA5}">
                          <a16:colId xmlns:a16="http://schemas.microsoft.com/office/drawing/2014/main" val="790451749"/>
                        </a:ext>
                      </a:extLst>
                    </a:gridCol>
                    <a:gridCol w="371792">
                      <a:extLst>
                        <a:ext uri="{9D8B030D-6E8A-4147-A177-3AD203B41FA5}">
                          <a16:colId xmlns:a16="http://schemas.microsoft.com/office/drawing/2014/main" val="116061189"/>
                        </a:ext>
                      </a:extLst>
                    </a:gridCol>
                    <a:gridCol w="371792">
                      <a:extLst>
                        <a:ext uri="{9D8B030D-6E8A-4147-A177-3AD203B41FA5}">
                          <a16:colId xmlns:a16="http://schemas.microsoft.com/office/drawing/2014/main" val="47842036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𝟔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7131994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0879434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9" name="Table 28">
                <a:extLst>
                  <a:ext uri="{FF2B5EF4-FFF2-40B4-BE49-F238E27FC236}">
                    <a16:creationId xmlns:a16="http://schemas.microsoft.com/office/drawing/2014/main" id="{D0C78CDB-8F3F-40FE-9097-8DB1484FAB1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86710468"/>
                  </p:ext>
                </p:extLst>
              </p:nvPr>
            </p:nvGraphicFramePr>
            <p:xfrm>
              <a:off x="5566827" y="4650830"/>
              <a:ext cx="2529584" cy="977646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670624">
                      <a:extLst>
                        <a:ext uri="{9D8B030D-6E8A-4147-A177-3AD203B41FA5}">
                          <a16:colId xmlns:a16="http://schemas.microsoft.com/office/drawing/2014/main" val="1743638361"/>
                        </a:ext>
                      </a:extLst>
                    </a:gridCol>
                    <a:gridCol w="371792">
                      <a:extLst>
                        <a:ext uri="{9D8B030D-6E8A-4147-A177-3AD203B41FA5}">
                          <a16:colId xmlns:a16="http://schemas.microsoft.com/office/drawing/2014/main" val="865583257"/>
                        </a:ext>
                      </a:extLst>
                    </a:gridCol>
                    <a:gridCol w="371792">
                      <a:extLst>
                        <a:ext uri="{9D8B030D-6E8A-4147-A177-3AD203B41FA5}">
                          <a16:colId xmlns:a16="http://schemas.microsoft.com/office/drawing/2014/main" val="2012113966"/>
                        </a:ext>
                      </a:extLst>
                    </a:gridCol>
                    <a:gridCol w="371792">
                      <a:extLst>
                        <a:ext uri="{9D8B030D-6E8A-4147-A177-3AD203B41FA5}">
                          <a16:colId xmlns:a16="http://schemas.microsoft.com/office/drawing/2014/main" val="790451749"/>
                        </a:ext>
                      </a:extLst>
                    </a:gridCol>
                    <a:gridCol w="371792">
                      <a:extLst>
                        <a:ext uri="{9D8B030D-6E8A-4147-A177-3AD203B41FA5}">
                          <a16:colId xmlns:a16="http://schemas.microsoft.com/office/drawing/2014/main" val="116061189"/>
                        </a:ext>
                      </a:extLst>
                    </a:gridCol>
                    <a:gridCol w="371792">
                      <a:extLst>
                        <a:ext uri="{9D8B030D-6E8A-4147-A177-3AD203B41FA5}">
                          <a16:colId xmlns:a16="http://schemas.microsoft.com/office/drawing/2014/main" val="47842036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909" t="-1639" r="-281818" b="-168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81967" t="-1639" r="-408197" b="-168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277419" t="-1639" r="-301613" b="-168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83607" t="-1639" r="-206557" b="-168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483607" t="-1639" r="-106557" b="-168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583607" t="-1639" r="-6557" b="-1688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71319948"/>
                      </a:ext>
                    </a:extLst>
                  </a:tr>
                  <a:tr h="6068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909" t="-61386" r="-281818" b="-19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81967" t="-61386" r="-408197" b="-19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277419" t="-61386" r="-301613" b="-19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83607" t="-61386" r="-206557" b="-19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483607" t="-61386" r="-106557" b="-19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583607" t="-61386" r="-6557" b="-198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0879434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0" name="Arrow: Right 29">
            <a:extLst>
              <a:ext uri="{FF2B5EF4-FFF2-40B4-BE49-F238E27FC236}">
                <a16:creationId xmlns:a16="http://schemas.microsoft.com/office/drawing/2014/main" id="{9A41D3F4-0F6C-478A-9219-D250D8252602}"/>
              </a:ext>
            </a:extLst>
          </p:cNvPr>
          <p:cNvSpPr/>
          <p:nvPr/>
        </p:nvSpPr>
        <p:spPr>
          <a:xfrm>
            <a:off x="4271053" y="5466824"/>
            <a:ext cx="1194229" cy="194424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0ABF91D-80EB-4B5E-9A7D-56FFE2E5CB8A}"/>
                  </a:ext>
                </a:extLst>
              </p:cNvPr>
              <p:cNvSpPr txBox="1"/>
              <p:nvPr/>
            </p:nvSpPr>
            <p:spPr>
              <a:xfrm>
                <a:off x="348283" y="3968105"/>
                <a:ext cx="67687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Then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dirty="0"/>
                  <a:t> would represent the distribution of adding each possible outcome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 with each possible outcome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b="0" i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0ABF91D-80EB-4B5E-9A7D-56FFE2E5CB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283" y="3968105"/>
                <a:ext cx="6768752" cy="646331"/>
              </a:xfrm>
              <a:prstGeom prst="rect">
                <a:avLst/>
              </a:prstGeom>
              <a:blipFill>
                <a:blip r:embed="rId7"/>
                <a:stretch>
                  <a:fillRect l="-721" t="-5660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3644498-E83A-4B9F-A032-1EE8CA1A5567}"/>
                  </a:ext>
                </a:extLst>
              </p:cNvPr>
              <p:cNvSpPr txBox="1"/>
              <p:nvPr/>
            </p:nvSpPr>
            <p:spPr>
              <a:xfrm>
                <a:off x="1316782" y="6230069"/>
                <a:ext cx="2448272" cy="6131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Each combined outcome has a probability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endParaRPr lang="en-GB" sz="14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3644498-E83A-4B9F-A032-1EE8CA1A55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6782" y="6230069"/>
                <a:ext cx="2448272" cy="613117"/>
              </a:xfrm>
              <a:prstGeom prst="rect">
                <a:avLst/>
              </a:prstGeom>
              <a:blipFill>
                <a:blip r:embed="rId8"/>
                <a:stretch>
                  <a:fillRect l="-746" t="-1980" b="-19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2CF69E5-40AF-451F-83B8-B618F5169F5A}"/>
              </a:ext>
            </a:extLst>
          </p:cNvPr>
          <p:cNvCxnSpPr/>
          <p:nvPr/>
        </p:nvCxnSpPr>
        <p:spPr>
          <a:xfrm>
            <a:off x="6098361" y="6597352"/>
            <a:ext cx="164199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790068D-13F1-4E5C-9369-733348E4EDFC}"/>
              </a:ext>
            </a:extLst>
          </p:cNvPr>
          <p:cNvCxnSpPr>
            <a:cxnSpLocks/>
          </p:cNvCxnSpPr>
          <p:nvPr/>
        </p:nvCxnSpPr>
        <p:spPr>
          <a:xfrm flipV="1">
            <a:off x="6098361" y="5733256"/>
            <a:ext cx="0" cy="8640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D864543-4849-4AD5-A538-BEABD57392F0}"/>
              </a:ext>
            </a:extLst>
          </p:cNvPr>
          <p:cNvCxnSpPr>
            <a:cxnSpLocks/>
          </p:cNvCxnSpPr>
          <p:nvPr/>
        </p:nvCxnSpPr>
        <p:spPr>
          <a:xfrm flipV="1">
            <a:off x="6396393" y="6381328"/>
            <a:ext cx="0" cy="21602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422F070-C962-4514-97AF-EC6A5FCAEF8E}"/>
              </a:ext>
            </a:extLst>
          </p:cNvPr>
          <p:cNvCxnSpPr>
            <a:cxnSpLocks/>
          </p:cNvCxnSpPr>
          <p:nvPr/>
        </p:nvCxnSpPr>
        <p:spPr>
          <a:xfrm flipH="1" flipV="1">
            <a:off x="6588120" y="6208504"/>
            <a:ext cx="355" cy="38884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33EA6F56-CA6B-4B0C-AF91-080302D0A6AC}"/>
              </a:ext>
            </a:extLst>
          </p:cNvPr>
          <p:cNvCxnSpPr>
            <a:cxnSpLocks/>
          </p:cNvCxnSpPr>
          <p:nvPr/>
        </p:nvCxnSpPr>
        <p:spPr>
          <a:xfrm flipH="1" flipV="1">
            <a:off x="6776665" y="6017324"/>
            <a:ext cx="357" cy="57484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336F184-3708-4A30-87F4-0E24D082A4A4}"/>
              </a:ext>
            </a:extLst>
          </p:cNvPr>
          <p:cNvCxnSpPr>
            <a:cxnSpLocks/>
          </p:cNvCxnSpPr>
          <p:nvPr/>
        </p:nvCxnSpPr>
        <p:spPr>
          <a:xfrm flipH="1" flipV="1">
            <a:off x="6974636" y="6212992"/>
            <a:ext cx="355" cy="38884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CD48155B-5976-48EC-9BB1-1B388967CCDB}"/>
              </a:ext>
            </a:extLst>
          </p:cNvPr>
          <p:cNvCxnSpPr>
            <a:cxnSpLocks/>
          </p:cNvCxnSpPr>
          <p:nvPr/>
        </p:nvCxnSpPr>
        <p:spPr>
          <a:xfrm flipV="1">
            <a:off x="7188101" y="6379380"/>
            <a:ext cx="0" cy="21602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FB2EB224-C5ED-4B76-A786-8C3491083B4B}"/>
                  </a:ext>
                </a:extLst>
              </p:cNvPr>
              <p:cNvSpPr txBox="1"/>
              <p:nvPr/>
            </p:nvSpPr>
            <p:spPr>
              <a:xfrm>
                <a:off x="5645057" y="5669756"/>
                <a:ext cx="35805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FB2EB224-C5ED-4B76-A786-8C3491083B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5057" y="5669756"/>
                <a:ext cx="358053" cy="276999"/>
              </a:xfrm>
              <a:prstGeom prst="rect">
                <a:avLst/>
              </a:prstGeom>
              <a:blipFill>
                <a:blip r:embed="rId9"/>
                <a:stretch>
                  <a:fillRect r="-30508" b="-65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C547CBD3-6C9E-4D81-B70B-6DFD9D86761B}"/>
                  </a:ext>
                </a:extLst>
              </p:cNvPr>
              <p:cNvSpPr txBox="1"/>
              <p:nvPr/>
            </p:nvSpPr>
            <p:spPr>
              <a:xfrm>
                <a:off x="7693005" y="6428267"/>
                <a:ext cx="21909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C547CBD3-6C9E-4D81-B70B-6DFD9D8676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3005" y="6428267"/>
                <a:ext cx="219096" cy="276999"/>
              </a:xfrm>
              <a:prstGeom prst="rect">
                <a:avLst/>
              </a:prstGeom>
              <a:blipFill>
                <a:blip r:embed="rId10"/>
                <a:stretch>
                  <a:fillRect r="-55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6CA7D77-C037-47B8-A706-45DDFBC4D18C}"/>
                  </a:ext>
                </a:extLst>
              </p:cNvPr>
              <p:cNvSpPr txBox="1"/>
              <p:nvPr/>
            </p:nvSpPr>
            <p:spPr>
              <a:xfrm>
                <a:off x="6181390" y="6587884"/>
                <a:ext cx="14149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  2   3   4    5    6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6CA7D77-C037-47B8-A706-45DDFBC4D1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1390" y="6587884"/>
                <a:ext cx="1414945" cy="27699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TextBox 50">
            <a:extLst>
              <a:ext uri="{FF2B5EF4-FFF2-40B4-BE49-F238E27FC236}">
                <a16:creationId xmlns:a16="http://schemas.microsoft.com/office/drawing/2014/main" id="{9AA9BEC7-455D-403E-A9E8-249C3065BB9A}"/>
              </a:ext>
            </a:extLst>
          </p:cNvPr>
          <p:cNvSpPr txBox="1"/>
          <p:nvPr/>
        </p:nvSpPr>
        <p:spPr>
          <a:xfrm>
            <a:off x="7320106" y="5700489"/>
            <a:ext cx="16810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Already, the shape of the distribution is vaguely resembling a well-known distribution…</a:t>
            </a:r>
          </a:p>
        </p:txBody>
      </p:sp>
    </p:spTree>
    <p:extLst>
      <p:ext uri="{BB962C8B-B14F-4D97-AF65-F5344CB8AC3E}">
        <p14:creationId xmlns:p14="http://schemas.microsoft.com/office/powerpoint/2010/main" val="624549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  <p:bldP spid="32" grpId="0"/>
      <p:bldP spid="48" grpId="0"/>
      <p:bldP spid="49" grpId="0"/>
      <p:bldP spid="50" grpId="0"/>
      <p:bldP spid="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9C0FD88-4C8C-45AC-8C07-51044CE1FC9A}"/>
              </a:ext>
            </a:extLst>
          </p:cNvPr>
          <p:cNvGrpSpPr/>
          <p:nvPr/>
        </p:nvGrpSpPr>
        <p:grpSpPr>
          <a:xfrm>
            <a:off x="0" y="0"/>
            <a:ext cx="9144000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D509CD53-E1B1-4ED2-A8A7-3A319385BFE9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Adding Random Variables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C57D10CB-6F2F-4264-A48D-02D42A6122B1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4DDFE7A-B96F-4F17-AC65-A5BC6222123D}"/>
              </a:ext>
            </a:extLst>
          </p:cNvPr>
          <p:cNvGrpSpPr/>
          <p:nvPr/>
        </p:nvGrpSpPr>
        <p:grpSpPr>
          <a:xfrm>
            <a:off x="1745996" y="835457"/>
            <a:ext cx="1562472" cy="1083385"/>
            <a:chOff x="993304" y="1769551"/>
            <a:chExt cx="1905000" cy="1440160"/>
          </a:xfrm>
        </p:grpSpPr>
        <p:sp>
          <p:nvSpPr>
            <p:cNvPr id="6" name="Can 5">
              <a:extLst>
                <a:ext uri="{FF2B5EF4-FFF2-40B4-BE49-F238E27FC236}">
                  <a16:creationId xmlns:a16="http://schemas.microsoft.com/office/drawing/2014/main" id="{AD17551E-82AC-4589-810F-408946179BFE}"/>
                </a:ext>
              </a:extLst>
            </p:cNvPr>
            <p:cNvSpPr/>
            <p:nvPr/>
          </p:nvSpPr>
          <p:spPr>
            <a:xfrm>
              <a:off x="1945804" y="2866315"/>
              <a:ext cx="152586" cy="343396"/>
            </a:xfrm>
            <a:prstGeom prst="can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21F796F4-F0FF-426C-86EB-B16742FDC97E}"/>
                </a:ext>
              </a:extLst>
            </p:cNvPr>
            <p:cNvSpPr/>
            <p:nvPr/>
          </p:nvSpPr>
          <p:spPr>
            <a:xfrm>
              <a:off x="1006004" y="2037119"/>
              <a:ext cx="1028700" cy="762000"/>
            </a:xfrm>
            <a:custGeom>
              <a:avLst/>
              <a:gdLst>
                <a:gd name="connsiteX0" fmla="*/ 0 w 1028700"/>
                <a:gd name="connsiteY0" fmla="*/ 762000 h 762000"/>
                <a:gd name="connsiteX1" fmla="*/ 901700 w 1028700"/>
                <a:gd name="connsiteY1" fmla="*/ 0 h 762000"/>
                <a:gd name="connsiteX2" fmla="*/ 1028700 w 1028700"/>
                <a:gd name="connsiteY2" fmla="*/ 762000 h 762000"/>
                <a:gd name="connsiteX3" fmla="*/ 0 w 1028700"/>
                <a:gd name="connsiteY3" fmla="*/ 7620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8700" h="762000">
                  <a:moveTo>
                    <a:pt x="0" y="762000"/>
                  </a:moveTo>
                  <a:lnTo>
                    <a:pt x="901700" y="0"/>
                  </a:lnTo>
                  <a:lnTo>
                    <a:pt x="1028700" y="762000"/>
                  </a:lnTo>
                  <a:lnTo>
                    <a:pt x="0" y="76200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2333151-0DD1-4934-8C8E-3D1CC8705129}"/>
                </a:ext>
              </a:extLst>
            </p:cNvPr>
            <p:cNvSpPr/>
            <p:nvPr/>
          </p:nvSpPr>
          <p:spPr>
            <a:xfrm>
              <a:off x="1907704" y="2037119"/>
              <a:ext cx="977900" cy="1054100"/>
            </a:xfrm>
            <a:custGeom>
              <a:avLst/>
              <a:gdLst>
                <a:gd name="connsiteX0" fmla="*/ 0 w 901700"/>
                <a:gd name="connsiteY0" fmla="*/ 0 h 1257300"/>
                <a:gd name="connsiteX1" fmla="*/ 114300 w 901700"/>
                <a:gd name="connsiteY1" fmla="*/ 762000 h 1257300"/>
                <a:gd name="connsiteX2" fmla="*/ 901700 w 901700"/>
                <a:gd name="connsiteY2" fmla="*/ 1257300 h 1257300"/>
                <a:gd name="connsiteX3" fmla="*/ 0 w 901700"/>
                <a:gd name="connsiteY3" fmla="*/ 0 h 1257300"/>
                <a:gd name="connsiteX0" fmla="*/ 0 w 977900"/>
                <a:gd name="connsiteY0" fmla="*/ 0 h 1054100"/>
                <a:gd name="connsiteX1" fmla="*/ 114300 w 977900"/>
                <a:gd name="connsiteY1" fmla="*/ 762000 h 1054100"/>
                <a:gd name="connsiteX2" fmla="*/ 977900 w 977900"/>
                <a:gd name="connsiteY2" fmla="*/ 1054100 h 1054100"/>
                <a:gd name="connsiteX3" fmla="*/ 0 w 977900"/>
                <a:gd name="connsiteY3" fmla="*/ 0 h 105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900" h="1054100">
                  <a:moveTo>
                    <a:pt x="0" y="0"/>
                  </a:moveTo>
                  <a:lnTo>
                    <a:pt x="114300" y="762000"/>
                  </a:lnTo>
                  <a:lnTo>
                    <a:pt x="977900" y="10541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1E98D2A9-C41F-4B99-9FB8-BA8EC90ADDB4}"/>
                </a:ext>
              </a:extLst>
            </p:cNvPr>
            <p:cNvSpPr/>
            <p:nvPr/>
          </p:nvSpPr>
          <p:spPr>
            <a:xfrm>
              <a:off x="993304" y="2659419"/>
              <a:ext cx="1905000" cy="431800"/>
            </a:xfrm>
            <a:custGeom>
              <a:avLst/>
              <a:gdLst>
                <a:gd name="connsiteX0" fmla="*/ 0 w 1803400"/>
                <a:gd name="connsiteY0" fmla="*/ 0 h 508000"/>
                <a:gd name="connsiteX1" fmla="*/ 1803400 w 1803400"/>
                <a:gd name="connsiteY1" fmla="*/ 508000 h 508000"/>
                <a:gd name="connsiteX2" fmla="*/ 1016000 w 1803400"/>
                <a:gd name="connsiteY2" fmla="*/ 0 h 508000"/>
                <a:gd name="connsiteX3" fmla="*/ 0 w 1803400"/>
                <a:gd name="connsiteY3" fmla="*/ 0 h 508000"/>
                <a:gd name="connsiteX0" fmla="*/ 0 w 1905000"/>
                <a:gd name="connsiteY0" fmla="*/ 0 h 292100"/>
                <a:gd name="connsiteX1" fmla="*/ 1905000 w 1905000"/>
                <a:gd name="connsiteY1" fmla="*/ 292100 h 292100"/>
                <a:gd name="connsiteX2" fmla="*/ 1016000 w 1905000"/>
                <a:gd name="connsiteY2" fmla="*/ 0 h 292100"/>
                <a:gd name="connsiteX3" fmla="*/ 0 w 1905000"/>
                <a:gd name="connsiteY3" fmla="*/ 0 h 292100"/>
                <a:gd name="connsiteX0" fmla="*/ 0 w 1905000"/>
                <a:gd name="connsiteY0" fmla="*/ 139700 h 431800"/>
                <a:gd name="connsiteX1" fmla="*/ 1905000 w 1905000"/>
                <a:gd name="connsiteY1" fmla="*/ 431800 h 431800"/>
                <a:gd name="connsiteX2" fmla="*/ 977900 w 1905000"/>
                <a:gd name="connsiteY2" fmla="*/ 0 h 431800"/>
                <a:gd name="connsiteX3" fmla="*/ 0 w 1905000"/>
                <a:gd name="connsiteY3" fmla="*/ 139700 h 43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0" h="431800">
                  <a:moveTo>
                    <a:pt x="0" y="139700"/>
                  </a:moveTo>
                  <a:lnTo>
                    <a:pt x="1905000" y="431800"/>
                  </a:lnTo>
                  <a:lnTo>
                    <a:pt x="977900" y="0"/>
                  </a:lnTo>
                  <a:lnTo>
                    <a:pt x="0" y="139700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Can 9">
              <a:extLst>
                <a:ext uri="{FF2B5EF4-FFF2-40B4-BE49-F238E27FC236}">
                  <a16:creationId xmlns:a16="http://schemas.microsoft.com/office/drawing/2014/main" id="{A2EDDAFC-442C-449F-B74B-723C1FF1AB08}"/>
                </a:ext>
              </a:extLst>
            </p:cNvPr>
            <p:cNvSpPr/>
            <p:nvPr/>
          </p:nvSpPr>
          <p:spPr>
            <a:xfrm>
              <a:off x="1945618" y="1769551"/>
              <a:ext cx="152772" cy="909816"/>
            </a:xfrm>
            <a:prstGeom prst="can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ECE1383-D7D0-4C83-B91D-39F35B5E2C6F}"/>
                </a:ext>
              </a:extLst>
            </p:cNvPr>
            <p:cNvSpPr txBox="1"/>
            <p:nvPr/>
          </p:nvSpPr>
          <p:spPr>
            <a:xfrm rot="19103478">
              <a:off x="1547663" y="2192329"/>
              <a:ext cx="360040" cy="490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72E635A-E047-4585-A363-ABD59518AFBC}"/>
                </a:ext>
              </a:extLst>
            </p:cNvPr>
            <p:cNvSpPr txBox="1"/>
            <p:nvPr/>
          </p:nvSpPr>
          <p:spPr>
            <a:xfrm rot="3777335">
              <a:off x="2079314" y="2357221"/>
              <a:ext cx="360040" cy="450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5996F80-7692-4163-869D-C0FA0357CF80}"/>
                </a:ext>
              </a:extLst>
            </p:cNvPr>
            <p:cNvSpPr txBox="1"/>
            <p:nvPr/>
          </p:nvSpPr>
          <p:spPr>
            <a:xfrm rot="11307297">
              <a:off x="1788883" y="2576832"/>
              <a:ext cx="360040" cy="490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58624B8-BDFC-4C19-84F4-4543426C5FF9}"/>
              </a:ext>
            </a:extLst>
          </p:cNvPr>
          <p:cNvGrpSpPr/>
          <p:nvPr/>
        </p:nvGrpSpPr>
        <p:grpSpPr>
          <a:xfrm>
            <a:off x="3491880" y="836712"/>
            <a:ext cx="1562472" cy="1083385"/>
            <a:chOff x="993304" y="1769551"/>
            <a:chExt cx="1905000" cy="1440160"/>
          </a:xfrm>
        </p:grpSpPr>
        <p:sp>
          <p:nvSpPr>
            <p:cNvPr id="15" name="Can 5">
              <a:extLst>
                <a:ext uri="{FF2B5EF4-FFF2-40B4-BE49-F238E27FC236}">
                  <a16:creationId xmlns:a16="http://schemas.microsoft.com/office/drawing/2014/main" id="{AB93BEE5-5E21-404F-A23E-C6095AA5FBF9}"/>
                </a:ext>
              </a:extLst>
            </p:cNvPr>
            <p:cNvSpPr/>
            <p:nvPr/>
          </p:nvSpPr>
          <p:spPr>
            <a:xfrm>
              <a:off x="1945804" y="2866315"/>
              <a:ext cx="152586" cy="343396"/>
            </a:xfrm>
            <a:prstGeom prst="can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0791C810-DC0A-4F35-9877-59EE2A4A348B}"/>
                </a:ext>
              </a:extLst>
            </p:cNvPr>
            <p:cNvSpPr/>
            <p:nvPr/>
          </p:nvSpPr>
          <p:spPr>
            <a:xfrm>
              <a:off x="1006004" y="2037119"/>
              <a:ext cx="1028700" cy="762000"/>
            </a:xfrm>
            <a:custGeom>
              <a:avLst/>
              <a:gdLst>
                <a:gd name="connsiteX0" fmla="*/ 0 w 1028700"/>
                <a:gd name="connsiteY0" fmla="*/ 762000 h 762000"/>
                <a:gd name="connsiteX1" fmla="*/ 901700 w 1028700"/>
                <a:gd name="connsiteY1" fmla="*/ 0 h 762000"/>
                <a:gd name="connsiteX2" fmla="*/ 1028700 w 1028700"/>
                <a:gd name="connsiteY2" fmla="*/ 762000 h 762000"/>
                <a:gd name="connsiteX3" fmla="*/ 0 w 1028700"/>
                <a:gd name="connsiteY3" fmla="*/ 7620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8700" h="762000">
                  <a:moveTo>
                    <a:pt x="0" y="762000"/>
                  </a:moveTo>
                  <a:lnTo>
                    <a:pt x="901700" y="0"/>
                  </a:lnTo>
                  <a:lnTo>
                    <a:pt x="1028700" y="762000"/>
                  </a:lnTo>
                  <a:lnTo>
                    <a:pt x="0" y="76200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A082E610-E080-448D-BDA7-CCA2FB14A8B1}"/>
                </a:ext>
              </a:extLst>
            </p:cNvPr>
            <p:cNvSpPr/>
            <p:nvPr/>
          </p:nvSpPr>
          <p:spPr>
            <a:xfrm>
              <a:off x="1907704" y="2037119"/>
              <a:ext cx="977900" cy="1054100"/>
            </a:xfrm>
            <a:custGeom>
              <a:avLst/>
              <a:gdLst>
                <a:gd name="connsiteX0" fmla="*/ 0 w 901700"/>
                <a:gd name="connsiteY0" fmla="*/ 0 h 1257300"/>
                <a:gd name="connsiteX1" fmla="*/ 114300 w 901700"/>
                <a:gd name="connsiteY1" fmla="*/ 762000 h 1257300"/>
                <a:gd name="connsiteX2" fmla="*/ 901700 w 901700"/>
                <a:gd name="connsiteY2" fmla="*/ 1257300 h 1257300"/>
                <a:gd name="connsiteX3" fmla="*/ 0 w 901700"/>
                <a:gd name="connsiteY3" fmla="*/ 0 h 1257300"/>
                <a:gd name="connsiteX0" fmla="*/ 0 w 977900"/>
                <a:gd name="connsiteY0" fmla="*/ 0 h 1054100"/>
                <a:gd name="connsiteX1" fmla="*/ 114300 w 977900"/>
                <a:gd name="connsiteY1" fmla="*/ 762000 h 1054100"/>
                <a:gd name="connsiteX2" fmla="*/ 977900 w 977900"/>
                <a:gd name="connsiteY2" fmla="*/ 1054100 h 1054100"/>
                <a:gd name="connsiteX3" fmla="*/ 0 w 977900"/>
                <a:gd name="connsiteY3" fmla="*/ 0 h 105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900" h="1054100">
                  <a:moveTo>
                    <a:pt x="0" y="0"/>
                  </a:moveTo>
                  <a:lnTo>
                    <a:pt x="114300" y="762000"/>
                  </a:lnTo>
                  <a:lnTo>
                    <a:pt x="977900" y="10541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9C17F329-9058-44EA-96A3-03C74B086FB3}"/>
                </a:ext>
              </a:extLst>
            </p:cNvPr>
            <p:cNvSpPr/>
            <p:nvPr/>
          </p:nvSpPr>
          <p:spPr>
            <a:xfrm>
              <a:off x="993304" y="2659419"/>
              <a:ext cx="1905000" cy="431800"/>
            </a:xfrm>
            <a:custGeom>
              <a:avLst/>
              <a:gdLst>
                <a:gd name="connsiteX0" fmla="*/ 0 w 1803400"/>
                <a:gd name="connsiteY0" fmla="*/ 0 h 508000"/>
                <a:gd name="connsiteX1" fmla="*/ 1803400 w 1803400"/>
                <a:gd name="connsiteY1" fmla="*/ 508000 h 508000"/>
                <a:gd name="connsiteX2" fmla="*/ 1016000 w 1803400"/>
                <a:gd name="connsiteY2" fmla="*/ 0 h 508000"/>
                <a:gd name="connsiteX3" fmla="*/ 0 w 1803400"/>
                <a:gd name="connsiteY3" fmla="*/ 0 h 508000"/>
                <a:gd name="connsiteX0" fmla="*/ 0 w 1905000"/>
                <a:gd name="connsiteY0" fmla="*/ 0 h 292100"/>
                <a:gd name="connsiteX1" fmla="*/ 1905000 w 1905000"/>
                <a:gd name="connsiteY1" fmla="*/ 292100 h 292100"/>
                <a:gd name="connsiteX2" fmla="*/ 1016000 w 1905000"/>
                <a:gd name="connsiteY2" fmla="*/ 0 h 292100"/>
                <a:gd name="connsiteX3" fmla="*/ 0 w 1905000"/>
                <a:gd name="connsiteY3" fmla="*/ 0 h 292100"/>
                <a:gd name="connsiteX0" fmla="*/ 0 w 1905000"/>
                <a:gd name="connsiteY0" fmla="*/ 139700 h 431800"/>
                <a:gd name="connsiteX1" fmla="*/ 1905000 w 1905000"/>
                <a:gd name="connsiteY1" fmla="*/ 431800 h 431800"/>
                <a:gd name="connsiteX2" fmla="*/ 977900 w 1905000"/>
                <a:gd name="connsiteY2" fmla="*/ 0 h 431800"/>
                <a:gd name="connsiteX3" fmla="*/ 0 w 1905000"/>
                <a:gd name="connsiteY3" fmla="*/ 139700 h 43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0" h="431800">
                  <a:moveTo>
                    <a:pt x="0" y="139700"/>
                  </a:moveTo>
                  <a:lnTo>
                    <a:pt x="1905000" y="431800"/>
                  </a:lnTo>
                  <a:lnTo>
                    <a:pt x="977900" y="0"/>
                  </a:lnTo>
                  <a:lnTo>
                    <a:pt x="0" y="139700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Can 9">
              <a:extLst>
                <a:ext uri="{FF2B5EF4-FFF2-40B4-BE49-F238E27FC236}">
                  <a16:creationId xmlns:a16="http://schemas.microsoft.com/office/drawing/2014/main" id="{D6EED6E4-A22D-484A-8A29-0D897A441188}"/>
                </a:ext>
              </a:extLst>
            </p:cNvPr>
            <p:cNvSpPr/>
            <p:nvPr/>
          </p:nvSpPr>
          <p:spPr>
            <a:xfrm>
              <a:off x="1945618" y="1769551"/>
              <a:ext cx="152772" cy="909816"/>
            </a:xfrm>
            <a:prstGeom prst="can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61AE4CD-DE97-4302-95A7-CB9731EE8C93}"/>
                </a:ext>
              </a:extLst>
            </p:cNvPr>
            <p:cNvSpPr txBox="1"/>
            <p:nvPr/>
          </p:nvSpPr>
          <p:spPr>
            <a:xfrm rot="19103478">
              <a:off x="1547663" y="2192329"/>
              <a:ext cx="360040" cy="490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BCE8857-EE64-483B-A182-192E5E4E324E}"/>
                </a:ext>
              </a:extLst>
            </p:cNvPr>
            <p:cNvSpPr txBox="1"/>
            <p:nvPr/>
          </p:nvSpPr>
          <p:spPr>
            <a:xfrm rot="3777335">
              <a:off x="2079314" y="2357221"/>
              <a:ext cx="360040" cy="450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D65A77E-BC4C-4162-8D0A-9BBA600F4D57}"/>
                </a:ext>
              </a:extLst>
            </p:cNvPr>
            <p:cNvSpPr txBox="1"/>
            <p:nvPr/>
          </p:nvSpPr>
          <p:spPr>
            <a:xfrm rot="11307297">
              <a:off x="1788883" y="2576832"/>
              <a:ext cx="360040" cy="490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9A1D42A-B92F-4E2B-9A7A-7AEFC87AF284}"/>
              </a:ext>
            </a:extLst>
          </p:cNvPr>
          <p:cNvGrpSpPr/>
          <p:nvPr/>
        </p:nvGrpSpPr>
        <p:grpSpPr>
          <a:xfrm>
            <a:off x="5220072" y="781661"/>
            <a:ext cx="1562472" cy="1083385"/>
            <a:chOff x="993304" y="1769551"/>
            <a:chExt cx="1905000" cy="1440160"/>
          </a:xfrm>
        </p:grpSpPr>
        <p:sp>
          <p:nvSpPr>
            <p:cNvPr id="24" name="Can 5">
              <a:extLst>
                <a:ext uri="{FF2B5EF4-FFF2-40B4-BE49-F238E27FC236}">
                  <a16:creationId xmlns:a16="http://schemas.microsoft.com/office/drawing/2014/main" id="{A0B2AD30-BB87-4B7E-AAD0-6AEC91F9DEAE}"/>
                </a:ext>
              </a:extLst>
            </p:cNvPr>
            <p:cNvSpPr/>
            <p:nvPr/>
          </p:nvSpPr>
          <p:spPr>
            <a:xfrm>
              <a:off x="1945804" y="2866315"/>
              <a:ext cx="152586" cy="343396"/>
            </a:xfrm>
            <a:prstGeom prst="can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09B84561-6DB9-487D-A5B3-538D39FDB2F5}"/>
                </a:ext>
              </a:extLst>
            </p:cNvPr>
            <p:cNvSpPr/>
            <p:nvPr/>
          </p:nvSpPr>
          <p:spPr>
            <a:xfrm>
              <a:off x="1006004" y="2037119"/>
              <a:ext cx="1028700" cy="762000"/>
            </a:xfrm>
            <a:custGeom>
              <a:avLst/>
              <a:gdLst>
                <a:gd name="connsiteX0" fmla="*/ 0 w 1028700"/>
                <a:gd name="connsiteY0" fmla="*/ 762000 h 762000"/>
                <a:gd name="connsiteX1" fmla="*/ 901700 w 1028700"/>
                <a:gd name="connsiteY1" fmla="*/ 0 h 762000"/>
                <a:gd name="connsiteX2" fmla="*/ 1028700 w 1028700"/>
                <a:gd name="connsiteY2" fmla="*/ 762000 h 762000"/>
                <a:gd name="connsiteX3" fmla="*/ 0 w 1028700"/>
                <a:gd name="connsiteY3" fmla="*/ 7620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8700" h="762000">
                  <a:moveTo>
                    <a:pt x="0" y="762000"/>
                  </a:moveTo>
                  <a:lnTo>
                    <a:pt x="901700" y="0"/>
                  </a:lnTo>
                  <a:lnTo>
                    <a:pt x="1028700" y="762000"/>
                  </a:lnTo>
                  <a:lnTo>
                    <a:pt x="0" y="76200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36119587-5034-4990-BF99-95663B41A380}"/>
                </a:ext>
              </a:extLst>
            </p:cNvPr>
            <p:cNvSpPr/>
            <p:nvPr/>
          </p:nvSpPr>
          <p:spPr>
            <a:xfrm>
              <a:off x="1907704" y="2037119"/>
              <a:ext cx="977900" cy="1054100"/>
            </a:xfrm>
            <a:custGeom>
              <a:avLst/>
              <a:gdLst>
                <a:gd name="connsiteX0" fmla="*/ 0 w 901700"/>
                <a:gd name="connsiteY0" fmla="*/ 0 h 1257300"/>
                <a:gd name="connsiteX1" fmla="*/ 114300 w 901700"/>
                <a:gd name="connsiteY1" fmla="*/ 762000 h 1257300"/>
                <a:gd name="connsiteX2" fmla="*/ 901700 w 901700"/>
                <a:gd name="connsiteY2" fmla="*/ 1257300 h 1257300"/>
                <a:gd name="connsiteX3" fmla="*/ 0 w 901700"/>
                <a:gd name="connsiteY3" fmla="*/ 0 h 1257300"/>
                <a:gd name="connsiteX0" fmla="*/ 0 w 977900"/>
                <a:gd name="connsiteY0" fmla="*/ 0 h 1054100"/>
                <a:gd name="connsiteX1" fmla="*/ 114300 w 977900"/>
                <a:gd name="connsiteY1" fmla="*/ 762000 h 1054100"/>
                <a:gd name="connsiteX2" fmla="*/ 977900 w 977900"/>
                <a:gd name="connsiteY2" fmla="*/ 1054100 h 1054100"/>
                <a:gd name="connsiteX3" fmla="*/ 0 w 977900"/>
                <a:gd name="connsiteY3" fmla="*/ 0 h 105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900" h="1054100">
                  <a:moveTo>
                    <a:pt x="0" y="0"/>
                  </a:moveTo>
                  <a:lnTo>
                    <a:pt x="114300" y="762000"/>
                  </a:lnTo>
                  <a:lnTo>
                    <a:pt x="977900" y="10541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265910FF-D319-4ED2-9865-DF4671376BA5}"/>
                </a:ext>
              </a:extLst>
            </p:cNvPr>
            <p:cNvSpPr/>
            <p:nvPr/>
          </p:nvSpPr>
          <p:spPr>
            <a:xfrm>
              <a:off x="993304" y="2659419"/>
              <a:ext cx="1905000" cy="431800"/>
            </a:xfrm>
            <a:custGeom>
              <a:avLst/>
              <a:gdLst>
                <a:gd name="connsiteX0" fmla="*/ 0 w 1803400"/>
                <a:gd name="connsiteY0" fmla="*/ 0 h 508000"/>
                <a:gd name="connsiteX1" fmla="*/ 1803400 w 1803400"/>
                <a:gd name="connsiteY1" fmla="*/ 508000 h 508000"/>
                <a:gd name="connsiteX2" fmla="*/ 1016000 w 1803400"/>
                <a:gd name="connsiteY2" fmla="*/ 0 h 508000"/>
                <a:gd name="connsiteX3" fmla="*/ 0 w 1803400"/>
                <a:gd name="connsiteY3" fmla="*/ 0 h 508000"/>
                <a:gd name="connsiteX0" fmla="*/ 0 w 1905000"/>
                <a:gd name="connsiteY0" fmla="*/ 0 h 292100"/>
                <a:gd name="connsiteX1" fmla="*/ 1905000 w 1905000"/>
                <a:gd name="connsiteY1" fmla="*/ 292100 h 292100"/>
                <a:gd name="connsiteX2" fmla="*/ 1016000 w 1905000"/>
                <a:gd name="connsiteY2" fmla="*/ 0 h 292100"/>
                <a:gd name="connsiteX3" fmla="*/ 0 w 1905000"/>
                <a:gd name="connsiteY3" fmla="*/ 0 h 292100"/>
                <a:gd name="connsiteX0" fmla="*/ 0 w 1905000"/>
                <a:gd name="connsiteY0" fmla="*/ 139700 h 431800"/>
                <a:gd name="connsiteX1" fmla="*/ 1905000 w 1905000"/>
                <a:gd name="connsiteY1" fmla="*/ 431800 h 431800"/>
                <a:gd name="connsiteX2" fmla="*/ 977900 w 1905000"/>
                <a:gd name="connsiteY2" fmla="*/ 0 h 431800"/>
                <a:gd name="connsiteX3" fmla="*/ 0 w 1905000"/>
                <a:gd name="connsiteY3" fmla="*/ 139700 h 43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0" h="431800">
                  <a:moveTo>
                    <a:pt x="0" y="139700"/>
                  </a:moveTo>
                  <a:lnTo>
                    <a:pt x="1905000" y="431800"/>
                  </a:lnTo>
                  <a:lnTo>
                    <a:pt x="977900" y="0"/>
                  </a:lnTo>
                  <a:lnTo>
                    <a:pt x="0" y="139700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Can 9">
              <a:extLst>
                <a:ext uri="{FF2B5EF4-FFF2-40B4-BE49-F238E27FC236}">
                  <a16:creationId xmlns:a16="http://schemas.microsoft.com/office/drawing/2014/main" id="{6F72CA71-6047-4BCF-88C7-B548A3767422}"/>
                </a:ext>
              </a:extLst>
            </p:cNvPr>
            <p:cNvSpPr/>
            <p:nvPr/>
          </p:nvSpPr>
          <p:spPr>
            <a:xfrm>
              <a:off x="1945618" y="1769551"/>
              <a:ext cx="152772" cy="909816"/>
            </a:xfrm>
            <a:prstGeom prst="can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3E65DA2-230B-45D3-89B3-ABE665A49E69}"/>
                </a:ext>
              </a:extLst>
            </p:cNvPr>
            <p:cNvSpPr txBox="1"/>
            <p:nvPr/>
          </p:nvSpPr>
          <p:spPr>
            <a:xfrm rot="19103478">
              <a:off x="1547663" y="2192329"/>
              <a:ext cx="360040" cy="490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AA630B5-AD89-4C82-8105-B4EF5F466280}"/>
                </a:ext>
              </a:extLst>
            </p:cNvPr>
            <p:cNvSpPr txBox="1"/>
            <p:nvPr/>
          </p:nvSpPr>
          <p:spPr>
            <a:xfrm rot="3777335">
              <a:off x="2079314" y="2357221"/>
              <a:ext cx="360040" cy="450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71369B1-158D-4810-9474-D8A591485D0D}"/>
                </a:ext>
              </a:extLst>
            </p:cNvPr>
            <p:cNvSpPr txBox="1"/>
            <p:nvPr/>
          </p:nvSpPr>
          <p:spPr>
            <a:xfrm rot="11307297">
              <a:off x="1788883" y="2576832"/>
              <a:ext cx="360040" cy="490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3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E6C6449-1F83-4FC7-955F-7249A194EC43}"/>
                  </a:ext>
                </a:extLst>
              </p:cNvPr>
              <p:cNvSpPr txBox="1"/>
              <p:nvPr/>
            </p:nvSpPr>
            <p:spPr>
              <a:xfrm>
                <a:off x="2140473" y="2065744"/>
                <a:ext cx="895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E6C6449-1F83-4FC7-955F-7249A194EC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0473" y="2065744"/>
                <a:ext cx="89513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A92B5B5-0A50-4D99-87C1-1FB8503A15F2}"/>
                  </a:ext>
                </a:extLst>
              </p:cNvPr>
              <p:cNvSpPr txBox="1"/>
              <p:nvPr/>
            </p:nvSpPr>
            <p:spPr>
              <a:xfrm>
                <a:off x="3879674" y="2079358"/>
                <a:ext cx="895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A92B5B5-0A50-4D99-87C1-1FB8503A15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9674" y="2079358"/>
                <a:ext cx="89513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5F21954D-3E13-4EE5-9BF1-BBC3270CC8DA}"/>
                  </a:ext>
                </a:extLst>
              </p:cNvPr>
              <p:cNvSpPr txBox="1"/>
              <p:nvPr/>
            </p:nvSpPr>
            <p:spPr>
              <a:xfrm>
                <a:off x="5627481" y="2059377"/>
                <a:ext cx="895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5F21954D-3E13-4EE5-9BF1-BBC3270CC8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7481" y="2059377"/>
                <a:ext cx="89513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6" name="Table 35">
                <a:extLst>
                  <a:ext uri="{FF2B5EF4-FFF2-40B4-BE49-F238E27FC236}">
                    <a16:creationId xmlns:a16="http://schemas.microsoft.com/office/drawing/2014/main" id="{7081C8E8-8E78-4108-B567-66C397CE2CD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66547041"/>
                  </p:ext>
                </p:extLst>
              </p:nvPr>
            </p:nvGraphicFramePr>
            <p:xfrm>
              <a:off x="660333" y="3062372"/>
              <a:ext cx="4112962" cy="976694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688086">
                      <a:extLst>
                        <a:ext uri="{9D8B030D-6E8A-4147-A177-3AD203B41FA5}">
                          <a16:colId xmlns:a16="http://schemas.microsoft.com/office/drawing/2014/main" val="1743638361"/>
                        </a:ext>
                      </a:extLst>
                    </a:gridCol>
                    <a:gridCol w="489268">
                      <a:extLst>
                        <a:ext uri="{9D8B030D-6E8A-4147-A177-3AD203B41FA5}">
                          <a16:colId xmlns:a16="http://schemas.microsoft.com/office/drawing/2014/main" val="865583257"/>
                        </a:ext>
                      </a:extLst>
                    </a:gridCol>
                    <a:gridCol w="489268">
                      <a:extLst>
                        <a:ext uri="{9D8B030D-6E8A-4147-A177-3AD203B41FA5}">
                          <a16:colId xmlns:a16="http://schemas.microsoft.com/office/drawing/2014/main" val="2012113966"/>
                        </a:ext>
                      </a:extLst>
                    </a:gridCol>
                    <a:gridCol w="489268">
                      <a:extLst>
                        <a:ext uri="{9D8B030D-6E8A-4147-A177-3AD203B41FA5}">
                          <a16:colId xmlns:a16="http://schemas.microsoft.com/office/drawing/2014/main" val="790451749"/>
                        </a:ext>
                      </a:extLst>
                    </a:gridCol>
                    <a:gridCol w="489268">
                      <a:extLst>
                        <a:ext uri="{9D8B030D-6E8A-4147-A177-3AD203B41FA5}">
                          <a16:colId xmlns:a16="http://schemas.microsoft.com/office/drawing/2014/main" val="116061189"/>
                        </a:ext>
                      </a:extLst>
                    </a:gridCol>
                    <a:gridCol w="489268">
                      <a:extLst>
                        <a:ext uri="{9D8B030D-6E8A-4147-A177-3AD203B41FA5}">
                          <a16:colId xmlns:a16="http://schemas.microsoft.com/office/drawing/2014/main" val="478420363"/>
                        </a:ext>
                      </a:extLst>
                    </a:gridCol>
                    <a:gridCol w="489268">
                      <a:extLst>
                        <a:ext uri="{9D8B030D-6E8A-4147-A177-3AD203B41FA5}">
                          <a16:colId xmlns:a16="http://schemas.microsoft.com/office/drawing/2014/main" val="4150281147"/>
                        </a:ext>
                      </a:extLst>
                    </a:gridCol>
                    <a:gridCol w="489268">
                      <a:extLst>
                        <a:ext uri="{9D8B030D-6E8A-4147-A177-3AD203B41FA5}">
                          <a16:colId xmlns:a16="http://schemas.microsoft.com/office/drawing/2014/main" val="312900045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𝟔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𝟕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𝟖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𝟗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7131994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27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27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27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7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27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27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27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27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0879434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36" name="Table 35">
                <a:extLst>
                  <a:ext uri="{FF2B5EF4-FFF2-40B4-BE49-F238E27FC236}">
                    <a16:creationId xmlns:a16="http://schemas.microsoft.com/office/drawing/2014/main" id="{7081C8E8-8E78-4108-B567-66C397CE2CD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66547041"/>
                  </p:ext>
                </p:extLst>
              </p:nvPr>
            </p:nvGraphicFramePr>
            <p:xfrm>
              <a:off x="660333" y="3062372"/>
              <a:ext cx="4112962" cy="976694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688086">
                      <a:extLst>
                        <a:ext uri="{9D8B030D-6E8A-4147-A177-3AD203B41FA5}">
                          <a16:colId xmlns:a16="http://schemas.microsoft.com/office/drawing/2014/main" val="1743638361"/>
                        </a:ext>
                      </a:extLst>
                    </a:gridCol>
                    <a:gridCol w="489268">
                      <a:extLst>
                        <a:ext uri="{9D8B030D-6E8A-4147-A177-3AD203B41FA5}">
                          <a16:colId xmlns:a16="http://schemas.microsoft.com/office/drawing/2014/main" val="865583257"/>
                        </a:ext>
                      </a:extLst>
                    </a:gridCol>
                    <a:gridCol w="489268">
                      <a:extLst>
                        <a:ext uri="{9D8B030D-6E8A-4147-A177-3AD203B41FA5}">
                          <a16:colId xmlns:a16="http://schemas.microsoft.com/office/drawing/2014/main" val="2012113966"/>
                        </a:ext>
                      </a:extLst>
                    </a:gridCol>
                    <a:gridCol w="489268">
                      <a:extLst>
                        <a:ext uri="{9D8B030D-6E8A-4147-A177-3AD203B41FA5}">
                          <a16:colId xmlns:a16="http://schemas.microsoft.com/office/drawing/2014/main" val="790451749"/>
                        </a:ext>
                      </a:extLst>
                    </a:gridCol>
                    <a:gridCol w="489268">
                      <a:extLst>
                        <a:ext uri="{9D8B030D-6E8A-4147-A177-3AD203B41FA5}">
                          <a16:colId xmlns:a16="http://schemas.microsoft.com/office/drawing/2014/main" val="116061189"/>
                        </a:ext>
                      </a:extLst>
                    </a:gridCol>
                    <a:gridCol w="489268">
                      <a:extLst>
                        <a:ext uri="{9D8B030D-6E8A-4147-A177-3AD203B41FA5}">
                          <a16:colId xmlns:a16="http://schemas.microsoft.com/office/drawing/2014/main" val="478420363"/>
                        </a:ext>
                      </a:extLst>
                    </a:gridCol>
                    <a:gridCol w="489268">
                      <a:extLst>
                        <a:ext uri="{9D8B030D-6E8A-4147-A177-3AD203B41FA5}">
                          <a16:colId xmlns:a16="http://schemas.microsoft.com/office/drawing/2014/main" val="4150281147"/>
                        </a:ext>
                      </a:extLst>
                    </a:gridCol>
                    <a:gridCol w="489268">
                      <a:extLst>
                        <a:ext uri="{9D8B030D-6E8A-4147-A177-3AD203B41FA5}">
                          <a16:colId xmlns:a16="http://schemas.microsoft.com/office/drawing/2014/main" val="312900045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885" t="-1639" r="-501770" b="-1672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40741" t="-1639" r="-600000" b="-1672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243750" t="-1639" r="-507500" b="-1672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343750" t="-1639" r="-407500" b="-1672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438272" t="-1639" r="-302469" b="-1672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545000" t="-1639" r="-206250" b="-1672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637037" t="-1639" r="-103704" b="-1672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746250" t="-1639" r="-5000" b="-1672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71319948"/>
                      </a:ext>
                    </a:extLst>
                  </a:tr>
                  <a:tr h="60585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885" t="-62000" r="-501770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40741" t="-62000" r="-600000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243750" t="-62000" r="-507500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343750" t="-62000" r="-407500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438272" t="-62000" r="-302469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545000" t="-62000" r="-206250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637037" t="-62000" r="-103704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746250" t="-62000" r="-5000" b="-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0879434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BEFF4C1-EE30-4B10-B5ED-4646D58638BB}"/>
                  </a:ext>
                </a:extLst>
              </p:cNvPr>
              <p:cNvSpPr txBox="1"/>
              <p:nvPr/>
            </p:nvSpPr>
            <p:spPr>
              <a:xfrm>
                <a:off x="1104900" y="2374548"/>
                <a:ext cx="69793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/>
                  <a:t>Let’s now get a sample of </a:t>
                </a:r>
                <a:r>
                  <a:rPr lang="en-GB" b="1" dirty="0"/>
                  <a:t>3</a:t>
                </a:r>
                <a:r>
                  <a:rPr lang="en-GB" dirty="0"/>
                  <a:t> values, i.e. spin it 3 times: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BEFF4C1-EE30-4B10-B5ED-4646D58638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900" y="2374548"/>
                <a:ext cx="6979305" cy="369332"/>
              </a:xfrm>
              <a:prstGeom prst="rect">
                <a:avLst/>
              </a:prstGeom>
              <a:blipFill>
                <a:blip r:embed="rId6"/>
                <a:stretch>
                  <a:fillRect l="-262" t="-10000" b="-2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01B2F9D9-743A-4607-851A-8637501FAA99}"/>
              </a:ext>
            </a:extLst>
          </p:cNvPr>
          <p:cNvCxnSpPr/>
          <p:nvPr/>
        </p:nvCxnSpPr>
        <p:spPr>
          <a:xfrm>
            <a:off x="5668582" y="3948402"/>
            <a:ext cx="164199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3C342CF0-2208-4685-AF72-AE216A1F9639}"/>
              </a:ext>
            </a:extLst>
          </p:cNvPr>
          <p:cNvCxnSpPr>
            <a:cxnSpLocks/>
          </p:cNvCxnSpPr>
          <p:nvPr/>
        </p:nvCxnSpPr>
        <p:spPr>
          <a:xfrm flipH="1" flipV="1">
            <a:off x="5667201" y="2929475"/>
            <a:ext cx="1381" cy="10189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A9C196CC-1CE0-4321-ABFA-4AD313F60B92}"/>
              </a:ext>
            </a:extLst>
          </p:cNvPr>
          <p:cNvCxnSpPr>
            <a:cxnSpLocks/>
          </p:cNvCxnSpPr>
          <p:nvPr/>
        </p:nvCxnSpPr>
        <p:spPr>
          <a:xfrm flipV="1">
            <a:off x="5871364" y="3788238"/>
            <a:ext cx="0" cy="16016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16ED877-D8C6-4DBF-A98D-05F7307A53C2}"/>
              </a:ext>
            </a:extLst>
          </p:cNvPr>
          <p:cNvCxnSpPr>
            <a:cxnSpLocks/>
          </p:cNvCxnSpPr>
          <p:nvPr/>
        </p:nvCxnSpPr>
        <p:spPr>
          <a:xfrm flipH="1" flipV="1">
            <a:off x="6060901" y="3523200"/>
            <a:ext cx="2546" cy="42520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A7E34AE5-733F-4D89-ABF9-972697A22A44}"/>
              </a:ext>
            </a:extLst>
          </p:cNvPr>
          <p:cNvCxnSpPr>
            <a:cxnSpLocks/>
          </p:cNvCxnSpPr>
          <p:nvPr/>
        </p:nvCxnSpPr>
        <p:spPr>
          <a:xfrm flipH="1" flipV="1">
            <a:off x="6251401" y="3135850"/>
            <a:ext cx="593" cy="80736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8C8E9B1-C1B4-41E2-AB55-2A97C8F65EA4}"/>
              </a:ext>
            </a:extLst>
          </p:cNvPr>
          <p:cNvCxnSpPr>
            <a:cxnSpLocks/>
          </p:cNvCxnSpPr>
          <p:nvPr/>
        </p:nvCxnSpPr>
        <p:spPr>
          <a:xfrm flipV="1">
            <a:off x="6449963" y="3008850"/>
            <a:ext cx="1463" cy="94404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02C9ED8-0AE1-47F0-8CD7-1B089A920E00}"/>
                  </a:ext>
                </a:extLst>
              </p:cNvPr>
              <p:cNvSpPr txBox="1"/>
              <p:nvPr/>
            </p:nvSpPr>
            <p:spPr>
              <a:xfrm>
                <a:off x="5199403" y="2843006"/>
                <a:ext cx="35805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02C9ED8-0AE1-47F0-8CD7-1B089A920E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9403" y="2843006"/>
                <a:ext cx="358053" cy="276999"/>
              </a:xfrm>
              <a:prstGeom prst="rect">
                <a:avLst/>
              </a:prstGeom>
              <a:blipFill>
                <a:blip r:embed="rId7"/>
                <a:stretch>
                  <a:fillRect r="-28814" b="-65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10ECA19-6F81-4BAE-994A-29E608D4BADE}"/>
                  </a:ext>
                </a:extLst>
              </p:cNvPr>
              <p:cNvSpPr txBox="1"/>
              <p:nvPr/>
            </p:nvSpPr>
            <p:spPr>
              <a:xfrm>
                <a:off x="7263226" y="3779317"/>
                <a:ext cx="21909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10ECA19-6F81-4BAE-994A-29E608D4BA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3226" y="3779317"/>
                <a:ext cx="219096" cy="276999"/>
              </a:xfrm>
              <a:prstGeom prst="rect">
                <a:avLst/>
              </a:prstGeom>
              <a:blipFill>
                <a:blip r:embed="rId8"/>
                <a:stretch>
                  <a:fillRect r="-55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0126A899-2DC6-4AF2-A5C7-C132FA0AAB35}"/>
                  </a:ext>
                </a:extLst>
              </p:cNvPr>
              <p:cNvSpPr txBox="1"/>
              <p:nvPr/>
            </p:nvSpPr>
            <p:spPr>
              <a:xfrm>
                <a:off x="5656361" y="3938934"/>
                <a:ext cx="14149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  3   4   5    6    7   8   9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0126A899-2DC6-4AF2-A5C7-C132FA0AAB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6361" y="3938934"/>
                <a:ext cx="1414945" cy="276999"/>
              </a:xfrm>
              <a:prstGeom prst="rect">
                <a:avLst/>
              </a:prstGeom>
              <a:blipFill>
                <a:blip r:embed="rId9"/>
                <a:stretch>
                  <a:fillRect r="-43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17F93F6-E406-43B3-A7D5-4A6A96720214}"/>
              </a:ext>
            </a:extLst>
          </p:cNvPr>
          <p:cNvCxnSpPr>
            <a:cxnSpLocks/>
          </p:cNvCxnSpPr>
          <p:nvPr/>
        </p:nvCxnSpPr>
        <p:spPr>
          <a:xfrm flipH="1" flipV="1">
            <a:off x="6660502" y="3141034"/>
            <a:ext cx="593" cy="80736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422BBA4F-DC31-4FDF-A854-92FB53C3F884}"/>
              </a:ext>
            </a:extLst>
          </p:cNvPr>
          <p:cNvCxnSpPr>
            <a:cxnSpLocks/>
          </p:cNvCxnSpPr>
          <p:nvPr/>
        </p:nvCxnSpPr>
        <p:spPr>
          <a:xfrm flipH="1" flipV="1">
            <a:off x="6848408" y="3523200"/>
            <a:ext cx="2546" cy="42520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D415C9E3-7987-4868-BC09-3FCDA4487DDD}"/>
              </a:ext>
            </a:extLst>
          </p:cNvPr>
          <p:cNvCxnSpPr>
            <a:cxnSpLocks/>
          </p:cNvCxnSpPr>
          <p:nvPr/>
        </p:nvCxnSpPr>
        <p:spPr>
          <a:xfrm flipV="1">
            <a:off x="7033206" y="3791470"/>
            <a:ext cx="0" cy="16016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656F9519-7CA4-4BE9-A0F5-16603A21D5C6}"/>
              </a:ext>
            </a:extLst>
          </p:cNvPr>
          <p:cNvSpPr txBox="1"/>
          <p:nvPr/>
        </p:nvSpPr>
        <p:spPr>
          <a:xfrm>
            <a:off x="7056116" y="2996894"/>
            <a:ext cx="1529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That’s looking pretty damn like a normal distribution now…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1E88A68F-1F59-4999-951F-4E0ED630CAEA}"/>
                  </a:ext>
                </a:extLst>
              </p:cNvPr>
              <p:cNvSpPr txBox="1"/>
              <p:nvPr/>
            </p:nvSpPr>
            <p:spPr>
              <a:xfrm>
                <a:off x="645583" y="4200269"/>
                <a:ext cx="7917953" cy="485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If we divide each of these combined outcomes by 3, then we’d have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</m:oMath>
                </a14:m>
                <a:r>
                  <a:rPr lang="en-GB" dirty="0"/>
                  <a:t>:</a:t>
                </a:r>
              </a:p>
            </p:txBody>
          </p:sp>
        </mc:Choice>
        <mc:Fallback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1E88A68F-1F59-4999-951F-4E0ED630CA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583" y="4200269"/>
                <a:ext cx="7917953" cy="485582"/>
              </a:xfrm>
              <a:prstGeom prst="rect">
                <a:avLst/>
              </a:prstGeom>
              <a:blipFill>
                <a:blip r:embed="rId10"/>
                <a:stretch>
                  <a:fillRect l="-693" r="-1540" b="-7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8" name="Table 57">
                <a:extLst>
                  <a:ext uri="{FF2B5EF4-FFF2-40B4-BE49-F238E27FC236}">
                    <a16:creationId xmlns:a16="http://schemas.microsoft.com/office/drawing/2014/main" id="{6AA4A59F-EB59-471E-8C3B-9C70216F068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2358106"/>
                  </p:ext>
                </p:extLst>
              </p:nvPr>
            </p:nvGraphicFramePr>
            <p:xfrm>
              <a:off x="556496" y="4778008"/>
              <a:ext cx="4112962" cy="121266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688086">
                      <a:extLst>
                        <a:ext uri="{9D8B030D-6E8A-4147-A177-3AD203B41FA5}">
                          <a16:colId xmlns:a16="http://schemas.microsoft.com/office/drawing/2014/main" val="1743638361"/>
                        </a:ext>
                      </a:extLst>
                    </a:gridCol>
                    <a:gridCol w="489268">
                      <a:extLst>
                        <a:ext uri="{9D8B030D-6E8A-4147-A177-3AD203B41FA5}">
                          <a16:colId xmlns:a16="http://schemas.microsoft.com/office/drawing/2014/main" val="865583257"/>
                        </a:ext>
                      </a:extLst>
                    </a:gridCol>
                    <a:gridCol w="489268">
                      <a:extLst>
                        <a:ext uri="{9D8B030D-6E8A-4147-A177-3AD203B41FA5}">
                          <a16:colId xmlns:a16="http://schemas.microsoft.com/office/drawing/2014/main" val="2012113966"/>
                        </a:ext>
                      </a:extLst>
                    </a:gridCol>
                    <a:gridCol w="489268">
                      <a:extLst>
                        <a:ext uri="{9D8B030D-6E8A-4147-A177-3AD203B41FA5}">
                          <a16:colId xmlns:a16="http://schemas.microsoft.com/office/drawing/2014/main" val="790451749"/>
                        </a:ext>
                      </a:extLst>
                    </a:gridCol>
                    <a:gridCol w="489268">
                      <a:extLst>
                        <a:ext uri="{9D8B030D-6E8A-4147-A177-3AD203B41FA5}">
                          <a16:colId xmlns:a16="http://schemas.microsoft.com/office/drawing/2014/main" val="116061189"/>
                        </a:ext>
                      </a:extLst>
                    </a:gridCol>
                    <a:gridCol w="489268">
                      <a:extLst>
                        <a:ext uri="{9D8B030D-6E8A-4147-A177-3AD203B41FA5}">
                          <a16:colId xmlns:a16="http://schemas.microsoft.com/office/drawing/2014/main" val="478420363"/>
                        </a:ext>
                      </a:extLst>
                    </a:gridCol>
                    <a:gridCol w="489268">
                      <a:extLst>
                        <a:ext uri="{9D8B030D-6E8A-4147-A177-3AD203B41FA5}">
                          <a16:colId xmlns:a16="http://schemas.microsoft.com/office/drawing/2014/main" val="4150281147"/>
                        </a:ext>
                      </a:extLst>
                    </a:gridCol>
                    <a:gridCol w="489268">
                      <a:extLst>
                        <a:ext uri="{9D8B030D-6E8A-4147-A177-3AD203B41FA5}">
                          <a16:colId xmlns:a16="http://schemas.microsoft.com/office/drawing/2014/main" val="312900045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lang="en-GB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GB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f>
                                  <m:fPr>
                                    <m:ctrlPr>
                                      <a:rPr lang="en-GB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GB" b="1" i="1" smtClean="0"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f>
                                  <m:fPr>
                                    <m:ctrlPr>
                                      <a:rPr lang="en-GB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num>
                                  <m:den>
                                    <m:r>
                                      <a:rPr lang="en-GB" b="1" i="1" smtClean="0"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f>
                                  <m:fPr>
                                    <m:ctrlPr>
                                      <a:rPr lang="en-GB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GB" b="1" i="1" smtClean="0"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f>
                                  <m:fPr>
                                    <m:ctrlPr>
                                      <a:rPr lang="en-GB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num>
                                  <m:den>
                                    <m:r>
                                      <a:rPr lang="en-GB" b="1" i="1" smtClean="0"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7131994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acc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27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27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27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7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27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27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27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27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0879434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58" name="Table 57">
                <a:extLst>
                  <a:ext uri="{FF2B5EF4-FFF2-40B4-BE49-F238E27FC236}">
                    <a16:creationId xmlns:a16="http://schemas.microsoft.com/office/drawing/2014/main" id="{6AA4A59F-EB59-471E-8C3B-9C70216F068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2358106"/>
                  </p:ext>
                </p:extLst>
              </p:nvPr>
            </p:nvGraphicFramePr>
            <p:xfrm>
              <a:off x="556496" y="4778008"/>
              <a:ext cx="4112962" cy="121266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688086">
                      <a:extLst>
                        <a:ext uri="{9D8B030D-6E8A-4147-A177-3AD203B41FA5}">
                          <a16:colId xmlns:a16="http://schemas.microsoft.com/office/drawing/2014/main" val="1743638361"/>
                        </a:ext>
                      </a:extLst>
                    </a:gridCol>
                    <a:gridCol w="489268">
                      <a:extLst>
                        <a:ext uri="{9D8B030D-6E8A-4147-A177-3AD203B41FA5}">
                          <a16:colId xmlns:a16="http://schemas.microsoft.com/office/drawing/2014/main" val="865583257"/>
                        </a:ext>
                      </a:extLst>
                    </a:gridCol>
                    <a:gridCol w="489268">
                      <a:extLst>
                        <a:ext uri="{9D8B030D-6E8A-4147-A177-3AD203B41FA5}">
                          <a16:colId xmlns:a16="http://schemas.microsoft.com/office/drawing/2014/main" val="2012113966"/>
                        </a:ext>
                      </a:extLst>
                    </a:gridCol>
                    <a:gridCol w="489268">
                      <a:extLst>
                        <a:ext uri="{9D8B030D-6E8A-4147-A177-3AD203B41FA5}">
                          <a16:colId xmlns:a16="http://schemas.microsoft.com/office/drawing/2014/main" val="790451749"/>
                        </a:ext>
                      </a:extLst>
                    </a:gridCol>
                    <a:gridCol w="489268">
                      <a:extLst>
                        <a:ext uri="{9D8B030D-6E8A-4147-A177-3AD203B41FA5}">
                          <a16:colId xmlns:a16="http://schemas.microsoft.com/office/drawing/2014/main" val="116061189"/>
                        </a:ext>
                      </a:extLst>
                    </a:gridCol>
                    <a:gridCol w="489268">
                      <a:extLst>
                        <a:ext uri="{9D8B030D-6E8A-4147-A177-3AD203B41FA5}">
                          <a16:colId xmlns:a16="http://schemas.microsoft.com/office/drawing/2014/main" val="478420363"/>
                        </a:ext>
                      </a:extLst>
                    </a:gridCol>
                    <a:gridCol w="489268">
                      <a:extLst>
                        <a:ext uri="{9D8B030D-6E8A-4147-A177-3AD203B41FA5}">
                          <a16:colId xmlns:a16="http://schemas.microsoft.com/office/drawing/2014/main" val="4150281147"/>
                        </a:ext>
                      </a:extLst>
                    </a:gridCol>
                    <a:gridCol w="489268">
                      <a:extLst>
                        <a:ext uri="{9D8B030D-6E8A-4147-A177-3AD203B41FA5}">
                          <a16:colId xmlns:a16="http://schemas.microsoft.com/office/drawing/2014/main" val="3129000458"/>
                        </a:ext>
                      </a:extLst>
                    </a:gridCol>
                  </a:tblGrid>
                  <a:tr h="6068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1"/>
                          <a:stretch>
                            <a:fillRect l="-885" t="-1000" r="-501770" b="-1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1"/>
                          <a:stretch>
                            <a:fillRect l="-142500" t="-1000" r="-608750" b="-1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1"/>
                          <a:stretch>
                            <a:fillRect l="-239506" t="-1000" r="-501235" b="-1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1"/>
                          <a:stretch>
                            <a:fillRect l="-343750" t="-1000" r="-407500" b="-1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1"/>
                          <a:stretch>
                            <a:fillRect l="-443750" t="-1000" r="-307500" b="-1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1"/>
                          <a:stretch>
                            <a:fillRect l="-543750" t="-1000" r="-207500" b="-1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1"/>
                          <a:stretch>
                            <a:fillRect l="-635802" t="-1000" r="-104938" b="-1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1"/>
                          <a:stretch>
                            <a:fillRect l="-745000" t="-1000" r="-6250" b="-10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71319948"/>
                      </a:ext>
                    </a:extLst>
                  </a:tr>
                  <a:tr h="60585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1"/>
                          <a:stretch>
                            <a:fillRect l="-885" t="-101000" r="-501770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1"/>
                          <a:stretch>
                            <a:fillRect l="-142500" t="-101000" r="-608750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1"/>
                          <a:stretch>
                            <a:fillRect l="-239506" t="-101000" r="-501235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1"/>
                          <a:stretch>
                            <a:fillRect l="-343750" t="-101000" r="-407500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1"/>
                          <a:stretch>
                            <a:fillRect l="-443750" t="-101000" r="-307500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1"/>
                          <a:stretch>
                            <a:fillRect l="-543750" t="-101000" r="-207500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1"/>
                          <a:stretch>
                            <a:fillRect l="-635802" t="-101000" r="-104938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1"/>
                          <a:stretch>
                            <a:fillRect l="-745000" t="-101000" r="-6250" b="-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0879434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AEE4134C-CEFC-4014-A2C7-646E1AEB60B6}"/>
                  </a:ext>
                </a:extLst>
              </p:cNvPr>
              <p:cNvSpPr txBox="1"/>
              <p:nvPr/>
            </p:nvSpPr>
            <p:spPr>
              <a:xfrm>
                <a:off x="4850507" y="4752064"/>
                <a:ext cx="4112962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500" dirty="0"/>
                  <a:t>So it appears that the distribution of possible means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sz="15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15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</m:oMath>
                </a14:m>
                <a:r>
                  <a:rPr lang="en-GB" sz="1500" dirty="0"/>
                  <a:t> of the sample of 3 spins approximately forms a normal distribution; and becomes more normal as we increase the number of spinners in our sample. </a:t>
                </a:r>
                <a:r>
                  <a:rPr lang="en-GB" sz="1500" b="1" dirty="0"/>
                  <a:t>This will always occur regardless of what the distribution of the original spinner was </a:t>
                </a:r>
                <a:r>
                  <a:rPr lang="en-GB" sz="1500" dirty="0"/>
                  <a:t>(whether discrete uniform or otherwise), provided that we’re spinning the same spinner!</a:t>
                </a:r>
              </a:p>
            </p:txBody>
          </p:sp>
        </mc:Choice>
        <mc:Fallback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AEE4134C-CEFC-4014-A2C7-646E1AEB60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0507" y="4752064"/>
                <a:ext cx="4112962" cy="1938992"/>
              </a:xfrm>
              <a:prstGeom prst="rect">
                <a:avLst/>
              </a:prstGeom>
              <a:blipFill>
                <a:blip r:embed="rId12"/>
                <a:stretch>
                  <a:fillRect l="-593" t="-943" r="-890" b="-25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1833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  <p:bldP spid="56" grpId="0"/>
      <p:bldP spid="57" grpId="0"/>
      <p:bldP spid="5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4000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Central Limit Theorem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ABA4600-4EDF-4E11-A36B-030DEE8CA106}"/>
                  </a:ext>
                </a:extLst>
              </p:cNvPr>
              <p:cNvSpPr txBox="1"/>
              <p:nvPr/>
            </p:nvSpPr>
            <p:spPr>
              <a:xfrm>
                <a:off x="391344" y="861095"/>
                <a:ext cx="8352928" cy="801181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The central limit theorem says that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GB" dirty="0"/>
                  <a:t> is a random sample of size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dirty="0"/>
                  <a:t> from a population with mean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GB" dirty="0"/>
                  <a:t> and variance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/>
                  <a:t>, then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</m:oMath>
                </a14:m>
                <a:r>
                  <a:rPr lang="en-GB" dirty="0"/>
                  <a:t> is approximately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,</m:t>
                        </m:r>
                        <m:f>
                          <m:f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e>
                    </m:d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ABA4600-4EDF-4E11-A36B-030DEE8CA1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344" y="861095"/>
                <a:ext cx="8352928" cy="801181"/>
              </a:xfrm>
              <a:prstGeom prst="rect">
                <a:avLst/>
              </a:prstGeom>
              <a:blipFill>
                <a:blip r:embed="rId2"/>
                <a:stretch>
                  <a:fillRect l="-437" t="-2941" r="-801" b="-22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4F17F657-F00C-4EE4-BA7A-DDBA78A52087}"/>
              </a:ext>
            </a:extLst>
          </p:cNvPr>
          <p:cNvSpPr txBox="1"/>
          <p:nvPr/>
        </p:nvSpPr>
        <p:spPr>
          <a:xfrm>
            <a:off x="391344" y="1916832"/>
            <a:ext cx="4612704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Important key understanding points: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A6545AE-CE88-488A-A1CC-13E2CE2654F8}"/>
                  </a:ext>
                </a:extLst>
              </p:cNvPr>
              <p:cNvSpPr txBox="1"/>
              <p:nvPr/>
            </p:nvSpPr>
            <p:spPr>
              <a:xfrm>
                <a:off x="350069" y="2417837"/>
                <a:ext cx="8352928" cy="25298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sz="15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sz="1500" dirty="0"/>
                  <a:t> represents the population distribution, i.e. a single choice of something from the population.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1500" dirty="0"/>
                  <a:t>We are generating a sample of size </a:t>
                </a:r>
                <a14:m>
                  <m:oMath xmlns:m="http://schemas.openxmlformats.org/officeDocument/2006/math">
                    <m:r>
                      <a:rPr lang="en-GB" sz="15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1500" dirty="0"/>
                  <a:t>, so we use a distribution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5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5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GB" sz="15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sz="1500" dirty="0"/>
                  <a:t> to represent the choice of each thing from the population for the sample,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5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5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GB" sz="15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sz="1500" dirty="0"/>
                  <a:t> obviously with the same distribution as the population. Since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5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5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GB" sz="15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sz="1500" dirty="0"/>
                  <a:t> is independent, it means we could technically sample the same value twice (as could happen with the spinner) but given a large population, would unlikely occur in practice.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1500" dirty="0"/>
                  <a:t>Don’t get confused between the distribution </a:t>
                </a:r>
                <a14:m>
                  <m:oMath xmlns:m="http://schemas.openxmlformats.org/officeDocument/2006/math">
                    <m:r>
                      <a:rPr lang="en-GB" sz="15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sz="1500" dirty="0"/>
                  <a:t> (i.e. a single choice from the population), and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sz="15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15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</m:oMath>
                </a14:m>
                <a:r>
                  <a:rPr lang="en-GB" sz="1500" dirty="0"/>
                  <a:t> (a distribution over the different sample means we could get as we take different samples).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1500" dirty="0"/>
                  <a:t>The variance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sz="15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15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</m:oMath>
                </a14:m>
                <a:r>
                  <a:rPr lang="en-GB" sz="1500" dirty="0"/>
                  <a:t>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5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15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500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sz="15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GB" sz="15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GB" sz="1500" dirty="0"/>
                  <a:t>. This means as we increase the sample size, the variance of the sample means decreases. This makes sense: with a larger sample size, we expect the sample means to be more consistent and be closer to the true population mean </a:t>
                </a:r>
                <a14:m>
                  <m:oMath xmlns:m="http://schemas.openxmlformats.org/officeDocument/2006/math">
                    <m:r>
                      <a:rPr lang="en-GB" sz="1500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GB" sz="1500" dirty="0"/>
                  <a:t>.</a:t>
                </a: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A6545AE-CE88-488A-A1CC-13E2CE2654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069" y="2417837"/>
                <a:ext cx="8352928" cy="2529860"/>
              </a:xfrm>
              <a:prstGeom prst="rect">
                <a:avLst/>
              </a:prstGeom>
              <a:blipFill>
                <a:blip r:embed="rId3"/>
                <a:stretch>
                  <a:fillRect l="-219" t="-723" r="-729" b="-16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43531A28-8CB1-48AB-959D-02522B9ACE42}"/>
              </a:ext>
            </a:extLst>
          </p:cNvPr>
          <p:cNvGrpSpPr/>
          <p:nvPr/>
        </p:nvGrpSpPr>
        <p:grpSpPr>
          <a:xfrm>
            <a:off x="139749" y="5438547"/>
            <a:ext cx="1562472" cy="1083385"/>
            <a:chOff x="993304" y="1769551"/>
            <a:chExt cx="1905000" cy="1440160"/>
          </a:xfrm>
        </p:grpSpPr>
        <p:sp>
          <p:nvSpPr>
            <p:cNvPr id="13" name="Can 5">
              <a:extLst>
                <a:ext uri="{FF2B5EF4-FFF2-40B4-BE49-F238E27FC236}">
                  <a16:creationId xmlns:a16="http://schemas.microsoft.com/office/drawing/2014/main" id="{B427F6E5-7FCA-41FC-8493-D4D7463BC731}"/>
                </a:ext>
              </a:extLst>
            </p:cNvPr>
            <p:cNvSpPr/>
            <p:nvPr/>
          </p:nvSpPr>
          <p:spPr>
            <a:xfrm>
              <a:off x="1945804" y="2866315"/>
              <a:ext cx="152586" cy="343396"/>
            </a:xfrm>
            <a:prstGeom prst="can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BF6E23D0-6BF8-4C03-92B8-7C311E214A43}"/>
                </a:ext>
              </a:extLst>
            </p:cNvPr>
            <p:cNvSpPr/>
            <p:nvPr/>
          </p:nvSpPr>
          <p:spPr>
            <a:xfrm>
              <a:off x="1006004" y="2037119"/>
              <a:ext cx="1028700" cy="762000"/>
            </a:xfrm>
            <a:custGeom>
              <a:avLst/>
              <a:gdLst>
                <a:gd name="connsiteX0" fmla="*/ 0 w 1028700"/>
                <a:gd name="connsiteY0" fmla="*/ 762000 h 762000"/>
                <a:gd name="connsiteX1" fmla="*/ 901700 w 1028700"/>
                <a:gd name="connsiteY1" fmla="*/ 0 h 762000"/>
                <a:gd name="connsiteX2" fmla="*/ 1028700 w 1028700"/>
                <a:gd name="connsiteY2" fmla="*/ 762000 h 762000"/>
                <a:gd name="connsiteX3" fmla="*/ 0 w 1028700"/>
                <a:gd name="connsiteY3" fmla="*/ 7620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8700" h="762000">
                  <a:moveTo>
                    <a:pt x="0" y="762000"/>
                  </a:moveTo>
                  <a:lnTo>
                    <a:pt x="901700" y="0"/>
                  </a:lnTo>
                  <a:lnTo>
                    <a:pt x="1028700" y="762000"/>
                  </a:lnTo>
                  <a:lnTo>
                    <a:pt x="0" y="76200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A6BC0F72-C0E1-4B46-B609-2462B6C32B63}"/>
                </a:ext>
              </a:extLst>
            </p:cNvPr>
            <p:cNvSpPr/>
            <p:nvPr/>
          </p:nvSpPr>
          <p:spPr>
            <a:xfrm>
              <a:off x="1907704" y="2037119"/>
              <a:ext cx="977900" cy="1054100"/>
            </a:xfrm>
            <a:custGeom>
              <a:avLst/>
              <a:gdLst>
                <a:gd name="connsiteX0" fmla="*/ 0 w 901700"/>
                <a:gd name="connsiteY0" fmla="*/ 0 h 1257300"/>
                <a:gd name="connsiteX1" fmla="*/ 114300 w 901700"/>
                <a:gd name="connsiteY1" fmla="*/ 762000 h 1257300"/>
                <a:gd name="connsiteX2" fmla="*/ 901700 w 901700"/>
                <a:gd name="connsiteY2" fmla="*/ 1257300 h 1257300"/>
                <a:gd name="connsiteX3" fmla="*/ 0 w 901700"/>
                <a:gd name="connsiteY3" fmla="*/ 0 h 1257300"/>
                <a:gd name="connsiteX0" fmla="*/ 0 w 977900"/>
                <a:gd name="connsiteY0" fmla="*/ 0 h 1054100"/>
                <a:gd name="connsiteX1" fmla="*/ 114300 w 977900"/>
                <a:gd name="connsiteY1" fmla="*/ 762000 h 1054100"/>
                <a:gd name="connsiteX2" fmla="*/ 977900 w 977900"/>
                <a:gd name="connsiteY2" fmla="*/ 1054100 h 1054100"/>
                <a:gd name="connsiteX3" fmla="*/ 0 w 977900"/>
                <a:gd name="connsiteY3" fmla="*/ 0 h 105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900" h="1054100">
                  <a:moveTo>
                    <a:pt x="0" y="0"/>
                  </a:moveTo>
                  <a:lnTo>
                    <a:pt x="114300" y="762000"/>
                  </a:lnTo>
                  <a:lnTo>
                    <a:pt x="977900" y="10541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1F80A95F-2F46-41D9-869E-D07940B9EDD2}"/>
                </a:ext>
              </a:extLst>
            </p:cNvPr>
            <p:cNvSpPr/>
            <p:nvPr/>
          </p:nvSpPr>
          <p:spPr>
            <a:xfrm>
              <a:off x="993304" y="2659419"/>
              <a:ext cx="1905000" cy="431800"/>
            </a:xfrm>
            <a:custGeom>
              <a:avLst/>
              <a:gdLst>
                <a:gd name="connsiteX0" fmla="*/ 0 w 1803400"/>
                <a:gd name="connsiteY0" fmla="*/ 0 h 508000"/>
                <a:gd name="connsiteX1" fmla="*/ 1803400 w 1803400"/>
                <a:gd name="connsiteY1" fmla="*/ 508000 h 508000"/>
                <a:gd name="connsiteX2" fmla="*/ 1016000 w 1803400"/>
                <a:gd name="connsiteY2" fmla="*/ 0 h 508000"/>
                <a:gd name="connsiteX3" fmla="*/ 0 w 1803400"/>
                <a:gd name="connsiteY3" fmla="*/ 0 h 508000"/>
                <a:gd name="connsiteX0" fmla="*/ 0 w 1905000"/>
                <a:gd name="connsiteY0" fmla="*/ 0 h 292100"/>
                <a:gd name="connsiteX1" fmla="*/ 1905000 w 1905000"/>
                <a:gd name="connsiteY1" fmla="*/ 292100 h 292100"/>
                <a:gd name="connsiteX2" fmla="*/ 1016000 w 1905000"/>
                <a:gd name="connsiteY2" fmla="*/ 0 h 292100"/>
                <a:gd name="connsiteX3" fmla="*/ 0 w 1905000"/>
                <a:gd name="connsiteY3" fmla="*/ 0 h 292100"/>
                <a:gd name="connsiteX0" fmla="*/ 0 w 1905000"/>
                <a:gd name="connsiteY0" fmla="*/ 139700 h 431800"/>
                <a:gd name="connsiteX1" fmla="*/ 1905000 w 1905000"/>
                <a:gd name="connsiteY1" fmla="*/ 431800 h 431800"/>
                <a:gd name="connsiteX2" fmla="*/ 977900 w 1905000"/>
                <a:gd name="connsiteY2" fmla="*/ 0 h 431800"/>
                <a:gd name="connsiteX3" fmla="*/ 0 w 1905000"/>
                <a:gd name="connsiteY3" fmla="*/ 139700 h 43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0" h="431800">
                  <a:moveTo>
                    <a:pt x="0" y="139700"/>
                  </a:moveTo>
                  <a:lnTo>
                    <a:pt x="1905000" y="431800"/>
                  </a:lnTo>
                  <a:lnTo>
                    <a:pt x="977900" y="0"/>
                  </a:lnTo>
                  <a:lnTo>
                    <a:pt x="0" y="139700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an 9">
              <a:extLst>
                <a:ext uri="{FF2B5EF4-FFF2-40B4-BE49-F238E27FC236}">
                  <a16:creationId xmlns:a16="http://schemas.microsoft.com/office/drawing/2014/main" id="{CACB0AD4-75A7-4A52-9E76-E3A95FF12F7A}"/>
                </a:ext>
              </a:extLst>
            </p:cNvPr>
            <p:cNvSpPr/>
            <p:nvPr/>
          </p:nvSpPr>
          <p:spPr>
            <a:xfrm>
              <a:off x="1945618" y="1769551"/>
              <a:ext cx="152772" cy="909816"/>
            </a:xfrm>
            <a:prstGeom prst="can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553FBC8-826F-4572-AB52-A0DF8F135708}"/>
                </a:ext>
              </a:extLst>
            </p:cNvPr>
            <p:cNvSpPr txBox="1"/>
            <p:nvPr/>
          </p:nvSpPr>
          <p:spPr>
            <a:xfrm rot="19103478">
              <a:off x="1547663" y="2192329"/>
              <a:ext cx="360040" cy="490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4019F46-735F-4A14-BB6C-DF791F755369}"/>
                </a:ext>
              </a:extLst>
            </p:cNvPr>
            <p:cNvSpPr txBox="1"/>
            <p:nvPr/>
          </p:nvSpPr>
          <p:spPr>
            <a:xfrm rot="3777335">
              <a:off x="2079314" y="2357221"/>
              <a:ext cx="360040" cy="450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901C98A-AD1D-4B4A-A796-0D0DB644C36A}"/>
                </a:ext>
              </a:extLst>
            </p:cNvPr>
            <p:cNvSpPr txBox="1"/>
            <p:nvPr/>
          </p:nvSpPr>
          <p:spPr>
            <a:xfrm rot="11307297">
              <a:off x="1788883" y="2576832"/>
              <a:ext cx="360040" cy="490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3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2" name="Table 21">
                <a:extLst>
                  <a:ext uri="{FF2B5EF4-FFF2-40B4-BE49-F238E27FC236}">
                    <a16:creationId xmlns:a16="http://schemas.microsoft.com/office/drawing/2014/main" id="{BC9BF133-021C-4543-B1D1-1615807D624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50694660"/>
                  </p:ext>
                </p:extLst>
              </p:nvPr>
            </p:nvGraphicFramePr>
            <p:xfrm>
              <a:off x="1800984" y="5537312"/>
              <a:ext cx="1800096" cy="977646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684720">
                      <a:extLst>
                        <a:ext uri="{9D8B030D-6E8A-4147-A177-3AD203B41FA5}">
                          <a16:colId xmlns:a16="http://schemas.microsoft.com/office/drawing/2014/main" val="1989967984"/>
                        </a:ext>
                      </a:extLst>
                    </a:gridCol>
                    <a:gridCol w="371792">
                      <a:extLst>
                        <a:ext uri="{9D8B030D-6E8A-4147-A177-3AD203B41FA5}">
                          <a16:colId xmlns:a16="http://schemas.microsoft.com/office/drawing/2014/main" val="3751233965"/>
                        </a:ext>
                      </a:extLst>
                    </a:gridCol>
                    <a:gridCol w="371792">
                      <a:extLst>
                        <a:ext uri="{9D8B030D-6E8A-4147-A177-3AD203B41FA5}">
                          <a16:colId xmlns:a16="http://schemas.microsoft.com/office/drawing/2014/main" val="585666317"/>
                        </a:ext>
                      </a:extLst>
                    </a:gridCol>
                    <a:gridCol w="371792">
                      <a:extLst>
                        <a:ext uri="{9D8B030D-6E8A-4147-A177-3AD203B41FA5}">
                          <a16:colId xmlns:a16="http://schemas.microsoft.com/office/drawing/2014/main" val="209191662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i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9210344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44525875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2" name="Table 21">
                <a:extLst>
                  <a:ext uri="{FF2B5EF4-FFF2-40B4-BE49-F238E27FC236}">
                    <a16:creationId xmlns:a16="http://schemas.microsoft.com/office/drawing/2014/main" id="{BC9BF133-021C-4543-B1D1-1615807D624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50694660"/>
                  </p:ext>
                </p:extLst>
              </p:nvPr>
            </p:nvGraphicFramePr>
            <p:xfrm>
              <a:off x="1800984" y="5537312"/>
              <a:ext cx="1800096" cy="977646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684720">
                      <a:extLst>
                        <a:ext uri="{9D8B030D-6E8A-4147-A177-3AD203B41FA5}">
                          <a16:colId xmlns:a16="http://schemas.microsoft.com/office/drawing/2014/main" val="1989967984"/>
                        </a:ext>
                      </a:extLst>
                    </a:gridCol>
                    <a:gridCol w="371792">
                      <a:extLst>
                        <a:ext uri="{9D8B030D-6E8A-4147-A177-3AD203B41FA5}">
                          <a16:colId xmlns:a16="http://schemas.microsoft.com/office/drawing/2014/main" val="3751233965"/>
                        </a:ext>
                      </a:extLst>
                    </a:gridCol>
                    <a:gridCol w="371792">
                      <a:extLst>
                        <a:ext uri="{9D8B030D-6E8A-4147-A177-3AD203B41FA5}">
                          <a16:colId xmlns:a16="http://schemas.microsoft.com/office/drawing/2014/main" val="585666317"/>
                        </a:ext>
                      </a:extLst>
                    </a:gridCol>
                    <a:gridCol w="371792">
                      <a:extLst>
                        <a:ext uri="{9D8B030D-6E8A-4147-A177-3AD203B41FA5}">
                          <a16:colId xmlns:a16="http://schemas.microsoft.com/office/drawing/2014/main" val="209191662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885" t="-1639" r="-165487" b="-1672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86885" t="-1639" r="-206557" b="-1672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86885" t="-1639" r="-106557" b="-1672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386885" t="-1639" r="-6557" b="-1672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92103448"/>
                      </a:ext>
                    </a:extLst>
                  </a:tr>
                  <a:tr h="6068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885" t="-62000" r="-165487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86885" t="-62000" r="-206557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86885" t="-62000" r="-106557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386885" t="-62000" r="-6557" b="-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4452587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A674BB0-0E61-49F9-BD39-F0FB74759BEC}"/>
                  </a:ext>
                </a:extLst>
              </p:cNvPr>
              <p:cNvSpPr txBox="1"/>
              <p:nvPr/>
            </p:nvSpPr>
            <p:spPr>
              <a:xfrm>
                <a:off x="3765173" y="5334407"/>
                <a:ext cx="1512168" cy="11433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0" dirty="0">
                    <a:latin typeface="+mj-lt"/>
                  </a:rPr>
                  <a:t>(Using techniques from Chp1)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14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A674BB0-0E61-49F9-BD39-F0FB74759B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5173" y="5334407"/>
                <a:ext cx="1512168" cy="1143390"/>
              </a:xfrm>
              <a:prstGeom prst="rect">
                <a:avLst/>
              </a:prstGeom>
              <a:blipFill>
                <a:blip r:embed="rId5"/>
                <a:stretch>
                  <a:fillRect l="-1210" t="-1064" r="-16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36F6DA0-73E3-4368-AB2B-BBEFD9754209}"/>
              </a:ext>
            </a:extLst>
          </p:cNvPr>
          <p:cNvCxnSpPr>
            <a:cxnSpLocks/>
          </p:cNvCxnSpPr>
          <p:nvPr/>
        </p:nvCxnSpPr>
        <p:spPr>
          <a:xfrm flipH="1">
            <a:off x="3710259" y="5829300"/>
            <a:ext cx="246426" cy="149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6" name="Table 25">
                <a:extLst>
                  <a:ext uri="{FF2B5EF4-FFF2-40B4-BE49-F238E27FC236}">
                    <a16:creationId xmlns:a16="http://schemas.microsoft.com/office/drawing/2014/main" id="{9BB7CFC0-15B3-4756-B223-FF70899AD0B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41819701"/>
                  </p:ext>
                </p:extLst>
              </p:nvPr>
            </p:nvGraphicFramePr>
            <p:xfrm>
              <a:off x="5559916" y="5437812"/>
              <a:ext cx="3372930" cy="869252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517970">
                      <a:extLst>
                        <a:ext uri="{9D8B030D-6E8A-4147-A177-3AD203B41FA5}">
                          <a16:colId xmlns:a16="http://schemas.microsoft.com/office/drawing/2014/main" val="1743638361"/>
                        </a:ext>
                      </a:extLst>
                    </a:gridCol>
                    <a:gridCol w="386080">
                      <a:extLst>
                        <a:ext uri="{9D8B030D-6E8A-4147-A177-3AD203B41FA5}">
                          <a16:colId xmlns:a16="http://schemas.microsoft.com/office/drawing/2014/main" val="865583257"/>
                        </a:ext>
                      </a:extLst>
                    </a:gridCol>
                    <a:gridCol w="424180">
                      <a:extLst>
                        <a:ext uri="{9D8B030D-6E8A-4147-A177-3AD203B41FA5}">
                          <a16:colId xmlns:a16="http://schemas.microsoft.com/office/drawing/2014/main" val="2012113966"/>
                        </a:ext>
                      </a:extLst>
                    </a:gridCol>
                    <a:gridCol w="424180">
                      <a:extLst>
                        <a:ext uri="{9D8B030D-6E8A-4147-A177-3AD203B41FA5}">
                          <a16:colId xmlns:a16="http://schemas.microsoft.com/office/drawing/2014/main" val="790451749"/>
                        </a:ext>
                      </a:extLst>
                    </a:gridCol>
                    <a:gridCol w="386080">
                      <a:extLst>
                        <a:ext uri="{9D8B030D-6E8A-4147-A177-3AD203B41FA5}">
                          <a16:colId xmlns:a16="http://schemas.microsoft.com/office/drawing/2014/main" val="116061189"/>
                        </a:ext>
                      </a:extLst>
                    </a:gridCol>
                    <a:gridCol w="424180">
                      <a:extLst>
                        <a:ext uri="{9D8B030D-6E8A-4147-A177-3AD203B41FA5}">
                          <a16:colId xmlns:a16="http://schemas.microsoft.com/office/drawing/2014/main" val="478420363"/>
                        </a:ext>
                      </a:extLst>
                    </a:gridCol>
                    <a:gridCol w="424180">
                      <a:extLst>
                        <a:ext uri="{9D8B030D-6E8A-4147-A177-3AD203B41FA5}">
                          <a16:colId xmlns:a16="http://schemas.microsoft.com/office/drawing/2014/main" val="4150281147"/>
                        </a:ext>
                      </a:extLst>
                    </a:gridCol>
                    <a:gridCol w="386080">
                      <a:extLst>
                        <a:ext uri="{9D8B030D-6E8A-4147-A177-3AD203B41FA5}">
                          <a16:colId xmlns:a16="http://schemas.microsoft.com/office/drawing/2014/main" val="312900045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lang="en-GB" sz="1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GB" sz="12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GB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2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GB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2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f>
                                  <m:fPr>
                                    <m:ctrlPr>
                                      <a:rPr lang="en-GB" sz="1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GB" sz="1200" b="1" i="1" smtClean="0"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2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f>
                                  <m:fPr>
                                    <m:ctrlPr>
                                      <a:rPr lang="en-GB" sz="1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num>
                                  <m:den>
                                    <m:r>
                                      <a:rPr lang="en-GB" sz="1200" b="1" i="1" smtClean="0"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2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en-GB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2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f>
                                  <m:fPr>
                                    <m:ctrlPr>
                                      <a:rPr lang="en-GB" sz="1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GB" sz="1200" b="1" i="1" smtClean="0"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2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f>
                                  <m:fPr>
                                    <m:ctrlPr>
                                      <a:rPr lang="en-GB" sz="1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num>
                                  <m:den>
                                    <m:r>
                                      <a:rPr lang="en-GB" sz="1200" b="1" i="1" smtClean="0"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200" b="1" i="1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en-GB" sz="1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7131994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acc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  <m:t>27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  <m:t>27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num>
                                  <m:den>
                                    <m: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  <m:t>27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  <m:t>7</m:t>
                                    </m:r>
                                  </m:num>
                                  <m:den>
                                    <m: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  <m:t>27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num>
                                  <m:den>
                                    <m: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  <m:t>27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  <m:t>27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  <m:t>27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0879434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6" name="Table 25">
                <a:extLst>
                  <a:ext uri="{FF2B5EF4-FFF2-40B4-BE49-F238E27FC236}">
                    <a16:creationId xmlns:a16="http://schemas.microsoft.com/office/drawing/2014/main" id="{9BB7CFC0-15B3-4756-B223-FF70899AD0B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41819701"/>
                  </p:ext>
                </p:extLst>
              </p:nvPr>
            </p:nvGraphicFramePr>
            <p:xfrm>
              <a:off x="5559916" y="5437812"/>
              <a:ext cx="3372930" cy="869252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517970">
                      <a:extLst>
                        <a:ext uri="{9D8B030D-6E8A-4147-A177-3AD203B41FA5}">
                          <a16:colId xmlns:a16="http://schemas.microsoft.com/office/drawing/2014/main" val="1743638361"/>
                        </a:ext>
                      </a:extLst>
                    </a:gridCol>
                    <a:gridCol w="386080">
                      <a:extLst>
                        <a:ext uri="{9D8B030D-6E8A-4147-A177-3AD203B41FA5}">
                          <a16:colId xmlns:a16="http://schemas.microsoft.com/office/drawing/2014/main" val="865583257"/>
                        </a:ext>
                      </a:extLst>
                    </a:gridCol>
                    <a:gridCol w="424180">
                      <a:extLst>
                        <a:ext uri="{9D8B030D-6E8A-4147-A177-3AD203B41FA5}">
                          <a16:colId xmlns:a16="http://schemas.microsoft.com/office/drawing/2014/main" val="2012113966"/>
                        </a:ext>
                      </a:extLst>
                    </a:gridCol>
                    <a:gridCol w="424180">
                      <a:extLst>
                        <a:ext uri="{9D8B030D-6E8A-4147-A177-3AD203B41FA5}">
                          <a16:colId xmlns:a16="http://schemas.microsoft.com/office/drawing/2014/main" val="790451749"/>
                        </a:ext>
                      </a:extLst>
                    </a:gridCol>
                    <a:gridCol w="386080">
                      <a:extLst>
                        <a:ext uri="{9D8B030D-6E8A-4147-A177-3AD203B41FA5}">
                          <a16:colId xmlns:a16="http://schemas.microsoft.com/office/drawing/2014/main" val="116061189"/>
                        </a:ext>
                      </a:extLst>
                    </a:gridCol>
                    <a:gridCol w="424180">
                      <a:extLst>
                        <a:ext uri="{9D8B030D-6E8A-4147-A177-3AD203B41FA5}">
                          <a16:colId xmlns:a16="http://schemas.microsoft.com/office/drawing/2014/main" val="478420363"/>
                        </a:ext>
                      </a:extLst>
                    </a:gridCol>
                    <a:gridCol w="424180">
                      <a:extLst>
                        <a:ext uri="{9D8B030D-6E8A-4147-A177-3AD203B41FA5}">
                          <a16:colId xmlns:a16="http://schemas.microsoft.com/office/drawing/2014/main" val="4150281147"/>
                        </a:ext>
                      </a:extLst>
                    </a:gridCol>
                    <a:gridCol w="386080">
                      <a:extLst>
                        <a:ext uri="{9D8B030D-6E8A-4147-A177-3AD203B41FA5}">
                          <a16:colId xmlns:a16="http://schemas.microsoft.com/office/drawing/2014/main" val="3129000458"/>
                        </a:ext>
                      </a:extLst>
                    </a:gridCol>
                  </a:tblGrid>
                  <a:tr h="43497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176" t="-2778" r="-556471" b="-1013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36508" t="-2778" r="-650794" b="-1013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212857" t="-2778" r="-485714" b="-1013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12857" t="-2778" r="-385714" b="-1013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458730" t="-2778" r="-328571" b="-1013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502857" t="-2778" r="-195714" b="-1013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602857" t="-2778" r="-95714" b="-1013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780952" t="-2778" r="-6349" b="-1013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71319948"/>
                      </a:ext>
                    </a:extLst>
                  </a:tr>
                  <a:tr h="43427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176" t="-104225" r="-556471" b="-28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36508" t="-104225" r="-650794" b="-28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212857" t="-104225" r="-485714" b="-28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12857" t="-104225" r="-385714" b="-28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458730" t="-104225" r="-328571" b="-28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502857" t="-104225" r="-195714" b="-28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602857" t="-104225" r="-95714" b="-28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780952" t="-104225" r="-6349" b="-281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0879434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805D5E9-E223-4165-BC1A-224409DED0E6}"/>
                  </a:ext>
                </a:extLst>
              </p:cNvPr>
              <p:cNvSpPr txBox="1"/>
              <p:nvPr/>
            </p:nvSpPr>
            <p:spPr>
              <a:xfrm>
                <a:off x="5410943" y="5158333"/>
                <a:ext cx="371400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/>
                  <a:t>Our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sz="14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1400" b="1" i="1" smtClean="0"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n-GB" sz="1400" b="1" dirty="0"/>
                  <a:t> distribution for the mean of 3 spinners…</a:t>
                </a: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805D5E9-E223-4165-BC1A-224409DED0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943" y="5158333"/>
                <a:ext cx="3714007" cy="307777"/>
              </a:xfrm>
              <a:prstGeom prst="rect">
                <a:avLst/>
              </a:prstGeom>
              <a:blipFill>
                <a:blip r:embed="rId7"/>
                <a:stretch>
                  <a:fillRect l="-493" t="-1961" b="-215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5D7DC5C-3C7F-4132-9E89-CEB49FFE8129}"/>
                  </a:ext>
                </a:extLst>
              </p:cNvPr>
              <p:cNvSpPr txBox="1"/>
              <p:nvPr/>
            </p:nvSpPr>
            <p:spPr>
              <a:xfrm>
                <a:off x="5206697" y="6276224"/>
                <a:ext cx="3975051" cy="5650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Mean of the distribution above is still 2. Standard deviation of the distribution above 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GB" sz="1200" dirty="0"/>
                  <a:t> ; this is indeed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1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200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sz="1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GB" sz="1200" dirty="0"/>
                  <a:t>!</a:t>
                </a:r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5D7DC5C-3C7F-4132-9E89-CEB49FFE81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6697" y="6276224"/>
                <a:ext cx="3975051" cy="565026"/>
              </a:xfrm>
              <a:prstGeom prst="rect">
                <a:avLst/>
              </a:prstGeom>
              <a:blipFill>
                <a:blip r:embed="rId8"/>
                <a:stretch>
                  <a:fillRect t="-1087" b="-21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949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7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80B70EF-C8C6-4EFF-AB09-1946CF5D3169}"/>
              </a:ext>
            </a:extLst>
          </p:cNvPr>
          <p:cNvGrpSpPr/>
          <p:nvPr/>
        </p:nvGrpSpPr>
        <p:grpSpPr>
          <a:xfrm>
            <a:off x="0" y="0"/>
            <a:ext cx="9144000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38952BB7-5C19-40BD-8E2A-7AC76AB38FED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When does CLT apply and when doesn’t it?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F4A2C8CB-9D55-45E9-87D6-9C2D630262D1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216E87E-DEF1-4FEB-9931-C31A419541A1}"/>
                  </a:ext>
                </a:extLst>
              </p:cNvPr>
              <p:cNvSpPr txBox="1"/>
              <p:nvPr/>
            </p:nvSpPr>
            <p:spPr>
              <a:xfrm>
                <a:off x="395536" y="1268760"/>
                <a:ext cx="7968288" cy="25038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If the original population distribution is </a:t>
                </a:r>
                <a:r>
                  <a:rPr lang="en-GB" b="1" dirty="0"/>
                  <a:t>already normally distributed </a:t>
                </a:r>
                <a:r>
                  <a:rPr lang="en-GB" dirty="0"/>
                  <a:t>(e.g. heights of people), then the sample mean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</m:oMath>
                </a14:m>
                <a:r>
                  <a:rPr lang="en-GB" dirty="0"/>
                  <a:t> will always be normally distributed, even if the sample size is small. i.e.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</m:oMath>
                </a14:m>
                <a:r>
                  <a:rPr lang="en-GB" dirty="0"/>
                  <a:t> </a:t>
                </a:r>
                <a:r>
                  <a:rPr lang="en-GB" b="1" u="sng" dirty="0"/>
                  <a:t>is</a:t>
                </a:r>
                <a:r>
                  <a:rPr lang="en-GB" dirty="0"/>
                  <a:t> distributed as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e>
                    </m:d>
                  </m:oMath>
                </a14:m>
                <a:r>
                  <a:rPr lang="en-GB" dirty="0"/>
                  <a:t> and the CLT need not be used.</a:t>
                </a:r>
              </a:p>
              <a:p>
                <a:endParaRPr lang="en-GB" dirty="0"/>
              </a:p>
              <a:p>
                <a:r>
                  <a:rPr lang="en-GB" dirty="0"/>
                  <a:t>The Central Limit Theorem allows us to say that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</m:oMath>
                </a14:m>
                <a:r>
                  <a:rPr lang="en-GB" dirty="0"/>
                  <a:t> is </a:t>
                </a:r>
                <a:r>
                  <a:rPr lang="en-GB" b="1" dirty="0"/>
                  <a:t>approximately</a:t>
                </a:r>
                <a:r>
                  <a:rPr lang="en-GB" dirty="0"/>
                  <a:t> normally distributed, </a:t>
                </a:r>
                <a:r>
                  <a:rPr lang="en-GB" b="1" dirty="0"/>
                  <a:t>even if the original population distribution is not normally distributed</a:t>
                </a:r>
                <a:r>
                  <a:rPr lang="en-GB" dirty="0"/>
                  <a:t>. However, we </a:t>
                </a:r>
                <a:r>
                  <a:rPr lang="en-GB" b="1" dirty="0"/>
                  <a:t>require the sample size to be large </a:t>
                </a:r>
                <a:r>
                  <a:rPr lang="en-GB" dirty="0"/>
                  <a:t>for the normal distribution to be a good approximation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216E87E-DEF1-4FEB-9931-C31A419541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268760"/>
                <a:ext cx="7968288" cy="2503827"/>
              </a:xfrm>
              <a:prstGeom prst="rect">
                <a:avLst/>
              </a:prstGeom>
              <a:blipFill>
                <a:blip r:embed="rId2"/>
                <a:stretch>
                  <a:fillRect l="-689" t="-1217" r="-995" b="-17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A311682-A3DA-4FD7-B543-1011D2CA2133}"/>
                  </a:ext>
                </a:extLst>
              </p:cNvPr>
              <p:cNvSpPr txBox="1"/>
              <p:nvPr/>
            </p:nvSpPr>
            <p:spPr>
              <a:xfrm>
                <a:off x="5403883" y="3494022"/>
                <a:ext cx="3317294" cy="52322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For example if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sz="1400" dirty="0"/>
                  <a:t>, then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</m:oMath>
                </a14:m>
                <a:r>
                  <a:rPr lang="en-GB" sz="1400" dirty="0"/>
                  <a:t> will have the same distribution as the population!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A311682-A3DA-4FD7-B543-1011D2CA21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3883" y="3494022"/>
                <a:ext cx="3317294" cy="523220"/>
              </a:xfrm>
              <a:prstGeom prst="rect">
                <a:avLst/>
              </a:prstGeom>
              <a:blipFill>
                <a:blip r:embed="rId3"/>
                <a:stretch>
                  <a:fillRect l="-182" b="-88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5232377-2E3D-4A13-9141-E384870D768C}"/>
              </a:ext>
            </a:extLst>
          </p:cNvPr>
          <p:cNvCxnSpPr/>
          <p:nvPr/>
        </p:nvCxnSpPr>
        <p:spPr>
          <a:xfrm flipH="1" flipV="1">
            <a:off x="4915949" y="3547857"/>
            <a:ext cx="448139" cy="2247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0959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4000" cy="587744"/>
            <a:chOff x="0" y="13335"/>
            <a:chExt cx="9144218" cy="587744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8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Example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5DCDC41-727C-448E-A3C1-CA07F5D1B2B6}"/>
                  </a:ext>
                </a:extLst>
              </p:cNvPr>
              <p:cNvSpPr txBox="1"/>
              <p:nvPr/>
            </p:nvSpPr>
            <p:spPr>
              <a:xfrm>
                <a:off x="419684" y="1044278"/>
                <a:ext cx="8193271" cy="64633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 A sample of size 9 is taken from a population with distribution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10,2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dirty="0"/>
                  <a:t>. Find the probability the sample mean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</m:oMath>
                </a14:m>
                <a:r>
                  <a:rPr lang="en-GB" dirty="0"/>
                  <a:t> is more than 11.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5DCDC41-727C-448E-A3C1-CA07F5D1B2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684" y="1044278"/>
                <a:ext cx="8193271" cy="646331"/>
              </a:xfrm>
              <a:prstGeom prst="rect">
                <a:avLst/>
              </a:prstGeom>
              <a:blipFill>
                <a:blip r:embed="rId2"/>
                <a:stretch>
                  <a:fillRect b="-230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FD89CF6-5E86-4FA0-B201-7D8F000AC0AE}"/>
                  </a:ext>
                </a:extLst>
              </p:cNvPr>
              <p:cNvSpPr txBox="1"/>
              <p:nvPr/>
            </p:nvSpPr>
            <p:spPr>
              <a:xfrm>
                <a:off x="454844" y="2026815"/>
                <a:ext cx="7344816" cy="22611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Population is normally distributed so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</m:oMath>
                </a14:m>
                <a:r>
                  <a:rPr lang="en-GB" dirty="0"/>
                  <a:t> is normally distributed despite the small sample size.</a:t>
                </a:r>
              </a:p>
              <a:p>
                <a:endParaRPr lang="en-GB" dirty="0"/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10,</m:t>
                        </m:r>
                        <m:f>
                          <m:fPr>
                            <m:ctrlP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GB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GB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</m:e>
                    </m:d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    →   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10,</m:t>
                        </m:r>
                        <m:sSup>
                          <m:sSupPr>
                            <m:ctrlP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GB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GB" b="0" i="1" dirty="0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dirty="0"/>
                  <a:t> </a:t>
                </a:r>
              </a:p>
              <a:p>
                <a:endParaRPr lang="en-GB" dirty="0"/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&gt;11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=1−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&lt;11</m:t>
                        </m:r>
                      </m:e>
                    </m:d>
                  </m:oMath>
                </a14:m>
                <a:r>
                  <a:rPr lang="en-GB" b="0" dirty="0"/>
                  <a:t> </a:t>
                </a:r>
                <a:br>
                  <a:rPr lang="en-GB" b="0" dirty="0"/>
                </a:b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=0.0668 (4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𝑑𝑝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</a:t>
                </a: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FD89CF6-5E86-4FA0-B201-7D8F000AC0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844" y="2026815"/>
                <a:ext cx="7344816" cy="2261196"/>
              </a:xfrm>
              <a:prstGeom prst="rect">
                <a:avLst/>
              </a:prstGeom>
              <a:blipFill>
                <a:blip r:embed="rId3"/>
                <a:stretch>
                  <a:fillRect l="-748" t="-1348" b="-16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77B2C93-F26F-4B61-AA16-676AF174B00A}"/>
                  </a:ext>
                </a:extLst>
              </p:cNvPr>
              <p:cNvSpPr txBox="1"/>
              <p:nvPr/>
            </p:nvSpPr>
            <p:spPr>
              <a:xfrm>
                <a:off x="4796532" y="2814712"/>
                <a:ext cx="3816424" cy="83099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Recall that we typically write a normal distribution in the form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…,</m:t>
                        </m:r>
                        <m:sSup>
                          <m:sSup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..</m:t>
                                </m:r>
                              </m:e>
                            </m:d>
                          </m:e>
                          <m:sup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sz="1600" dirty="0"/>
                  <a:t> so that the standard deviation is clear.</a:t>
                </a: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77B2C93-F26F-4B61-AA16-676AF174B0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6532" y="2814712"/>
                <a:ext cx="3816424" cy="830997"/>
              </a:xfrm>
              <a:prstGeom prst="rect">
                <a:avLst/>
              </a:prstGeom>
              <a:blipFill>
                <a:blip r:embed="rId4"/>
                <a:stretch>
                  <a:fillRect l="-635" t="-714" r="-476" b="-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BEC7C5C6-F589-4E5B-8911-EF57A7AF9280}"/>
              </a:ext>
            </a:extLst>
          </p:cNvPr>
          <p:cNvSpPr txBox="1"/>
          <p:nvPr/>
        </p:nvSpPr>
        <p:spPr>
          <a:xfrm>
            <a:off x="4796532" y="3872512"/>
            <a:ext cx="1944216" cy="338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600" dirty="0"/>
              <a:t>Use your calculator.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8789C66-59FF-481B-B07E-076FE10B5C16}"/>
              </a:ext>
            </a:extLst>
          </p:cNvPr>
          <p:cNvCxnSpPr/>
          <p:nvPr/>
        </p:nvCxnSpPr>
        <p:spPr>
          <a:xfrm flipH="1" flipV="1">
            <a:off x="4313428" y="3152648"/>
            <a:ext cx="483104" cy="94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EA755C1-3E62-4AE5-8809-C9D99491B576}"/>
              </a:ext>
            </a:extLst>
          </p:cNvPr>
          <p:cNvCxnSpPr/>
          <p:nvPr/>
        </p:nvCxnSpPr>
        <p:spPr>
          <a:xfrm flipH="1" flipV="1">
            <a:off x="4327799" y="3969781"/>
            <a:ext cx="483104" cy="94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73267D1E-E460-4BC7-AFF0-79FD56B1D2DE}"/>
              </a:ext>
            </a:extLst>
          </p:cNvPr>
          <p:cNvSpPr/>
          <p:nvPr/>
        </p:nvSpPr>
        <p:spPr>
          <a:xfrm>
            <a:off x="376818" y="1690609"/>
            <a:ext cx="8236138" cy="335633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24042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FC8E97B-8E3D-4317-8D78-586A2A3A2579}"/>
              </a:ext>
            </a:extLst>
          </p:cNvPr>
          <p:cNvGrpSpPr/>
          <p:nvPr/>
        </p:nvGrpSpPr>
        <p:grpSpPr>
          <a:xfrm>
            <a:off x="0" y="0"/>
            <a:ext cx="9144000" cy="587744"/>
            <a:chOff x="0" y="13335"/>
            <a:chExt cx="9144218" cy="587744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E8DF7DDF-BE3F-434A-8E47-778D8C9D27B5}"/>
                </a:ext>
              </a:extLst>
            </p:cNvPr>
            <p:cNvSpPr txBox="1"/>
            <p:nvPr/>
          </p:nvSpPr>
          <p:spPr>
            <a:xfrm>
              <a:off x="0" y="13335"/>
              <a:ext cx="9144000" cy="58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6327B47B-D755-4DF4-B710-6DD3E212116B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70061E6-D80C-49A1-BA92-88826D7E8B26}"/>
              </a:ext>
            </a:extLst>
          </p:cNvPr>
          <p:cNvSpPr txBox="1"/>
          <p:nvPr/>
        </p:nvSpPr>
        <p:spPr>
          <a:xfrm>
            <a:off x="264118" y="823427"/>
            <a:ext cx="8654932" cy="147732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[Textbook] A six-sided dice is relabelled so that there are three faces marked 1, two faces marked 3 and one face marked 6. The dice is rolled 40 times and the mean of the 40 scores is recorded.</a:t>
            </a:r>
          </a:p>
          <a:p>
            <a:pPr marL="342900" indent="-342900">
              <a:buAutoNum type="alphaLcParenBoth"/>
            </a:pPr>
            <a:r>
              <a:rPr lang="en-GB" dirty="0"/>
              <a:t>Find an approximation distribution for the mean of the scores.</a:t>
            </a:r>
          </a:p>
          <a:p>
            <a:pPr marL="342900" indent="-342900">
              <a:buAutoNum type="alphaLcParenBoth"/>
            </a:pPr>
            <a:r>
              <a:rPr lang="en-GB" dirty="0"/>
              <a:t>Use your approximation to estimate the probability that the mean is greater than 3.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9B41661-59B0-4928-9363-0C5B948310C1}"/>
                  </a:ext>
                </a:extLst>
              </p:cNvPr>
              <p:cNvSpPr txBox="1"/>
              <p:nvPr/>
            </p:nvSpPr>
            <p:spPr>
              <a:xfrm>
                <a:off x="387152" y="2431554"/>
                <a:ext cx="8496944" cy="52322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400" b="1" dirty="0"/>
                  <a:t>Help</a:t>
                </a:r>
                <a:r>
                  <a:rPr lang="en-GB" sz="1400" dirty="0"/>
                  <a:t>: The probability distribution of the dice is the population distribution (as it’s what we use to create samples).</a:t>
                </a:r>
              </a:p>
              <a:p>
                <a:r>
                  <a:rPr lang="en-GB" sz="1400" b="1" dirty="0"/>
                  <a:t>Help</a:t>
                </a:r>
                <a:r>
                  <a:rPr lang="en-GB" sz="1400" dirty="0"/>
                  <a:t>: Use your Chapter 1 knowledge to find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400" dirty="0"/>
                  <a:t> and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𝑉𝑎𝑟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400" dirty="0"/>
                  <a:t> of this distribution.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9B41661-59B0-4928-9363-0C5B948310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152" y="2431554"/>
                <a:ext cx="8496944" cy="523220"/>
              </a:xfrm>
              <a:prstGeom prst="rect">
                <a:avLst/>
              </a:prstGeom>
              <a:blipFill>
                <a:blip r:embed="rId2"/>
                <a:stretch>
                  <a:fillRect l="-72" b="-77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2AE7DE6-363A-4220-AB49-CA2B4E8F79C3}"/>
                  </a:ext>
                </a:extLst>
              </p:cNvPr>
              <p:cNvSpPr txBox="1"/>
              <p:nvPr/>
            </p:nvSpPr>
            <p:spPr>
              <a:xfrm>
                <a:off x="707951" y="4103845"/>
                <a:ext cx="6449896" cy="23637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1×</m:t>
                          </m:r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3×</m:t>
                          </m:r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6×</m:t>
                          </m:r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=2.5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×</m:t>
                          </m:r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×</m:t>
                          </m:r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×</m:t>
                          </m:r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2.5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b="0" dirty="0"/>
              </a:p>
              <a:p>
                <a:r>
                  <a:rPr lang="en-GB" dirty="0"/>
                  <a:t>By the Central Limit Theorem,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  <m:r>
                      <a:rPr lang="en-GB" b="0" i="1" smtClean="0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2.5,</m:t>
                        </m:r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ad>
                              <m:radPr>
                                <m:degHide m:val="on"/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160</m:t>
                                    </m:r>
                                  </m:den>
                                </m:f>
                              </m:e>
                            </m:rad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GB" dirty="0"/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&gt;3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=0.0401 (4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𝑑𝑝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2AE7DE6-363A-4220-AB49-CA2B4E8F79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951" y="4103845"/>
                <a:ext cx="6449896" cy="2363724"/>
              </a:xfrm>
              <a:prstGeom prst="rect">
                <a:avLst/>
              </a:prstGeom>
              <a:blipFill>
                <a:blip r:embed="rId3"/>
                <a:stretch>
                  <a:fillRect l="-7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1" name="Table 10">
                <a:extLst>
                  <a:ext uri="{FF2B5EF4-FFF2-40B4-BE49-F238E27FC236}">
                    <a16:creationId xmlns:a16="http://schemas.microsoft.com/office/drawing/2014/main" id="{5B585B79-E3E7-413C-A102-3C8A24A2D0E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52858257"/>
                  </p:ext>
                </p:extLst>
              </p:nvPr>
            </p:nvGraphicFramePr>
            <p:xfrm>
              <a:off x="1130474" y="3122195"/>
              <a:ext cx="6096000" cy="797052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524000">
                      <a:extLst>
                        <a:ext uri="{9D8B030D-6E8A-4147-A177-3AD203B41FA5}">
                          <a16:colId xmlns:a16="http://schemas.microsoft.com/office/drawing/2014/main" val="1446341032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val="2645781291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val="4149380866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val="2394699631"/>
                        </a:ext>
                      </a:extLst>
                    </a:gridCol>
                  </a:tblGrid>
                  <a:tr h="149591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67822113"/>
                      </a:ext>
                    </a:extLst>
                  </a:tr>
                  <a:tr h="144614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1172515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1" name="Table 10">
                <a:extLst>
                  <a:ext uri="{FF2B5EF4-FFF2-40B4-BE49-F238E27FC236}">
                    <a16:creationId xmlns:a16="http://schemas.microsoft.com/office/drawing/2014/main" id="{5B585B79-E3E7-413C-A102-3C8A24A2D0E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52858257"/>
                  </p:ext>
                </p:extLst>
              </p:nvPr>
            </p:nvGraphicFramePr>
            <p:xfrm>
              <a:off x="1130474" y="3122195"/>
              <a:ext cx="6096000" cy="797052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524000">
                      <a:extLst>
                        <a:ext uri="{9D8B030D-6E8A-4147-A177-3AD203B41FA5}">
                          <a16:colId xmlns:a16="http://schemas.microsoft.com/office/drawing/2014/main" val="1446341032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val="2645781291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val="4149380866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val="2394699631"/>
                        </a:ext>
                      </a:extLst>
                    </a:gridCol>
                  </a:tblGrid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400" t="-2000" r="-301200" b="-1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00000" t="-2000" r="-200000" b="-1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00800" t="-2000" r="-100800" b="-1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300800" t="-2000" r="-800" b="-168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67822113"/>
                      </a:ext>
                    </a:extLst>
                  </a:tr>
                  <a:tr h="49225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400" t="-62963" r="-301200" b="-37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00000" t="-62963" r="-200000" b="-37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00800" t="-62963" r="-100800" b="-37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300800" t="-62963" r="-800" b="-370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1172515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E0F3AC3D-AE61-4F16-A639-589360A8EEBA}"/>
              </a:ext>
            </a:extLst>
          </p:cNvPr>
          <p:cNvSpPr txBox="1"/>
          <p:nvPr/>
        </p:nvSpPr>
        <p:spPr>
          <a:xfrm>
            <a:off x="7304112" y="3227834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Population distribution.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3D2CE31-9720-4E13-BAF9-AF33F862F4F1}"/>
              </a:ext>
            </a:extLst>
          </p:cNvPr>
          <p:cNvSpPr/>
          <p:nvPr/>
        </p:nvSpPr>
        <p:spPr>
          <a:xfrm>
            <a:off x="264118" y="3085573"/>
            <a:ext cx="8619978" cy="343977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70693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5A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Further Statistics 1</a:t>
            </a:r>
          </a:p>
          <a:p>
            <a:r>
              <a:rPr lang="en-GB" sz="2400" dirty="0"/>
              <a:t>Pages 78-80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820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40722</TotalTime>
  <Words>1578</Words>
  <Application>Microsoft Office PowerPoint</Application>
  <PresentationFormat>On-screen Show (4:3)</PresentationFormat>
  <Paragraphs>242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 Math</vt:lpstr>
      <vt:lpstr>Wingdings</vt:lpstr>
      <vt:lpstr>Office Theme</vt:lpstr>
      <vt:lpstr>Further Stats 1 Chapter 5 ::  Central Limit Theorem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Jamie Frost</cp:lastModifiedBy>
  <cp:revision>1480</cp:revision>
  <dcterms:created xsi:type="dcterms:W3CDTF">2013-02-28T07:36:55Z</dcterms:created>
  <dcterms:modified xsi:type="dcterms:W3CDTF">2018-07-22T16:48:21Z</dcterms:modified>
</cp:coreProperties>
</file>